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5"/>
    <p:sldMasterId id="2147483697" r:id="rId6"/>
    <p:sldMasterId id="2147483703" r:id="rId7"/>
  </p:sldMasterIdLst>
  <p:notesMasterIdLst>
    <p:notesMasterId r:id="rId56"/>
  </p:notesMasterIdLst>
  <p:sldIdLst>
    <p:sldId id="547" r:id="rId8"/>
    <p:sldId id="584" r:id="rId9"/>
    <p:sldId id="585" r:id="rId10"/>
    <p:sldId id="548" r:id="rId11"/>
    <p:sldId id="549" r:id="rId12"/>
    <p:sldId id="550" r:id="rId13"/>
    <p:sldId id="513" r:id="rId14"/>
    <p:sldId id="556" r:id="rId15"/>
    <p:sldId id="551" r:id="rId16"/>
    <p:sldId id="557" r:id="rId17"/>
    <p:sldId id="552" r:id="rId18"/>
    <p:sldId id="553" r:id="rId19"/>
    <p:sldId id="517" r:id="rId20"/>
    <p:sldId id="518" r:id="rId21"/>
    <p:sldId id="554" r:id="rId22"/>
    <p:sldId id="555" r:id="rId23"/>
    <p:sldId id="522" r:id="rId24"/>
    <p:sldId id="508" r:id="rId25"/>
    <p:sldId id="523" r:id="rId26"/>
    <p:sldId id="524" r:id="rId27"/>
    <p:sldId id="558" r:id="rId28"/>
    <p:sldId id="559" r:id="rId29"/>
    <p:sldId id="560" r:id="rId30"/>
    <p:sldId id="563" r:id="rId31"/>
    <p:sldId id="561" r:id="rId32"/>
    <p:sldId id="562" r:id="rId33"/>
    <p:sldId id="564" r:id="rId34"/>
    <p:sldId id="565" r:id="rId35"/>
    <p:sldId id="566" r:id="rId36"/>
    <p:sldId id="567" r:id="rId37"/>
    <p:sldId id="568" r:id="rId38"/>
    <p:sldId id="569" r:id="rId39"/>
    <p:sldId id="570" r:id="rId40"/>
    <p:sldId id="571" r:id="rId41"/>
    <p:sldId id="572" r:id="rId42"/>
    <p:sldId id="574" r:id="rId43"/>
    <p:sldId id="573" r:id="rId44"/>
    <p:sldId id="575" r:id="rId45"/>
    <p:sldId id="576" r:id="rId46"/>
    <p:sldId id="577" r:id="rId47"/>
    <p:sldId id="580" r:id="rId48"/>
    <p:sldId id="578" r:id="rId49"/>
    <p:sldId id="579" r:id="rId50"/>
    <p:sldId id="583" r:id="rId51"/>
    <p:sldId id="581" r:id="rId52"/>
    <p:sldId id="544" r:id="rId53"/>
    <p:sldId id="545" r:id="rId54"/>
    <p:sldId id="506" r:id="rId55"/>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C" initials="iSC" lastIdx="10" clrIdx="0"/>
  <p:cmAuthor id="2" name="Katharine Williams" initials="iSC"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A"/>
    <a:srgbClr val="88060F"/>
    <a:srgbClr val="F62236"/>
    <a:srgbClr val="8E0000"/>
    <a:srgbClr val="FFCCFF"/>
    <a:srgbClr val="FF99C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6" autoAdjust="0"/>
    <p:restoredTop sz="90590" autoAdjust="0"/>
  </p:normalViewPr>
  <p:slideViewPr>
    <p:cSldViewPr snapToGrid="0">
      <p:cViewPr varScale="1">
        <p:scale>
          <a:sx n="83" d="100"/>
          <a:sy n="83" d="100"/>
        </p:scale>
        <p:origin x="-330" y="-90"/>
      </p:cViewPr>
      <p:guideLst>
        <p:guide orient="horz" pos="2160"/>
        <p:guide pos="3840"/>
      </p:guideLst>
    </p:cSldViewPr>
  </p:slideViewPr>
  <p:notesTextViewPr>
    <p:cViewPr>
      <p:scale>
        <a:sx n="1" d="1"/>
        <a:sy n="1" d="1"/>
      </p:scale>
      <p:origin x="0" y="0"/>
    </p:cViewPr>
  </p:notesTextViewPr>
  <p:sorterViewPr>
    <p:cViewPr>
      <p:scale>
        <a:sx n="100" d="100"/>
        <a:sy n="100" d="100"/>
      </p:scale>
      <p:origin x="0" y="-94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D58C5-F4A5-40EE-BD5B-AF96115A237B}"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8FE88778-DA3B-452A-8226-B7C2C0E9AB78}">
      <dgm:prSet phldrT="[Text]" custT="1"/>
      <dgm:spPr/>
      <dgm:t>
        <a:bodyPr/>
        <a:lstStyle/>
        <a:p>
          <a:r>
            <a:rPr lang="en-US" sz="3600" b="1" dirty="0">
              <a:solidFill>
                <a:schemeClr val="tx1"/>
              </a:solidFill>
              <a:latin typeface="Calibri" pitchFamily="34" charset="0"/>
              <a:cs typeface="Calibri" pitchFamily="34" charset="0"/>
            </a:rPr>
            <a:t>GIẢM </a:t>
          </a:r>
          <a:r>
            <a:rPr lang="en-US" sz="3600" b="1" dirty="0" smtClean="0">
              <a:solidFill>
                <a:schemeClr val="tx1"/>
              </a:solidFill>
              <a:latin typeface="Calibri" pitchFamily="34" charset="0"/>
              <a:cs typeface="Calibri" pitchFamily="34" charset="0"/>
            </a:rPr>
            <a:t>TRIỆU </a:t>
          </a:r>
          <a:r>
            <a:rPr lang="en-US" sz="3600" b="1" dirty="0">
              <a:solidFill>
                <a:schemeClr val="tx1"/>
              </a:solidFill>
              <a:latin typeface="Calibri" pitchFamily="34" charset="0"/>
              <a:cs typeface="Calibri" pitchFamily="34" charset="0"/>
            </a:rPr>
            <a:t>CHỨNG</a:t>
          </a:r>
        </a:p>
      </dgm:t>
    </dgm:pt>
    <dgm:pt modelId="{E9B988D6-EE51-41C1-9053-7DCF49DBC2C9}" type="parTrans" cxnId="{045D14EF-F829-420E-BB93-3ECD95C0F0EA}">
      <dgm:prSet/>
      <dgm:spPr/>
      <dgm:t>
        <a:bodyPr/>
        <a:lstStyle/>
        <a:p>
          <a:endParaRPr lang="en-US"/>
        </a:p>
      </dgm:t>
    </dgm:pt>
    <dgm:pt modelId="{4AC58E8A-E43C-4CA0-8CAC-94111A1D6F74}" type="sibTrans" cxnId="{045D14EF-F829-420E-BB93-3ECD95C0F0EA}">
      <dgm:prSet/>
      <dgm:spPr/>
      <dgm:t>
        <a:bodyPr/>
        <a:lstStyle/>
        <a:p>
          <a:endParaRPr lang="en-US"/>
        </a:p>
      </dgm:t>
    </dgm:pt>
    <dgm:pt modelId="{093B8D82-0C61-4A12-801D-09157D50256F}">
      <dgm:prSet phldrT="[Text]" custT="1"/>
      <dgm:spPr/>
      <dgm:t>
        <a:bodyPr/>
        <a:lstStyle/>
        <a:p>
          <a:r>
            <a:rPr lang="en-US" sz="2800" dirty="0" err="1">
              <a:latin typeface="Calibri" pitchFamily="34" charset="0"/>
              <a:cs typeface="Calibri" pitchFamily="34" charset="0"/>
            </a:rPr>
            <a:t>Cải</a:t>
          </a:r>
          <a:r>
            <a:rPr lang="en-US" sz="2800" dirty="0">
              <a:latin typeface="Calibri" pitchFamily="34" charset="0"/>
              <a:cs typeface="Calibri" pitchFamily="34" charset="0"/>
            </a:rPr>
            <a:t> </a:t>
          </a:r>
          <a:r>
            <a:rPr lang="en-US" sz="2800" dirty="0" err="1">
              <a:latin typeface="Calibri" pitchFamily="34" charset="0"/>
              <a:cs typeface="Calibri" pitchFamily="34" charset="0"/>
            </a:rPr>
            <a:t>thiện</a:t>
          </a:r>
          <a:r>
            <a:rPr lang="en-US" sz="2800" dirty="0">
              <a:latin typeface="Calibri" pitchFamily="34" charset="0"/>
              <a:cs typeface="Calibri" pitchFamily="34" charset="0"/>
            </a:rPr>
            <a:t> </a:t>
          </a:r>
          <a:r>
            <a:rPr lang="en-US" sz="2800" dirty="0" err="1">
              <a:latin typeface="Calibri" pitchFamily="34" charset="0"/>
              <a:cs typeface="Calibri" pitchFamily="34" charset="0"/>
            </a:rPr>
            <a:t>triệu</a:t>
          </a:r>
          <a:r>
            <a:rPr lang="en-US" sz="2800" dirty="0">
              <a:latin typeface="Calibri" pitchFamily="34" charset="0"/>
              <a:cs typeface="Calibri" pitchFamily="34" charset="0"/>
            </a:rPr>
            <a:t> </a:t>
          </a:r>
          <a:r>
            <a:rPr lang="en-US" sz="2800" dirty="0" err="1">
              <a:latin typeface="Calibri" pitchFamily="34" charset="0"/>
              <a:cs typeface="Calibri" pitchFamily="34" charset="0"/>
            </a:rPr>
            <a:t>chứng</a:t>
          </a:r>
          <a:endParaRPr lang="en-US" sz="2800" dirty="0">
            <a:latin typeface="Calibri" pitchFamily="34" charset="0"/>
            <a:cs typeface="Calibri" pitchFamily="34" charset="0"/>
          </a:endParaRPr>
        </a:p>
      </dgm:t>
    </dgm:pt>
    <dgm:pt modelId="{7DD1C15B-6841-4D18-ABC7-274AFDF86215}" type="parTrans" cxnId="{BB6F7A8D-5DAF-4288-89B9-30EEA9EE60F8}">
      <dgm:prSet/>
      <dgm:spPr/>
      <dgm:t>
        <a:bodyPr/>
        <a:lstStyle/>
        <a:p>
          <a:endParaRPr lang="en-US"/>
        </a:p>
      </dgm:t>
    </dgm:pt>
    <dgm:pt modelId="{61045CB2-6E9B-4762-B883-0D70F841B95B}" type="sibTrans" cxnId="{BB6F7A8D-5DAF-4288-89B9-30EEA9EE60F8}">
      <dgm:prSet/>
      <dgm:spPr/>
      <dgm:t>
        <a:bodyPr/>
        <a:lstStyle/>
        <a:p>
          <a:endParaRPr lang="en-US"/>
        </a:p>
      </dgm:t>
    </dgm:pt>
    <dgm:pt modelId="{8AE8A7C7-717C-4753-BE0F-3E5CE808E542}">
      <dgm:prSet phldrT="[Text]" custT="1"/>
      <dgm:spPr/>
      <dgm:t>
        <a:bodyPr/>
        <a:lstStyle/>
        <a:p>
          <a:r>
            <a:rPr lang="en-US" sz="2800" dirty="0" err="1">
              <a:latin typeface="Calibri" pitchFamily="34" charset="0"/>
              <a:cs typeface="Calibri" pitchFamily="34" charset="0"/>
            </a:rPr>
            <a:t>Cải</a:t>
          </a:r>
          <a:r>
            <a:rPr lang="en-US" sz="2800" dirty="0">
              <a:latin typeface="Calibri" pitchFamily="34" charset="0"/>
              <a:cs typeface="Calibri" pitchFamily="34" charset="0"/>
            </a:rPr>
            <a:t> </a:t>
          </a:r>
          <a:r>
            <a:rPr lang="en-US" sz="2800" dirty="0" err="1">
              <a:latin typeface="Calibri" pitchFamily="34" charset="0"/>
              <a:cs typeface="Calibri" pitchFamily="34" charset="0"/>
            </a:rPr>
            <a:t>thiện</a:t>
          </a:r>
          <a:r>
            <a:rPr lang="en-US" sz="2800" dirty="0">
              <a:latin typeface="Calibri" pitchFamily="34" charset="0"/>
              <a:cs typeface="Calibri" pitchFamily="34" charset="0"/>
            </a:rPr>
            <a:t> </a:t>
          </a:r>
          <a:r>
            <a:rPr lang="en-US" sz="2800" dirty="0" err="1">
              <a:latin typeface="Calibri" pitchFamily="34" charset="0"/>
              <a:cs typeface="Calibri" pitchFamily="34" charset="0"/>
            </a:rPr>
            <a:t>tình</a:t>
          </a:r>
          <a:r>
            <a:rPr lang="en-US" sz="2800" dirty="0">
              <a:latin typeface="Calibri" pitchFamily="34" charset="0"/>
              <a:cs typeface="Calibri" pitchFamily="34" charset="0"/>
            </a:rPr>
            <a:t> </a:t>
          </a:r>
          <a:r>
            <a:rPr lang="en-US" sz="2800" dirty="0" err="1">
              <a:latin typeface="Calibri" pitchFamily="34" charset="0"/>
              <a:cs typeface="Calibri" pitchFamily="34" charset="0"/>
            </a:rPr>
            <a:t>trạng</a:t>
          </a:r>
          <a:r>
            <a:rPr lang="en-US" sz="2800" dirty="0">
              <a:latin typeface="Calibri" pitchFamily="34" charset="0"/>
              <a:cs typeface="Calibri" pitchFamily="34" charset="0"/>
            </a:rPr>
            <a:t> </a:t>
          </a:r>
          <a:r>
            <a:rPr lang="en-US" sz="2800" dirty="0" err="1">
              <a:latin typeface="Calibri" pitchFamily="34" charset="0"/>
              <a:cs typeface="Calibri" pitchFamily="34" charset="0"/>
            </a:rPr>
            <a:t>sức</a:t>
          </a:r>
          <a:r>
            <a:rPr lang="en-US" sz="2800" dirty="0">
              <a:latin typeface="Calibri" pitchFamily="34" charset="0"/>
              <a:cs typeface="Calibri" pitchFamily="34" charset="0"/>
            </a:rPr>
            <a:t> </a:t>
          </a:r>
          <a:r>
            <a:rPr lang="en-US" sz="2800" dirty="0" err="1">
              <a:latin typeface="Calibri" pitchFamily="34" charset="0"/>
              <a:cs typeface="Calibri" pitchFamily="34" charset="0"/>
            </a:rPr>
            <a:t>khỏe</a:t>
          </a:r>
          <a:endParaRPr lang="en-US" sz="2800" dirty="0">
            <a:latin typeface="Calibri" pitchFamily="34" charset="0"/>
            <a:cs typeface="Calibri" pitchFamily="34" charset="0"/>
          </a:endParaRPr>
        </a:p>
      </dgm:t>
    </dgm:pt>
    <dgm:pt modelId="{0B88B10F-8ECD-44A6-8282-B2815A2AD540}" type="parTrans" cxnId="{1FBE8832-3133-4ADA-8248-350B3989EFA1}">
      <dgm:prSet/>
      <dgm:spPr/>
      <dgm:t>
        <a:bodyPr/>
        <a:lstStyle/>
        <a:p>
          <a:endParaRPr lang="en-US"/>
        </a:p>
      </dgm:t>
    </dgm:pt>
    <dgm:pt modelId="{0779A9E3-47DC-45E8-B940-52A476B103FC}" type="sibTrans" cxnId="{1FBE8832-3133-4ADA-8248-350B3989EFA1}">
      <dgm:prSet/>
      <dgm:spPr/>
      <dgm:t>
        <a:bodyPr/>
        <a:lstStyle/>
        <a:p>
          <a:endParaRPr lang="en-US"/>
        </a:p>
      </dgm:t>
    </dgm:pt>
    <dgm:pt modelId="{46276B8D-8889-4DB8-AD0D-3C172E326E8C}">
      <dgm:prSet phldrT="[Text]" custT="1"/>
      <dgm:spPr/>
      <dgm:t>
        <a:bodyPr/>
        <a:lstStyle/>
        <a:p>
          <a:r>
            <a:rPr lang="en-US" sz="3600" b="1" dirty="0">
              <a:solidFill>
                <a:srgbClr val="C00000"/>
              </a:solidFill>
              <a:latin typeface="Calibri" pitchFamily="34" charset="0"/>
              <a:cs typeface="Calibri" pitchFamily="34" charset="0"/>
            </a:rPr>
            <a:t>GIẢM NGUY CƠ</a:t>
          </a:r>
        </a:p>
      </dgm:t>
    </dgm:pt>
    <dgm:pt modelId="{8155817F-A0A9-4F4A-AC98-50C8890349D1}" type="parTrans" cxnId="{5C7D8795-B179-4D76-878E-744CFFE245C9}">
      <dgm:prSet/>
      <dgm:spPr/>
      <dgm:t>
        <a:bodyPr/>
        <a:lstStyle/>
        <a:p>
          <a:endParaRPr lang="en-US"/>
        </a:p>
      </dgm:t>
    </dgm:pt>
    <dgm:pt modelId="{11040CB5-6B54-4A8D-B37C-87EDB91E270D}" type="sibTrans" cxnId="{5C7D8795-B179-4D76-878E-744CFFE245C9}">
      <dgm:prSet/>
      <dgm:spPr/>
      <dgm:t>
        <a:bodyPr/>
        <a:lstStyle/>
        <a:p>
          <a:endParaRPr lang="en-US"/>
        </a:p>
      </dgm:t>
    </dgm:pt>
    <dgm:pt modelId="{83633E48-5506-479B-9DC9-5FDF4B6F8C48}">
      <dgm:prSet phldrT="[Text]" custT="1"/>
      <dgm:spPr/>
      <dgm:t>
        <a:bodyPr/>
        <a:lstStyle/>
        <a:p>
          <a:r>
            <a:rPr lang="en-US" sz="2800" dirty="0" err="1">
              <a:latin typeface="Calibri" pitchFamily="34" charset="0"/>
              <a:cs typeface="Calibri" pitchFamily="34" charset="0"/>
            </a:rPr>
            <a:t>Giảm</a:t>
          </a:r>
          <a:r>
            <a:rPr lang="en-US" sz="2800" dirty="0">
              <a:latin typeface="Calibri" pitchFamily="34" charset="0"/>
              <a:cs typeface="Calibri" pitchFamily="34" charset="0"/>
            </a:rPr>
            <a:t> </a:t>
          </a:r>
          <a:r>
            <a:rPr lang="en-US" sz="2800" dirty="0" err="1">
              <a:latin typeface="Calibri" pitchFamily="34" charset="0"/>
              <a:cs typeface="Calibri" pitchFamily="34" charset="0"/>
            </a:rPr>
            <a:t>quá</a:t>
          </a:r>
          <a:r>
            <a:rPr lang="en-US" sz="2800" dirty="0">
              <a:latin typeface="Calibri" pitchFamily="34" charset="0"/>
              <a:cs typeface="Calibri" pitchFamily="34" charset="0"/>
            </a:rPr>
            <a:t> </a:t>
          </a:r>
          <a:r>
            <a:rPr lang="en-US" sz="2800" dirty="0" err="1">
              <a:latin typeface="Calibri" pitchFamily="34" charset="0"/>
              <a:cs typeface="Calibri" pitchFamily="34" charset="0"/>
            </a:rPr>
            <a:t>trình</a:t>
          </a:r>
          <a:r>
            <a:rPr lang="en-US" sz="2800" dirty="0">
              <a:latin typeface="Calibri" pitchFamily="34" charset="0"/>
              <a:cs typeface="Calibri" pitchFamily="34" charset="0"/>
            </a:rPr>
            <a:t> </a:t>
          </a:r>
          <a:r>
            <a:rPr lang="en-US" sz="2800" dirty="0" err="1">
              <a:latin typeface="Calibri" pitchFamily="34" charset="0"/>
              <a:cs typeface="Calibri" pitchFamily="34" charset="0"/>
            </a:rPr>
            <a:t>tiến</a:t>
          </a:r>
          <a:r>
            <a:rPr lang="en-US" sz="2800" dirty="0">
              <a:latin typeface="Calibri" pitchFamily="34" charset="0"/>
              <a:cs typeface="Calibri" pitchFamily="34" charset="0"/>
            </a:rPr>
            <a:t> </a:t>
          </a:r>
          <a:r>
            <a:rPr lang="en-US" sz="2800" dirty="0" err="1">
              <a:latin typeface="Calibri" pitchFamily="34" charset="0"/>
              <a:cs typeface="Calibri" pitchFamily="34" charset="0"/>
            </a:rPr>
            <a:t>triển</a:t>
          </a:r>
          <a:r>
            <a:rPr lang="en-US" sz="2800" dirty="0">
              <a:latin typeface="Calibri" pitchFamily="34" charset="0"/>
              <a:cs typeface="Calibri" pitchFamily="34" charset="0"/>
            </a:rPr>
            <a:t> </a:t>
          </a:r>
          <a:r>
            <a:rPr lang="en-US" sz="2800" dirty="0" err="1">
              <a:latin typeface="Calibri" pitchFamily="34" charset="0"/>
              <a:cs typeface="Calibri" pitchFamily="34" charset="0"/>
            </a:rPr>
            <a:t>bệnh</a:t>
          </a:r>
          <a:endParaRPr lang="en-US" sz="2800" dirty="0">
            <a:latin typeface="Calibri" pitchFamily="34" charset="0"/>
            <a:cs typeface="Calibri" pitchFamily="34" charset="0"/>
          </a:endParaRPr>
        </a:p>
      </dgm:t>
    </dgm:pt>
    <dgm:pt modelId="{993E556C-E38F-4D7E-A9EC-6512C7DDE066}" type="parTrans" cxnId="{2302B362-0A39-4966-A036-8CEECC494DB2}">
      <dgm:prSet/>
      <dgm:spPr/>
      <dgm:t>
        <a:bodyPr/>
        <a:lstStyle/>
        <a:p>
          <a:endParaRPr lang="en-US"/>
        </a:p>
      </dgm:t>
    </dgm:pt>
    <dgm:pt modelId="{627F5E7B-2642-4FCE-9DDD-40008878C5EA}" type="sibTrans" cxnId="{2302B362-0A39-4966-A036-8CEECC494DB2}">
      <dgm:prSet/>
      <dgm:spPr/>
      <dgm:t>
        <a:bodyPr/>
        <a:lstStyle/>
        <a:p>
          <a:endParaRPr lang="en-US"/>
        </a:p>
      </dgm:t>
    </dgm:pt>
    <dgm:pt modelId="{1ED75D8D-61FB-410C-95E9-4DCEDF5EC799}">
      <dgm:prSet phldrT="[Text]" custT="1"/>
      <dgm:spPr/>
      <dgm:t>
        <a:bodyPr/>
        <a:lstStyle/>
        <a:p>
          <a:r>
            <a:rPr lang="en-US" sz="2800" dirty="0" err="1">
              <a:latin typeface="Calibri" pitchFamily="34" charset="0"/>
              <a:cs typeface="Calibri" pitchFamily="34" charset="0"/>
            </a:rPr>
            <a:t>Giảm</a:t>
          </a:r>
          <a:r>
            <a:rPr lang="en-US" sz="2800" dirty="0">
              <a:latin typeface="Calibri" pitchFamily="34" charset="0"/>
              <a:cs typeface="Calibri" pitchFamily="34" charset="0"/>
            </a:rPr>
            <a:t> </a:t>
          </a:r>
          <a:r>
            <a:rPr lang="en-US" sz="2800" dirty="0" err="1">
              <a:latin typeface="Calibri" pitchFamily="34" charset="0"/>
              <a:cs typeface="Calibri" pitchFamily="34" charset="0"/>
            </a:rPr>
            <a:t>tỷ</a:t>
          </a:r>
          <a:r>
            <a:rPr lang="en-US" sz="2800" dirty="0">
              <a:latin typeface="Calibri" pitchFamily="34" charset="0"/>
              <a:cs typeface="Calibri" pitchFamily="34" charset="0"/>
            </a:rPr>
            <a:t> </a:t>
          </a:r>
          <a:r>
            <a:rPr lang="en-US" sz="2800" dirty="0" err="1">
              <a:latin typeface="Calibri" pitchFamily="34" charset="0"/>
              <a:cs typeface="Calibri" pitchFamily="34" charset="0"/>
            </a:rPr>
            <a:t>lệ</a:t>
          </a:r>
          <a:r>
            <a:rPr lang="en-US" sz="2800" dirty="0">
              <a:latin typeface="Calibri" pitchFamily="34" charset="0"/>
              <a:cs typeface="Calibri" pitchFamily="34" charset="0"/>
            </a:rPr>
            <a:t> </a:t>
          </a:r>
          <a:r>
            <a:rPr lang="en-US" sz="2800" dirty="0" err="1">
              <a:latin typeface="Calibri" pitchFamily="34" charset="0"/>
              <a:cs typeface="Calibri" pitchFamily="34" charset="0"/>
            </a:rPr>
            <a:t>tử</a:t>
          </a:r>
          <a:r>
            <a:rPr lang="en-US" sz="2800" dirty="0">
              <a:latin typeface="Calibri" pitchFamily="34" charset="0"/>
              <a:cs typeface="Calibri" pitchFamily="34" charset="0"/>
            </a:rPr>
            <a:t> </a:t>
          </a:r>
          <a:r>
            <a:rPr lang="en-US" sz="2800" dirty="0" err="1">
              <a:latin typeface="Calibri" pitchFamily="34" charset="0"/>
              <a:cs typeface="Calibri" pitchFamily="34" charset="0"/>
            </a:rPr>
            <a:t>vong</a:t>
          </a:r>
          <a:endParaRPr lang="en-US" sz="2800" dirty="0">
            <a:latin typeface="Calibri" pitchFamily="34" charset="0"/>
            <a:cs typeface="Calibri" pitchFamily="34" charset="0"/>
          </a:endParaRPr>
        </a:p>
      </dgm:t>
    </dgm:pt>
    <dgm:pt modelId="{1E42FE1A-38C9-4EB8-B411-1E403AD5EB8D}" type="parTrans" cxnId="{C5C239CE-B839-44B8-8375-C1E5380E9B5D}">
      <dgm:prSet/>
      <dgm:spPr/>
      <dgm:t>
        <a:bodyPr/>
        <a:lstStyle/>
        <a:p>
          <a:endParaRPr lang="en-US"/>
        </a:p>
      </dgm:t>
    </dgm:pt>
    <dgm:pt modelId="{2B6F3A84-F9CF-46F7-9BD0-B4A8CDF90AB3}" type="sibTrans" cxnId="{C5C239CE-B839-44B8-8375-C1E5380E9B5D}">
      <dgm:prSet/>
      <dgm:spPr/>
      <dgm:t>
        <a:bodyPr/>
        <a:lstStyle/>
        <a:p>
          <a:endParaRPr lang="en-US"/>
        </a:p>
      </dgm:t>
    </dgm:pt>
    <dgm:pt modelId="{2FCB8D2E-E188-40DD-ADE3-8B456148B604}">
      <dgm:prSet phldrT="[Text]" custT="1"/>
      <dgm:spPr/>
      <dgm:t>
        <a:bodyPr/>
        <a:lstStyle/>
        <a:p>
          <a:r>
            <a:rPr lang="en-US" sz="2800" dirty="0" err="1">
              <a:latin typeface="Calibri" pitchFamily="34" charset="0"/>
              <a:cs typeface="Calibri" pitchFamily="34" charset="0"/>
            </a:rPr>
            <a:t>Cải</a:t>
          </a:r>
          <a:r>
            <a:rPr lang="en-US" sz="2800" dirty="0">
              <a:latin typeface="Calibri" pitchFamily="34" charset="0"/>
              <a:cs typeface="Calibri" pitchFamily="34" charset="0"/>
            </a:rPr>
            <a:t> </a:t>
          </a:r>
          <a:r>
            <a:rPr lang="en-US" sz="2800" dirty="0" err="1">
              <a:latin typeface="Calibri" pitchFamily="34" charset="0"/>
              <a:cs typeface="Calibri" pitchFamily="34" charset="0"/>
            </a:rPr>
            <a:t>thiện</a:t>
          </a:r>
          <a:r>
            <a:rPr lang="en-US" sz="2800" dirty="0">
              <a:latin typeface="Calibri" pitchFamily="34" charset="0"/>
              <a:cs typeface="Calibri" pitchFamily="34" charset="0"/>
            </a:rPr>
            <a:t> </a:t>
          </a:r>
          <a:r>
            <a:rPr lang="en-US" sz="2800" dirty="0" err="1">
              <a:latin typeface="Calibri" pitchFamily="34" charset="0"/>
              <a:cs typeface="Calibri" pitchFamily="34" charset="0"/>
            </a:rPr>
            <a:t>khả</a:t>
          </a:r>
          <a:r>
            <a:rPr lang="en-US" sz="2800" dirty="0">
              <a:latin typeface="Calibri" pitchFamily="34" charset="0"/>
              <a:cs typeface="Calibri" pitchFamily="34" charset="0"/>
            </a:rPr>
            <a:t> </a:t>
          </a:r>
          <a:r>
            <a:rPr lang="en-US" sz="2800" dirty="0" err="1">
              <a:latin typeface="Calibri" pitchFamily="34" charset="0"/>
              <a:cs typeface="Calibri" pitchFamily="34" charset="0"/>
            </a:rPr>
            <a:t>năng</a:t>
          </a:r>
          <a:r>
            <a:rPr lang="en-US" sz="2800" dirty="0">
              <a:latin typeface="Calibri" pitchFamily="34" charset="0"/>
              <a:cs typeface="Calibri" pitchFamily="34" charset="0"/>
            </a:rPr>
            <a:t> </a:t>
          </a:r>
          <a:r>
            <a:rPr lang="en-US" sz="2800" dirty="0" err="1">
              <a:latin typeface="Calibri" pitchFamily="34" charset="0"/>
              <a:cs typeface="Calibri" pitchFamily="34" charset="0"/>
            </a:rPr>
            <a:t>vận</a:t>
          </a:r>
          <a:r>
            <a:rPr lang="en-US" sz="2800" dirty="0">
              <a:latin typeface="Calibri" pitchFamily="34" charset="0"/>
              <a:cs typeface="Calibri" pitchFamily="34" charset="0"/>
            </a:rPr>
            <a:t> </a:t>
          </a:r>
          <a:r>
            <a:rPr lang="en-US" sz="2800" dirty="0" err="1">
              <a:latin typeface="Calibri" pitchFamily="34" charset="0"/>
              <a:cs typeface="Calibri" pitchFamily="34" charset="0"/>
            </a:rPr>
            <a:t>động</a:t>
          </a:r>
          <a:endParaRPr lang="en-US" sz="2800" dirty="0">
            <a:latin typeface="Calibri" pitchFamily="34" charset="0"/>
            <a:cs typeface="Calibri" pitchFamily="34" charset="0"/>
          </a:endParaRPr>
        </a:p>
      </dgm:t>
    </dgm:pt>
    <dgm:pt modelId="{43B0F86F-6674-49EB-AF1D-62D760DF8E6B}" type="parTrans" cxnId="{2FFBC89D-68AB-49E2-8347-2D056023C7D9}">
      <dgm:prSet/>
      <dgm:spPr/>
      <dgm:t>
        <a:bodyPr/>
        <a:lstStyle/>
        <a:p>
          <a:endParaRPr lang="en-US"/>
        </a:p>
      </dgm:t>
    </dgm:pt>
    <dgm:pt modelId="{FCA39C24-3DD6-4CCF-A71B-8FFD87BF1757}" type="sibTrans" cxnId="{2FFBC89D-68AB-49E2-8347-2D056023C7D9}">
      <dgm:prSet/>
      <dgm:spPr/>
      <dgm:t>
        <a:bodyPr/>
        <a:lstStyle/>
        <a:p>
          <a:endParaRPr lang="en-US"/>
        </a:p>
      </dgm:t>
    </dgm:pt>
    <dgm:pt modelId="{CB95C01D-0936-4E2A-9C5F-56974F746C96}">
      <dgm:prSet phldrT="[Text]" custT="1"/>
      <dgm:spPr/>
      <dgm:t>
        <a:bodyPr/>
        <a:lstStyle/>
        <a:p>
          <a:r>
            <a:rPr lang="en-US" sz="2800" dirty="0" err="1">
              <a:latin typeface="Calibri" pitchFamily="34" charset="0"/>
              <a:cs typeface="Calibri" pitchFamily="34" charset="0"/>
            </a:rPr>
            <a:t>Phòng</a:t>
          </a:r>
          <a:r>
            <a:rPr lang="en-US" sz="2800" dirty="0">
              <a:latin typeface="Calibri" pitchFamily="34" charset="0"/>
              <a:cs typeface="Calibri" pitchFamily="34" charset="0"/>
            </a:rPr>
            <a:t> </a:t>
          </a:r>
          <a:r>
            <a:rPr lang="en-US" sz="2800" dirty="0" err="1">
              <a:latin typeface="Calibri" pitchFamily="34" charset="0"/>
              <a:cs typeface="Calibri" pitchFamily="34" charset="0"/>
            </a:rPr>
            <a:t>và</a:t>
          </a:r>
          <a:r>
            <a:rPr lang="en-US" sz="2800" dirty="0">
              <a:latin typeface="Calibri" pitchFamily="34" charset="0"/>
              <a:cs typeface="Calibri" pitchFamily="34" charset="0"/>
            </a:rPr>
            <a:t> </a:t>
          </a:r>
          <a:r>
            <a:rPr lang="en-US" sz="2800" dirty="0" err="1">
              <a:latin typeface="Calibri" pitchFamily="34" charset="0"/>
              <a:cs typeface="Calibri" pitchFamily="34" charset="0"/>
            </a:rPr>
            <a:t>điều</a:t>
          </a:r>
          <a:r>
            <a:rPr lang="en-US" sz="2800" dirty="0">
              <a:latin typeface="Calibri" pitchFamily="34" charset="0"/>
              <a:cs typeface="Calibri" pitchFamily="34" charset="0"/>
            </a:rPr>
            <a:t> </a:t>
          </a:r>
          <a:r>
            <a:rPr lang="en-US" sz="2800" dirty="0" err="1">
              <a:latin typeface="Calibri" pitchFamily="34" charset="0"/>
              <a:cs typeface="Calibri" pitchFamily="34" charset="0"/>
            </a:rPr>
            <a:t>trị</a:t>
          </a:r>
          <a:r>
            <a:rPr lang="en-US" sz="2800" dirty="0">
              <a:latin typeface="Calibri" pitchFamily="34" charset="0"/>
              <a:cs typeface="Calibri" pitchFamily="34" charset="0"/>
            </a:rPr>
            <a:t> </a:t>
          </a:r>
          <a:r>
            <a:rPr lang="en-US" sz="2800" dirty="0" err="1">
              <a:latin typeface="Calibri" pitchFamily="34" charset="0"/>
              <a:cs typeface="Calibri" pitchFamily="34" charset="0"/>
            </a:rPr>
            <a:t>đợt</a:t>
          </a:r>
          <a:r>
            <a:rPr lang="en-US" sz="2800" dirty="0">
              <a:latin typeface="Calibri" pitchFamily="34" charset="0"/>
              <a:cs typeface="Calibri" pitchFamily="34" charset="0"/>
            </a:rPr>
            <a:t> </a:t>
          </a:r>
          <a:r>
            <a:rPr lang="en-US" sz="2800" dirty="0" err="1">
              <a:latin typeface="Calibri" pitchFamily="34" charset="0"/>
              <a:cs typeface="Calibri" pitchFamily="34" charset="0"/>
            </a:rPr>
            <a:t>cấp</a:t>
          </a:r>
          <a:endParaRPr lang="en-US" sz="2800" dirty="0">
            <a:latin typeface="Calibri" pitchFamily="34" charset="0"/>
            <a:cs typeface="Calibri" pitchFamily="34" charset="0"/>
          </a:endParaRPr>
        </a:p>
      </dgm:t>
    </dgm:pt>
    <dgm:pt modelId="{8074310F-53DE-4847-8B31-04ADE36D7A68}" type="parTrans" cxnId="{E4590FF5-369D-423D-A1D5-3C57EF449C9D}">
      <dgm:prSet/>
      <dgm:spPr/>
      <dgm:t>
        <a:bodyPr/>
        <a:lstStyle/>
        <a:p>
          <a:endParaRPr lang="en-US"/>
        </a:p>
      </dgm:t>
    </dgm:pt>
    <dgm:pt modelId="{56264799-007B-4F07-A3C8-248190A26C16}" type="sibTrans" cxnId="{E4590FF5-369D-423D-A1D5-3C57EF449C9D}">
      <dgm:prSet/>
      <dgm:spPr/>
      <dgm:t>
        <a:bodyPr/>
        <a:lstStyle/>
        <a:p>
          <a:endParaRPr lang="en-US"/>
        </a:p>
      </dgm:t>
    </dgm:pt>
    <dgm:pt modelId="{85638943-C3FC-4E34-A837-7F006185462B}" type="pres">
      <dgm:prSet presAssocID="{A30D58C5-F4A5-40EE-BD5B-AF96115A237B}" presName="Name0" presStyleCnt="0">
        <dgm:presLayoutVars>
          <dgm:dir/>
          <dgm:animLvl val="lvl"/>
          <dgm:resizeHandles val="exact"/>
        </dgm:presLayoutVars>
      </dgm:prSet>
      <dgm:spPr/>
      <dgm:t>
        <a:bodyPr/>
        <a:lstStyle/>
        <a:p>
          <a:endParaRPr lang="en-US"/>
        </a:p>
      </dgm:t>
    </dgm:pt>
    <dgm:pt modelId="{535130EB-825C-49CD-9039-E009FC2C5429}" type="pres">
      <dgm:prSet presAssocID="{8FE88778-DA3B-452A-8226-B7C2C0E9AB78}" presName="linNode" presStyleCnt="0"/>
      <dgm:spPr/>
    </dgm:pt>
    <dgm:pt modelId="{3E53291D-051B-45EA-ACF9-C36311AD9099}" type="pres">
      <dgm:prSet presAssocID="{8FE88778-DA3B-452A-8226-B7C2C0E9AB78}" presName="parentText" presStyleLbl="node1" presStyleIdx="0" presStyleCnt="2" custScaleY="54588">
        <dgm:presLayoutVars>
          <dgm:chMax val="1"/>
          <dgm:bulletEnabled val="1"/>
        </dgm:presLayoutVars>
      </dgm:prSet>
      <dgm:spPr/>
      <dgm:t>
        <a:bodyPr/>
        <a:lstStyle/>
        <a:p>
          <a:endParaRPr lang="en-US"/>
        </a:p>
      </dgm:t>
    </dgm:pt>
    <dgm:pt modelId="{E086C5A2-CFD4-4541-9183-85EA88181796}" type="pres">
      <dgm:prSet presAssocID="{8FE88778-DA3B-452A-8226-B7C2C0E9AB78}" presName="descendantText" presStyleLbl="alignAccFollowNode1" presStyleIdx="0" presStyleCnt="2" custScaleY="71350" custLinFactNeighborY="-578">
        <dgm:presLayoutVars>
          <dgm:bulletEnabled val="1"/>
        </dgm:presLayoutVars>
      </dgm:prSet>
      <dgm:spPr/>
      <dgm:t>
        <a:bodyPr/>
        <a:lstStyle/>
        <a:p>
          <a:endParaRPr lang="en-US"/>
        </a:p>
      </dgm:t>
    </dgm:pt>
    <dgm:pt modelId="{5DE0DAA4-D394-4B7F-8A79-BAC4B40BFD2E}" type="pres">
      <dgm:prSet presAssocID="{4AC58E8A-E43C-4CA0-8CAC-94111A1D6F74}" presName="sp" presStyleCnt="0"/>
      <dgm:spPr/>
    </dgm:pt>
    <dgm:pt modelId="{BCD97D5D-3882-4D3F-8623-9BDD927B0EB1}" type="pres">
      <dgm:prSet presAssocID="{46276B8D-8889-4DB8-AD0D-3C172E326E8C}" presName="linNode" presStyleCnt="0"/>
      <dgm:spPr/>
    </dgm:pt>
    <dgm:pt modelId="{018F7E94-036C-4A07-B1CF-AF4A9AAF2BDE}" type="pres">
      <dgm:prSet presAssocID="{46276B8D-8889-4DB8-AD0D-3C172E326E8C}" presName="parentText" presStyleLbl="node1" presStyleIdx="1" presStyleCnt="2" custScaleY="56715">
        <dgm:presLayoutVars>
          <dgm:chMax val="1"/>
          <dgm:bulletEnabled val="1"/>
        </dgm:presLayoutVars>
      </dgm:prSet>
      <dgm:spPr/>
      <dgm:t>
        <a:bodyPr/>
        <a:lstStyle/>
        <a:p>
          <a:endParaRPr lang="en-US"/>
        </a:p>
      </dgm:t>
    </dgm:pt>
    <dgm:pt modelId="{977EA1DA-1E5C-4401-91BA-A08F385FA524}" type="pres">
      <dgm:prSet presAssocID="{46276B8D-8889-4DB8-AD0D-3C172E326E8C}" presName="descendantText" presStyleLbl="alignAccFollowNode1" presStyleIdx="1" presStyleCnt="2" custScaleY="67411">
        <dgm:presLayoutVars>
          <dgm:bulletEnabled val="1"/>
        </dgm:presLayoutVars>
      </dgm:prSet>
      <dgm:spPr/>
      <dgm:t>
        <a:bodyPr/>
        <a:lstStyle/>
        <a:p>
          <a:endParaRPr lang="en-US"/>
        </a:p>
      </dgm:t>
    </dgm:pt>
  </dgm:ptLst>
  <dgm:cxnLst>
    <dgm:cxn modelId="{937480EF-4A39-498C-8009-E353508479BC}" type="presOf" srcId="{093B8D82-0C61-4A12-801D-09157D50256F}" destId="{E086C5A2-CFD4-4541-9183-85EA88181796}" srcOrd="0" destOrd="0" presId="urn:microsoft.com/office/officeart/2005/8/layout/vList5"/>
    <dgm:cxn modelId="{F43C730A-03E4-45D8-AF38-A0D631FB6C79}" type="presOf" srcId="{83633E48-5506-479B-9DC9-5FDF4B6F8C48}" destId="{977EA1DA-1E5C-4401-91BA-A08F385FA524}" srcOrd="0" destOrd="0" presId="urn:microsoft.com/office/officeart/2005/8/layout/vList5"/>
    <dgm:cxn modelId="{BB6F7A8D-5DAF-4288-89B9-30EEA9EE60F8}" srcId="{8FE88778-DA3B-452A-8226-B7C2C0E9AB78}" destId="{093B8D82-0C61-4A12-801D-09157D50256F}" srcOrd="0" destOrd="0" parTransId="{7DD1C15B-6841-4D18-ABC7-274AFDF86215}" sibTransId="{61045CB2-6E9B-4762-B883-0D70F841B95B}"/>
    <dgm:cxn modelId="{CB0B7B79-E795-4E81-9C0A-91EE95771618}" type="presOf" srcId="{8FE88778-DA3B-452A-8226-B7C2C0E9AB78}" destId="{3E53291D-051B-45EA-ACF9-C36311AD9099}" srcOrd="0" destOrd="0" presId="urn:microsoft.com/office/officeart/2005/8/layout/vList5"/>
    <dgm:cxn modelId="{DF12C896-8841-4451-ADDB-46045016B142}" type="presOf" srcId="{46276B8D-8889-4DB8-AD0D-3C172E326E8C}" destId="{018F7E94-036C-4A07-B1CF-AF4A9AAF2BDE}" srcOrd="0" destOrd="0" presId="urn:microsoft.com/office/officeart/2005/8/layout/vList5"/>
    <dgm:cxn modelId="{378F8F2B-2DEA-473A-9625-352133E5812D}" type="presOf" srcId="{CB95C01D-0936-4E2A-9C5F-56974F746C96}" destId="{977EA1DA-1E5C-4401-91BA-A08F385FA524}" srcOrd="0" destOrd="1" presId="urn:microsoft.com/office/officeart/2005/8/layout/vList5"/>
    <dgm:cxn modelId="{C5C239CE-B839-44B8-8375-C1E5380E9B5D}" srcId="{46276B8D-8889-4DB8-AD0D-3C172E326E8C}" destId="{1ED75D8D-61FB-410C-95E9-4DCEDF5EC799}" srcOrd="2" destOrd="0" parTransId="{1E42FE1A-38C9-4EB8-B411-1E403AD5EB8D}" sibTransId="{2B6F3A84-F9CF-46F7-9BD0-B4A8CDF90AB3}"/>
    <dgm:cxn modelId="{4BFB1836-7716-48F9-8A19-737D178AF074}" type="presOf" srcId="{A30D58C5-F4A5-40EE-BD5B-AF96115A237B}" destId="{85638943-C3FC-4E34-A837-7F006185462B}" srcOrd="0" destOrd="0" presId="urn:microsoft.com/office/officeart/2005/8/layout/vList5"/>
    <dgm:cxn modelId="{045D14EF-F829-420E-BB93-3ECD95C0F0EA}" srcId="{A30D58C5-F4A5-40EE-BD5B-AF96115A237B}" destId="{8FE88778-DA3B-452A-8226-B7C2C0E9AB78}" srcOrd="0" destOrd="0" parTransId="{E9B988D6-EE51-41C1-9053-7DCF49DBC2C9}" sibTransId="{4AC58E8A-E43C-4CA0-8CAC-94111A1D6F74}"/>
    <dgm:cxn modelId="{2302B362-0A39-4966-A036-8CEECC494DB2}" srcId="{46276B8D-8889-4DB8-AD0D-3C172E326E8C}" destId="{83633E48-5506-479B-9DC9-5FDF4B6F8C48}" srcOrd="0" destOrd="0" parTransId="{993E556C-E38F-4D7E-A9EC-6512C7DDE066}" sibTransId="{627F5E7B-2642-4FCE-9DDD-40008878C5EA}"/>
    <dgm:cxn modelId="{8FC7CCB7-5DB8-4EA3-BF4E-585D29243293}" type="presOf" srcId="{8AE8A7C7-717C-4753-BE0F-3E5CE808E542}" destId="{E086C5A2-CFD4-4541-9183-85EA88181796}" srcOrd="0" destOrd="2" presId="urn:microsoft.com/office/officeart/2005/8/layout/vList5"/>
    <dgm:cxn modelId="{5C7D8795-B179-4D76-878E-744CFFE245C9}" srcId="{A30D58C5-F4A5-40EE-BD5B-AF96115A237B}" destId="{46276B8D-8889-4DB8-AD0D-3C172E326E8C}" srcOrd="1" destOrd="0" parTransId="{8155817F-A0A9-4F4A-AC98-50C8890349D1}" sibTransId="{11040CB5-6B54-4A8D-B37C-87EDB91E270D}"/>
    <dgm:cxn modelId="{1FBE8832-3133-4ADA-8248-350B3989EFA1}" srcId="{8FE88778-DA3B-452A-8226-B7C2C0E9AB78}" destId="{8AE8A7C7-717C-4753-BE0F-3E5CE808E542}" srcOrd="2" destOrd="0" parTransId="{0B88B10F-8ECD-44A6-8282-B2815A2AD540}" sibTransId="{0779A9E3-47DC-45E8-B940-52A476B103FC}"/>
    <dgm:cxn modelId="{E096C925-4684-462B-A8B5-FE15D731047D}" type="presOf" srcId="{2FCB8D2E-E188-40DD-ADE3-8B456148B604}" destId="{E086C5A2-CFD4-4541-9183-85EA88181796}" srcOrd="0" destOrd="1" presId="urn:microsoft.com/office/officeart/2005/8/layout/vList5"/>
    <dgm:cxn modelId="{E4590FF5-369D-423D-A1D5-3C57EF449C9D}" srcId="{46276B8D-8889-4DB8-AD0D-3C172E326E8C}" destId="{CB95C01D-0936-4E2A-9C5F-56974F746C96}" srcOrd="1" destOrd="0" parTransId="{8074310F-53DE-4847-8B31-04ADE36D7A68}" sibTransId="{56264799-007B-4F07-A3C8-248190A26C16}"/>
    <dgm:cxn modelId="{940660BB-5AEC-400F-98B6-70F240F3F992}" type="presOf" srcId="{1ED75D8D-61FB-410C-95E9-4DCEDF5EC799}" destId="{977EA1DA-1E5C-4401-91BA-A08F385FA524}" srcOrd="0" destOrd="2" presId="urn:microsoft.com/office/officeart/2005/8/layout/vList5"/>
    <dgm:cxn modelId="{2FFBC89D-68AB-49E2-8347-2D056023C7D9}" srcId="{8FE88778-DA3B-452A-8226-B7C2C0E9AB78}" destId="{2FCB8D2E-E188-40DD-ADE3-8B456148B604}" srcOrd="1" destOrd="0" parTransId="{43B0F86F-6674-49EB-AF1D-62D760DF8E6B}" sibTransId="{FCA39C24-3DD6-4CCF-A71B-8FFD87BF1757}"/>
    <dgm:cxn modelId="{900D5220-CFC4-490C-ABEF-9D5BFBEB49D6}" type="presParOf" srcId="{85638943-C3FC-4E34-A837-7F006185462B}" destId="{535130EB-825C-49CD-9039-E009FC2C5429}" srcOrd="0" destOrd="0" presId="urn:microsoft.com/office/officeart/2005/8/layout/vList5"/>
    <dgm:cxn modelId="{4AC140F7-74CE-4650-9F65-007677D23C4A}" type="presParOf" srcId="{535130EB-825C-49CD-9039-E009FC2C5429}" destId="{3E53291D-051B-45EA-ACF9-C36311AD9099}" srcOrd="0" destOrd="0" presId="urn:microsoft.com/office/officeart/2005/8/layout/vList5"/>
    <dgm:cxn modelId="{520EB5B2-69E3-4F8D-8F0A-9B5E9FB18E5D}" type="presParOf" srcId="{535130EB-825C-49CD-9039-E009FC2C5429}" destId="{E086C5A2-CFD4-4541-9183-85EA88181796}" srcOrd="1" destOrd="0" presId="urn:microsoft.com/office/officeart/2005/8/layout/vList5"/>
    <dgm:cxn modelId="{021C4E40-98B6-46EA-B8B1-D3DCDE5EEC9E}" type="presParOf" srcId="{85638943-C3FC-4E34-A837-7F006185462B}" destId="{5DE0DAA4-D394-4B7F-8A79-BAC4B40BFD2E}" srcOrd="1" destOrd="0" presId="urn:microsoft.com/office/officeart/2005/8/layout/vList5"/>
    <dgm:cxn modelId="{28455887-C820-4B11-9E72-44EC083DF786}" type="presParOf" srcId="{85638943-C3FC-4E34-A837-7F006185462B}" destId="{BCD97D5D-3882-4D3F-8623-9BDD927B0EB1}" srcOrd="2" destOrd="0" presId="urn:microsoft.com/office/officeart/2005/8/layout/vList5"/>
    <dgm:cxn modelId="{961E213F-8E46-4009-BA70-415CAEAC080E}" type="presParOf" srcId="{BCD97D5D-3882-4D3F-8623-9BDD927B0EB1}" destId="{018F7E94-036C-4A07-B1CF-AF4A9AAF2BDE}" srcOrd="0" destOrd="0" presId="urn:microsoft.com/office/officeart/2005/8/layout/vList5"/>
    <dgm:cxn modelId="{0EDC49FE-1567-4995-BB8F-EB0ADA3B7BDD}" type="presParOf" srcId="{BCD97D5D-3882-4D3F-8623-9BDD927B0EB1}" destId="{977EA1DA-1E5C-4401-91BA-A08F385FA52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D3A4848B-988C-45FA-882C-17447CAB295C}" type="datetimeFigureOut">
              <a:rPr lang="en-GB" smtClean="0"/>
              <a:pPr/>
              <a:t>14/03/2019</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ADA1861-9752-4970-8055-BB13C2D9150D}" type="slidenum">
              <a:rPr lang="en-GB" smtClean="0"/>
              <a:pPr/>
              <a:t>‹#›</a:t>
            </a:fld>
            <a:endParaRPr lang="en-GB"/>
          </a:p>
        </p:txBody>
      </p:sp>
    </p:spTree>
    <p:extLst>
      <p:ext uri="{BB962C8B-B14F-4D97-AF65-F5344CB8AC3E}">
        <p14:creationId xmlns:p14="http://schemas.microsoft.com/office/powerpoint/2010/main" val="64280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B8C02-C15A-4061-A04A-508A10B15D3F}" type="slidenum">
              <a:rPr lang="en-US" smtClean="0"/>
              <a:pPr/>
              <a:t>18</a:t>
            </a:fld>
            <a:endParaRPr lang="en-US"/>
          </a:p>
        </p:txBody>
      </p:sp>
    </p:spTree>
    <p:extLst>
      <p:ext uri="{BB962C8B-B14F-4D97-AF65-F5344CB8AC3E}">
        <p14:creationId xmlns:p14="http://schemas.microsoft.com/office/powerpoint/2010/main" val="182870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A1861-9752-4970-8055-BB13C2D9150D}" type="slidenum">
              <a:rPr lang="en-GB" smtClean="0"/>
              <a:pPr/>
              <a:t>47</a:t>
            </a:fld>
            <a:endParaRPr lang="en-GB"/>
          </a:p>
        </p:txBody>
      </p:sp>
    </p:spTree>
    <p:extLst>
      <p:ext uri="{BB962C8B-B14F-4D97-AF65-F5344CB8AC3E}">
        <p14:creationId xmlns:p14="http://schemas.microsoft.com/office/powerpoint/2010/main" val="322309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ln/>
        </p:spPr>
      </p:sp>
      <p:sp>
        <p:nvSpPr>
          <p:cNvPr id="58371" name="Rectangle 3"/>
          <p:cNvSpPr>
            <a:spLocks noGrp="1"/>
          </p:cNvSpPr>
          <p:nvPr>
            <p:ph type="body" idx="1"/>
          </p:nvPr>
        </p:nvSpPr>
        <p:spPr>
          <a:noFill/>
        </p:spPr>
        <p:txBody>
          <a:bodyPr/>
          <a:lstStyle/>
          <a:p>
            <a:pPr>
              <a:spcBef>
                <a:spcPct val="0"/>
              </a:spcBef>
            </a:pPr>
            <a:r>
              <a:rPr lang="en-GB" smtClean="0">
                <a:latin typeface="Arial" pitchFamily="34" charset="0"/>
                <a:cs typeface="Arial" pitchFamily="34" charset="0"/>
              </a:rPr>
              <a:t>An example of how the CAT can be used – to get the total score which measures overall severity, but also to identify very quickly which areas are most affected.</a:t>
            </a:r>
          </a:p>
        </p:txBody>
      </p:sp>
    </p:spTree>
    <p:extLst>
      <p:ext uri="{BB962C8B-B14F-4D97-AF65-F5344CB8AC3E}">
        <p14:creationId xmlns:p14="http://schemas.microsoft.com/office/powerpoint/2010/main" val="78757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A1861-9752-4970-8055-BB13C2D9150D}" type="slidenum">
              <a:rPr lang="en-GB" smtClean="0"/>
              <a:pPr/>
              <a:t>26</a:t>
            </a:fld>
            <a:endParaRPr lang="en-GB"/>
          </a:p>
        </p:txBody>
      </p:sp>
    </p:spTree>
    <p:extLst>
      <p:ext uri="{BB962C8B-B14F-4D97-AF65-F5344CB8AC3E}">
        <p14:creationId xmlns:p14="http://schemas.microsoft.com/office/powerpoint/2010/main" val="108132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777804" y="9377532"/>
            <a:ext cx="2889731"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71D054D-533C-419E-A924-D0D34CA9332E}" type="slidenum">
              <a:rPr lang="en-US" altLang="en-US">
                <a:solidFill>
                  <a:srgbClr val="000000"/>
                </a:solidFill>
              </a:rPr>
              <a:pPr algn="r" eaLnBrk="1" hangingPunct="1">
                <a:spcBef>
                  <a:spcPct val="0"/>
                </a:spcBef>
              </a:pPr>
              <a:t>36</a:t>
            </a:fld>
            <a:endParaRPr lang="en-US" altLang="en-US">
              <a:solidFill>
                <a:srgbClr val="000000"/>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Tác động hiệp đồng của ICS &amp; LABA đã được sớm nhận biết từ những năm thập niên 90. Một nghiên cứu tiêu biểu của GS. Peter Barnes được đăng tải vào năm 2002 trên tạp chí Hô Hấp Châu Âu đã mô tả chi tiết sự tác động tương hỗ này. Khi phối hợp ICS và LABA, hoạt chất ICS giúp tăng bộc lộ thụ thể beta 2, tăng gắn kết LABA lên thụ thể, đồng thời làm giảm thoái giáng thụ thể beta 2, từ đó giúp giảm tình trạng dung nạp thuốc LABA. Còn đối với LABA, ngoài tác dụng giãn phế quản mà chúng ta đã biết, còn có vai trò giúp tăng hoạt tính của ICS thông qua cơ chế tăng sự di chuyển của thụ thể ICS vào vị trí tác động, tăng gắn kết thụ thể và tăng hoạt tính kháng viêm của ICS.</a:t>
            </a:r>
          </a:p>
          <a:p>
            <a:pPr eaLnBrk="1" hangingPunct="1"/>
            <a:endParaRPr lang="en-US" altLang="en-US" smtClean="0"/>
          </a:p>
        </p:txBody>
      </p:sp>
    </p:spTree>
    <p:extLst>
      <p:ext uri="{BB962C8B-B14F-4D97-AF65-F5344CB8AC3E}">
        <p14:creationId xmlns:p14="http://schemas.microsoft.com/office/powerpoint/2010/main" val="15121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8649454-741A-40A9-979D-1C9DBE875BF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7419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AC89C0-57DD-4953-89FF-5D5767CDB5C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9658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6104CAF-AD78-40BE-A359-56FC2DBB4056}" type="slidenum">
              <a:rPr lang="en-US" smtClean="0">
                <a:solidFill>
                  <a:srgbClr val="000000"/>
                </a:solidFill>
                <a:latin typeface="Arial" pitchFamily="34" charset="0"/>
              </a:rPr>
              <a:pPr>
                <a:defRPr/>
              </a:pPr>
              <a:t>39</a:t>
            </a:fld>
            <a:endParaRPr lang="en-US" smtClean="0">
              <a:solidFill>
                <a:srgbClr val="000000"/>
              </a:solidFill>
              <a:latin typeface="Arial" pitchFamily="34" charset="0"/>
            </a:endParaRPr>
          </a:p>
        </p:txBody>
      </p:sp>
      <p:sp>
        <p:nvSpPr>
          <p:cNvPr id="68611" name="Rectangle 7"/>
          <p:cNvSpPr txBox="1">
            <a:spLocks noGrp="1" noChangeArrowheads="1"/>
          </p:cNvSpPr>
          <p:nvPr/>
        </p:nvSpPr>
        <p:spPr bwMode="auto">
          <a:xfrm>
            <a:off x="3780443" y="9381096"/>
            <a:ext cx="2888645" cy="491567"/>
          </a:xfrm>
          <a:prstGeom prst="rect">
            <a:avLst/>
          </a:prstGeom>
          <a:noFill/>
          <a:ln w="9525">
            <a:noFill/>
            <a:miter lim="800000"/>
            <a:headEnd/>
            <a:tailEnd/>
          </a:ln>
        </p:spPr>
        <p:txBody>
          <a:bodyPr lIns="90944" tIns="45471" rIns="90944" bIns="45471" anchor="b"/>
          <a:lstStyle/>
          <a:p>
            <a:pPr algn="r" defTabSz="909475"/>
            <a:fld id="{D1652534-BAFB-4C6F-A165-2F8A40D1D6F5}" type="slidenum">
              <a:rPr lang="de-DE" sz="1200" b="0">
                <a:solidFill>
                  <a:srgbClr val="000000"/>
                </a:solidFill>
              </a:rPr>
              <a:pPr algn="r" defTabSz="909475"/>
              <a:t>39</a:t>
            </a:fld>
            <a:endParaRPr lang="de-DE" sz="1200" b="0" dirty="0">
              <a:solidFill>
                <a:srgbClr val="000000"/>
              </a:solidFill>
            </a:endParaRPr>
          </a:p>
        </p:txBody>
      </p:sp>
      <p:sp>
        <p:nvSpPr>
          <p:cNvPr id="68612" name="Rectangle 2"/>
          <p:cNvSpPr>
            <a:spLocks noGrp="1" noRot="1" noChangeAspect="1" noChangeArrowheads="1" noTextEdit="1"/>
          </p:cNvSpPr>
          <p:nvPr>
            <p:ph type="sldImg"/>
          </p:nvPr>
        </p:nvSpPr>
        <p:spPr bwMode="auto">
          <a:xfrm>
            <a:off x="50800" y="760413"/>
            <a:ext cx="6605588" cy="3716337"/>
          </a:xfrm>
          <a:noFill/>
          <a:ln>
            <a:solidFill>
              <a:srgbClr val="000000"/>
            </a:solidFill>
            <a:miter lim="800000"/>
            <a:headEnd/>
            <a:tailEnd/>
          </a:ln>
        </p:spPr>
      </p:sp>
      <p:sp>
        <p:nvSpPr>
          <p:cNvPr id="68613" name="Rectangle 3"/>
          <p:cNvSpPr>
            <a:spLocks noGrp="1" noChangeArrowheads="1"/>
          </p:cNvSpPr>
          <p:nvPr>
            <p:ph type="body" idx="1"/>
          </p:nvPr>
        </p:nvSpPr>
        <p:spPr bwMode="auto">
          <a:xfrm>
            <a:off x="903728" y="4705863"/>
            <a:ext cx="4895934" cy="4399591"/>
          </a:xfrm>
          <a:noFill/>
        </p:spPr>
        <p:txBody>
          <a:bodyPr wrap="square" lIns="90944" tIns="45471" rIns="90944" bIns="45471" numCol="1" anchor="t" anchorCtr="0" compatLnSpc="1">
            <a:prstTxWarp prst="textNoShape">
              <a:avLst/>
            </a:prstTxWarp>
          </a:bodyPr>
          <a:lstStyle/>
          <a:p>
            <a:pPr marL="185576" indent="-185576" eaLnBrk="1" hangingPunct="1">
              <a:spcBef>
                <a:spcPct val="0"/>
              </a:spcBef>
            </a:pPr>
            <a:r>
              <a:rPr lang="en-GB" sz="1000" dirty="0" smtClean="0"/>
              <a:t>	</a:t>
            </a:r>
            <a:r>
              <a:rPr lang="en-GB" sz="1000" dirty="0" err="1" smtClean="0"/>
              <a:t>Kết</a:t>
            </a:r>
            <a:r>
              <a:rPr lang="en-GB" sz="1000" baseline="0" dirty="0" smtClean="0"/>
              <a:t> </a:t>
            </a:r>
            <a:r>
              <a:rPr lang="en-GB" sz="1000" baseline="0" dirty="0" err="1" smtClean="0"/>
              <a:t>quả</a:t>
            </a:r>
            <a:r>
              <a:rPr lang="en-GB" sz="1000" baseline="0" dirty="0" smtClean="0"/>
              <a:t> </a:t>
            </a:r>
            <a:r>
              <a:rPr lang="en-GB" sz="1000" baseline="0" dirty="0" err="1" smtClean="0"/>
              <a:t>phân</a:t>
            </a:r>
            <a:r>
              <a:rPr lang="en-GB" sz="1000" baseline="0" dirty="0" smtClean="0"/>
              <a:t> </a:t>
            </a:r>
            <a:r>
              <a:rPr lang="en-GB" sz="1000" baseline="0" dirty="0" err="1" smtClean="0"/>
              <a:t>tích</a:t>
            </a:r>
            <a:r>
              <a:rPr lang="en-GB" sz="1000" baseline="0" dirty="0" smtClean="0"/>
              <a:t> </a:t>
            </a:r>
            <a:r>
              <a:rPr lang="en-GB" sz="1000" baseline="0" dirty="0" err="1" smtClean="0"/>
              <a:t>trên</a:t>
            </a:r>
            <a:r>
              <a:rPr lang="en-GB" sz="1000" baseline="0" dirty="0" smtClean="0"/>
              <a:t> FEV1 </a:t>
            </a:r>
            <a:r>
              <a:rPr lang="en-GB" sz="1000" baseline="0" dirty="0" err="1" smtClean="0"/>
              <a:t>cho</a:t>
            </a:r>
            <a:r>
              <a:rPr lang="en-GB" sz="1000" baseline="0" dirty="0" smtClean="0"/>
              <a:t> </a:t>
            </a:r>
            <a:r>
              <a:rPr lang="en-GB" sz="1000" baseline="0" dirty="0" err="1" smtClean="0"/>
              <a:t>thấy</a:t>
            </a:r>
            <a:r>
              <a:rPr lang="en-GB" sz="1000" baseline="0" dirty="0" smtClean="0"/>
              <a:t> </a:t>
            </a:r>
            <a:r>
              <a:rPr lang="en-GB" sz="1000" baseline="0" dirty="0" err="1" smtClean="0"/>
              <a:t>một</a:t>
            </a:r>
            <a:r>
              <a:rPr lang="en-GB" sz="1000" baseline="0" dirty="0" smtClean="0"/>
              <a:t> </a:t>
            </a:r>
            <a:r>
              <a:rPr lang="en-GB" sz="1000" baseline="0" dirty="0" err="1" smtClean="0"/>
              <a:t>sự</a:t>
            </a:r>
            <a:r>
              <a:rPr lang="en-GB" sz="1000" baseline="0" dirty="0" smtClean="0"/>
              <a:t> </a:t>
            </a:r>
            <a:r>
              <a:rPr lang="en-GB" sz="1000" baseline="0" dirty="0" err="1" smtClean="0"/>
              <a:t>tương</a:t>
            </a:r>
            <a:r>
              <a:rPr lang="en-GB" sz="1000" baseline="0" dirty="0" smtClean="0"/>
              <a:t> </a:t>
            </a:r>
            <a:r>
              <a:rPr lang="en-GB" sz="1000" baseline="0" dirty="0" err="1" smtClean="0"/>
              <a:t>đồng</a:t>
            </a:r>
            <a:r>
              <a:rPr lang="en-GB" sz="1000" baseline="0" dirty="0" smtClean="0"/>
              <a:t> </a:t>
            </a:r>
            <a:r>
              <a:rPr lang="en-GB" sz="1000" baseline="0" dirty="0" err="1" smtClean="0"/>
              <a:t>giữa</a:t>
            </a:r>
            <a:r>
              <a:rPr lang="en-GB" sz="1000" baseline="0" dirty="0" smtClean="0"/>
              <a:t> </a:t>
            </a:r>
            <a:r>
              <a:rPr lang="en-GB" sz="1000" baseline="0" dirty="0" err="1" smtClean="0"/>
              <a:t>hai</a:t>
            </a:r>
            <a:r>
              <a:rPr lang="en-GB" sz="1000" baseline="0" dirty="0" smtClean="0"/>
              <a:t> </a:t>
            </a:r>
            <a:r>
              <a:rPr lang="en-GB" sz="1000" baseline="0" dirty="0" err="1" smtClean="0"/>
              <a:t>nghiên</a:t>
            </a:r>
            <a:r>
              <a:rPr lang="en-GB" sz="1000" baseline="0" dirty="0" smtClean="0"/>
              <a:t> </a:t>
            </a:r>
            <a:r>
              <a:rPr lang="en-GB" sz="1000" baseline="0" dirty="0" err="1" smtClean="0"/>
              <a:t>cứu</a:t>
            </a:r>
            <a:r>
              <a:rPr lang="en-GB" sz="1000" baseline="0" dirty="0" smtClean="0"/>
              <a:t>: </a:t>
            </a:r>
            <a:r>
              <a:rPr lang="en-GB" sz="1000" baseline="0" dirty="0" err="1" smtClean="0"/>
              <a:t>Phối</a:t>
            </a:r>
            <a:r>
              <a:rPr lang="en-GB" sz="1000" baseline="0" dirty="0" smtClean="0"/>
              <a:t> </a:t>
            </a:r>
            <a:r>
              <a:rPr lang="en-GB" sz="1000" baseline="0" dirty="0" err="1" smtClean="0"/>
              <a:t>hợp</a:t>
            </a:r>
            <a:r>
              <a:rPr lang="en-GB" sz="1000" baseline="0" dirty="0" smtClean="0"/>
              <a:t> </a:t>
            </a:r>
            <a:r>
              <a:rPr lang="en-GB" sz="1000" baseline="0" dirty="0" err="1" smtClean="0"/>
              <a:t>Budesonide</a:t>
            </a:r>
            <a:r>
              <a:rPr lang="en-GB" sz="1000" baseline="0" dirty="0" smtClean="0"/>
              <a:t> &amp; </a:t>
            </a:r>
            <a:r>
              <a:rPr lang="en-GB" sz="1000" baseline="0" dirty="0" err="1" smtClean="0"/>
              <a:t>Formoterol</a:t>
            </a:r>
            <a:r>
              <a:rPr lang="en-GB" sz="1000" baseline="0" dirty="0" smtClean="0"/>
              <a:t> </a:t>
            </a:r>
            <a:r>
              <a:rPr lang="en-GB" sz="1000" baseline="0" dirty="0" err="1" smtClean="0"/>
              <a:t>thể</a:t>
            </a:r>
            <a:r>
              <a:rPr lang="en-GB" sz="1000" baseline="0" dirty="0" smtClean="0"/>
              <a:t> </a:t>
            </a:r>
            <a:r>
              <a:rPr lang="en-GB" sz="1000" baseline="0" dirty="0" err="1" smtClean="0"/>
              <a:t>hiện</a:t>
            </a:r>
            <a:r>
              <a:rPr lang="en-GB" sz="1000" baseline="0" dirty="0" smtClean="0"/>
              <a:t> </a:t>
            </a:r>
            <a:r>
              <a:rPr lang="en-GB" sz="1000" baseline="0" dirty="0" err="1" smtClean="0"/>
              <a:t>sự</a:t>
            </a:r>
            <a:r>
              <a:rPr lang="en-GB" sz="1000" baseline="0" dirty="0" smtClean="0"/>
              <a:t> </a:t>
            </a:r>
            <a:r>
              <a:rPr lang="en-GB" sz="1000" baseline="0" dirty="0" err="1" smtClean="0"/>
              <a:t>cải</a:t>
            </a:r>
            <a:r>
              <a:rPr lang="en-GB" sz="1000" baseline="0" dirty="0" smtClean="0"/>
              <a:t> </a:t>
            </a:r>
            <a:r>
              <a:rPr lang="en-GB" sz="1000" baseline="0" dirty="0" err="1" smtClean="0"/>
              <a:t>thiện</a:t>
            </a:r>
            <a:r>
              <a:rPr lang="en-GB" sz="1000" baseline="0" dirty="0" smtClean="0"/>
              <a:t> FEV1 </a:t>
            </a:r>
            <a:r>
              <a:rPr lang="en-GB" sz="1000" baseline="0" dirty="0" err="1" smtClean="0"/>
              <a:t>rõ</a:t>
            </a:r>
            <a:r>
              <a:rPr lang="en-GB" sz="1000" baseline="0" dirty="0" smtClean="0"/>
              <a:t> </a:t>
            </a:r>
            <a:r>
              <a:rPr lang="en-GB" sz="1000" baseline="0" dirty="0" err="1" smtClean="0"/>
              <a:t>rệt</a:t>
            </a:r>
            <a:r>
              <a:rPr lang="en-GB" sz="1000" baseline="0" dirty="0" smtClean="0"/>
              <a:t> </a:t>
            </a:r>
            <a:r>
              <a:rPr lang="en-GB" sz="1000" baseline="0" dirty="0" err="1" smtClean="0"/>
              <a:t>nhất</a:t>
            </a:r>
            <a:r>
              <a:rPr lang="en-GB" sz="1000" baseline="0" dirty="0" smtClean="0"/>
              <a:t>, </a:t>
            </a:r>
            <a:r>
              <a:rPr lang="en-GB" sz="1000" baseline="0" dirty="0" err="1" smtClean="0"/>
              <a:t>và</a:t>
            </a:r>
            <a:r>
              <a:rPr lang="en-GB" sz="1000" baseline="0" dirty="0" smtClean="0"/>
              <a:t> </a:t>
            </a:r>
            <a:r>
              <a:rPr lang="en-GB" sz="1000" baseline="0" dirty="0" err="1" smtClean="0"/>
              <a:t>khác</a:t>
            </a:r>
            <a:r>
              <a:rPr lang="en-GB" sz="1000" baseline="0" dirty="0" smtClean="0"/>
              <a:t> </a:t>
            </a:r>
            <a:r>
              <a:rPr lang="en-GB" sz="1000" baseline="0" dirty="0" err="1" smtClean="0"/>
              <a:t>biệt</a:t>
            </a:r>
            <a:r>
              <a:rPr lang="en-GB" sz="1000" baseline="0" dirty="0" smtClean="0"/>
              <a:t> </a:t>
            </a:r>
            <a:r>
              <a:rPr lang="en-GB" sz="1000" baseline="0" dirty="0" err="1" smtClean="0"/>
              <a:t>có</a:t>
            </a:r>
            <a:r>
              <a:rPr lang="en-GB" sz="1000" baseline="0" dirty="0" smtClean="0"/>
              <a:t> ý </a:t>
            </a:r>
            <a:r>
              <a:rPr lang="en-GB" sz="1000" baseline="0" dirty="0" err="1" smtClean="0"/>
              <a:t>nghĩa</a:t>
            </a:r>
            <a:r>
              <a:rPr lang="en-GB" sz="1000" baseline="0" dirty="0" smtClean="0"/>
              <a:t> </a:t>
            </a:r>
            <a:r>
              <a:rPr lang="en-GB" sz="1000" baseline="0" dirty="0" err="1" smtClean="0"/>
              <a:t>thống</a:t>
            </a:r>
            <a:r>
              <a:rPr lang="en-GB" sz="1000" baseline="0" dirty="0" smtClean="0"/>
              <a:t> </a:t>
            </a:r>
            <a:r>
              <a:rPr lang="en-GB" sz="1000" baseline="0" dirty="0" err="1" smtClean="0"/>
              <a:t>kê</a:t>
            </a:r>
            <a:r>
              <a:rPr lang="en-GB" sz="1000" baseline="0" dirty="0" smtClean="0"/>
              <a:t> so </a:t>
            </a:r>
            <a:r>
              <a:rPr lang="en-GB" sz="1000" baseline="0" dirty="0" err="1" smtClean="0"/>
              <a:t>với</a:t>
            </a:r>
            <a:r>
              <a:rPr lang="en-GB" sz="1000" baseline="0" dirty="0" smtClean="0"/>
              <a:t> </a:t>
            </a:r>
            <a:r>
              <a:rPr lang="en-GB" sz="1000" baseline="0" dirty="0" err="1" smtClean="0"/>
              <a:t>các</a:t>
            </a:r>
            <a:r>
              <a:rPr lang="en-GB" sz="1000" baseline="0" dirty="0" smtClean="0"/>
              <a:t> </a:t>
            </a:r>
            <a:r>
              <a:rPr lang="en-GB" sz="1000" baseline="0" dirty="0" err="1" smtClean="0"/>
              <a:t>nhóm</a:t>
            </a:r>
            <a:r>
              <a:rPr lang="en-GB" sz="1000" baseline="0" dirty="0" smtClean="0"/>
              <a:t> </a:t>
            </a:r>
            <a:r>
              <a:rPr lang="en-GB" sz="1000" baseline="0" dirty="0" err="1" smtClean="0"/>
              <a:t>điều</a:t>
            </a:r>
            <a:r>
              <a:rPr lang="en-GB" sz="1000" baseline="0" dirty="0" smtClean="0"/>
              <a:t> </a:t>
            </a:r>
            <a:r>
              <a:rPr lang="en-GB" sz="1000" baseline="0" dirty="0" err="1" smtClean="0"/>
              <a:t>trị</a:t>
            </a:r>
            <a:r>
              <a:rPr lang="en-GB" sz="1000" baseline="0" dirty="0" smtClean="0"/>
              <a:t> </a:t>
            </a:r>
            <a:r>
              <a:rPr lang="en-GB" sz="1000" baseline="0" dirty="0" err="1" smtClean="0"/>
              <a:t>còn</a:t>
            </a:r>
            <a:r>
              <a:rPr lang="en-GB" sz="1000" baseline="0" dirty="0" smtClean="0"/>
              <a:t> </a:t>
            </a:r>
            <a:r>
              <a:rPr lang="en-GB" sz="1000" baseline="0" dirty="0" err="1" smtClean="0"/>
              <a:t>lại</a:t>
            </a:r>
            <a:r>
              <a:rPr lang="en-GB" sz="1000" baseline="0" dirty="0" smtClean="0"/>
              <a:t>. </a:t>
            </a:r>
            <a:endParaRPr lang="en-GB" sz="1000" dirty="0" smtClean="0"/>
          </a:p>
        </p:txBody>
      </p:sp>
    </p:spTree>
    <p:extLst>
      <p:ext uri="{BB962C8B-B14F-4D97-AF65-F5344CB8AC3E}">
        <p14:creationId xmlns:p14="http://schemas.microsoft.com/office/powerpoint/2010/main" val="157317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777608" y="9377318"/>
            <a:ext cx="2889938" cy="493633"/>
          </a:xfrm>
          <a:prstGeom prst="rect">
            <a:avLst/>
          </a:prstGeom>
          <a:noFill/>
          <a:ln w="9525">
            <a:noFill/>
            <a:miter lim="800000"/>
            <a:headEnd/>
            <a:tailEnd/>
          </a:ln>
        </p:spPr>
        <p:txBody>
          <a:bodyPr lIns="90583" tIns="45292" rIns="90583" bIns="45292" anchor="b"/>
          <a:lstStyle/>
          <a:p>
            <a:pPr algn="r"/>
            <a:fld id="{BB4692DE-10BB-4F88-816A-41F1B8A4463F}" type="slidenum">
              <a:rPr lang="en-CA" sz="1200">
                <a:solidFill>
                  <a:prstClr val="black"/>
                </a:solidFill>
                <a:ea typeface="ＭＳ Ｐゴシック" pitchFamily="34" charset="-128"/>
              </a:rPr>
              <a:pPr algn="r"/>
              <a:t>41</a:t>
            </a:fld>
            <a:endParaRPr lang="en-CA" sz="1200" dirty="0">
              <a:solidFill>
                <a:prstClr val="black"/>
              </a:solidFill>
              <a:ea typeface="ＭＳ Ｐゴシック" pitchFamily="34" charset="-128"/>
            </a:endParaRPr>
          </a:p>
        </p:txBody>
      </p:sp>
      <p:sp>
        <p:nvSpPr>
          <p:cNvPr id="36867" name="Rectangle 3"/>
          <p:cNvSpPr>
            <a:spLocks noChangeArrowheads="1"/>
          </p:cNvSpPr>
          <p:nvPr/>
        </p:nvSpPr>
        <p:spPr bwMode="auto">
          <a:xfrm>
            <a:off x="3766799" y="9409883"/>
            <a:ext cx="2934709" cy="454212"/>
          </a:xfrm>
          <a:prstGeom prst="rect">
            <a:avLst/>
          </a:prstGeom>
          <a:noFill/>
          <a:ln w="9525">
            <a:noFill/>
            <a:miter lim="800000"/>
            <a:headEnd/>
            <a:tailEnd/>
          </a:ln>
        </p:spPr>
        <p:txBody>
          <a:bodyPr lIns="90583" tIns="45292" rIns="90583" bIns="45292" anchor="b"/>
          <a:lstStyle/>
          <a:p>
            <a:pPr algn="r" eaLnBrk="0" hangingPunct="0"/>
            <a:fld id="{9085281D-FBAE-4412-A69D-995CFF11B820}" type="slidenum">
              <a:rPr lang="en-CA" sz="1200">
                <a:solidFill>
                  <a:prstClr val="black"/>
                </a:solidFill>
                <a:latin typeface="Times New Roman" pitchFamily="18" charset="0"/>
                <a:ea typeface="ＭＳ Ｐゴシック" pitchFamily="34" charset="-128"/>
              </a:rPr>
              <a:pPr algn="r" eaLnBrk="0" hangingPunct="0"/>
              <a:t>41</a:t>
            </a:fld>
            <a:endParaRPr lang="en-CA" sz="1200" dirty="0">
              <a:solidFill>
                <a:prstClr val="black"/>
              </a:solidFill>
              <a:latin typeface="Times New Roman" pitchFamily="18" charset="0"/>
              <a:ea typeface="ＭＳ Ｐゴシック" pitchFamily="34" charset="-128"/>
            </a:endParaRPr>
          </a:p>
        </p:txBody>
      </p:sp>
      <p:sp>
        <p:nvSpPr>
          <p:cNvPr id="36868" name="Rectangle 4"/>
          <p:cNvSpPr>
            <a:spLocks noGrp="1" noRot="1" noChangeAspect="1" noChangeArrowheads="1" noTextEdit="1"/>
          </p:cNvSpPr>
          <p:nvPr>
            <p:ph type="sldImg"/>
          </p:nvPr>
        </p:nvSpPr>
        <p:spPr>
          <a:xfrm>
            <a:off x="53975" y="760413"/>
            <a:ext cx="6602413" cy="3714750"/>
          </a:xfrm>
          <a:ln cap="flat"/>
        </p:spPr>
      </p:sp>
      <p:sp>
        <p:nvSpPr>
          <p:cNvPr id="36869" name="Rectangle 5"/>
          <p:cNvSpPr>
            <a:spLocks noGrp="1" noChangeArrowheads="1"/>
          </p:cNvSpPr>
          <p:nvPr>
            <p:ph type="body" idx="1"/>
          </p:nvPr>
        </p:nvSpPr>
        <p:spPr>
          <a:xfrm>
            <a:off x="903108" y="4706657"/>
            <a:ext cx="4898383" cy="4398134"/>
          </a:xfrm>
          <a:noFill/>
          <a:ln/>
        </p:spPr>
        <p:txBody>
          <a:bodyPr/>
          <a:lstStyle/>
          <a:p>
            <a:pPr defTabSz="899587" eaLnBrk="1" hangingPunct="1">
              <a:spcBef>
                <a:spcPct val="0"/>
              </a:spcBef>
              <a:defRPr/>
            </a:pPr>
            <a:r>
              <a:rPr lang="en-US" baseline="0" dirty="0" err="1"/>
              <a:t>Cũng</a:t>
            </a:r>
            <a:r>
              <a:rPr lang="en-US" baseline="0" dirty="0"/>
              <a:t> </a:t>
            </a:r>
            <a:r>
              <a:rPr lang="en-US" baseline="0" dirty="0" err="1"/>
              <a:t>trong</a:t>
            </a:r>
            <a:r>
              <a:rPr lang="en-US" baseline="0" dirty="0"/>
              <a:t> </a:t>
            </a:r>
            <a:r>
              <a:rPr lang="en-US" baseline="0" dirty="0" err="1"/>
              <a:t>năm</a:t>
            </a:r>
            <a:r>
              <a:rPr lang="en-US" baseline="0" dirty="0"/>
              <a:t> 2009, </a:t>
            </a:r>
            <a:r>
              <a:rPr lang="en-US" baseline="0" dirty="0" err="1"/>
              <a:t>nhóm</a:t>
            </a:r>
            <a:r>
              <a:rPr lang="en-US" baseline="0" dirty="0"/>
              <a:t> </a:t>
            </a:r>
            <a:r>
              <a:rPr lang="en-US" baseline="0" dirty="0" err="1"/>
              <a:t>tác</a:t>
            </a:r>
            <a:r>
              <a:rPr lang="en-US" baseline="0" dirty="0"/>
              <a:t> </a:t>
            </a:r>
            <a:r>
              <a:rPr lang="en-US" baseline="0" dirty="0" err="1"/>
              <a:t>giả</a:t>
            </a:r>
            <a:r>
              <a:rPr lang="en-US" baseline="0" dirty="0"/>
              <a:t> Sin </a:t>
            </a:r>
            <a:r>
              <a:rPr lang="en-US" baseline="0" dirty="0" err="1"/>
              <a:t>đã</a:t>
            </a:r>
            <a:r>
              <a:rPr lang="en-US" baseline="0" dirty="0"/>
              <a:t> </a:t>
            </a:r>
            <a:r>
              <a:rPr lang="en-US" baseline="0" dirty="0" err="1"/>
              <a:t>đăng</a:t>
            </a:r>
            <a:r>
              <a:rPr lang="en-US" baseline="0" dirty="0"/>
              <a:t> </a:t>
            </a:r>
            <a:r>
              <a:rPr lang="en-US" baseline="0" dirty="0" err="1"/>
              <a:t>tải</a:t>
            </a:r>
            <a:r>
              <a:rPr lang="en-US" baseline="0" dirty="0"/>
              <a:t> </a:t>
            </a:r>
            <a:r>
              <a:rPr lang="en-US" baseline="0" dirty="0" err="1"/>
              <a:t>kết</a:t>
            </a:r>
            <a:r>
              <a:rPr lang="en-US" baseline="0" dirty="0"/>
              <a:t> </a:t>
            </a:r>
            <a:r>
              <a:rPr lang="en-US" baseline="0" dirty="0" err="1"/>
              <a:t>quả</a:t>
            </a:r>
            <a:r>
              <a:rPr lang="en-US" baseline="0" dirty="0"/>
              <a:t> 1 </a:t>
            </a:r>
            <a:r>
              <a:rPr lang="en-US" baseline="0" dirty="0" err="1"/>
              <a:t>nghiên</a:t>
            </a:r>
            <a:r>
              <a:rPr lang="en-US" baseline="0" dirty="0"/>
              <a:t> </a:t>
            </a:r>
            <a:r>
              <a:rPr lang="en-US" baseline="0" dirty="0" err="1"/>
              <a:t>cứu</a:t>
            </a:r>
            <a:r>
              <a:rPr lang="en-US" baseline="0" dirty="0"/>
              <a:t> </a:t>
            </a:r>
            <a:r>
              <a:rPr lang="en-US" baseline="0" dirty="0" err="1"/>
              <a:t>tổng</a:t>
            </a:r>
            <a:r>
              <a:rPr lang="en-US" baseline="0" dirty="0"/>
              <a:t> </a:t>
            </a:r>
            <a:r>
              <a:rPr lang="en-US" baseline="0" dirty="0" err="1"/>
              <a:t>hợp</a:t>
            </a:r>
            <a:r>
              <a:rPr lang="en-US" baseline="0" dirty="0"/>
              <a:t> </a:t>
            </a:r>
            <a:r>
              <a:rPr lang="en-US" baseline="0" dirty="0" err="1"/>
              <a:t>dữ</a:t>
            </a:r>
            <a:r>
              <a:rPr lang="en-US" baseline="0" dirty="0"/>
              <a:t> </a:t>
            </a:r>
            <a:r>
              <a:rPr lang="en-US" baseline="0" dirty="0" err="1"/>
              <a:t>liệu</a:t>
            </a:r>
            <a:r>
              <a:rPr lang="en-US" baseline="0" dirty="0"/>
              <a:t> </a:t>
            </a:r>
            <a:r>
              <a:rPr lang="en-US" baseline="0" dirty="0" err="1"/>
              <a:t>lâm</a:t>
            </a:r>
            <a:r>
              <a:rPr lang="en-US" baseline="0" dirty="0"/>
              <a:t> </a:t>
            </a:r>
            <a:r>
              <a:rPr lang="en-US" baseline="0" dirty="0" err="1"/>
              <a:t>sàng</a:t>
            </a:r>
            <a:r>
              <a:rPr lang="en-US" baseline="0" dirty="0"/>
              <a:t> </a:t>
            </a:r>
            <a:r>
              <a:rPr lang="en-US" baseline="0" dirty="0" err="1"/>
              <a:t>từ</a:t>
            </a:r>
            <a:r>
              <a:rPr lang="en-US" baseline="0" dirty="0"/>
              <a:t> 7 </a:t>
            </a:r>
            <a:r>
              <a:rPr lang="en-US" baseline="0" dirty="0" err="1"/>
              <a:t>nghiên</a:t>
            </a:r>
            <a:r>
              <a:rPr lang="en-US" baseline="0" dirty="0"/>
              <a:t> </a:t>
            </a:r>
            <a:r>
              <a:rPr lang="en-US" baseline="0" dirty="0" err="1"/>
              <a:t>cứu</a:t>
            </a:r>
            <a:r>
              <a:rPr lang="en-US" baseline="0" dirty="0"/>
              <a:t> </a:t>
            </a:r>
            <a:r>
              <a:rPr lang="en-US" baseline="0" dirty="0" err="1"/>
              <a:t>lớn</a:t>
            </a:r>
            <a:r>
              <a:rPr lang="en-US" baseline="0" dirty="0"/>
              <a:t> </a:t>
            </a:r>
            <a:r>
              <a:rPr lang="en-US" baseline="0" dirty="0" err="1"/>
              <a:t>trên</a:t>
            </a:r>
            <a:r>
              <a:rPr lang="en-US" baseline="0" dirty="0"/>
              <a:t> </a:t>
            </a:r>
            <a:r>
              <a:rPr lang="en-US" baseline="0" dirty="0" err="1"/>
              <a:t>hơn</a:t>
            </a:r>
            <a:r>
              <a:rPr lang="en-US" baseline="0" dirty="0"/>
              <a:t> 7000 </a:t>
            </a:r>
            <a:r>
              <a:rPr lang="en-US" baseline="0" dirty="0" err="1"/>
              <a:t>đối</a:t>
            </a:r>
            <a:r>
              <a:rPr lang="en-US" baseline="0" dirty="0"/>
              <a:t> </a:t>
            </a:r>
            <a:r>
              <a:rPr lang="en-US" baseline="0" dirty="0" err="1"/>
              <a:t>tượng</a:t>
            </a:r>
            <a:r>
              <a:rPr lang="en-US" baseline="0" dirty="0"/>
              <a:t> </a:t>
            </a:r>
            <a:r>
              <a:rPr lang="en-US" baseline="0" dirty="0" err="1"/>
              <a:t>bệnh</a:t>
            </a:r>
            <a:r>
              <a:rPr lang="en-US" baseline="0" dirty="0"/>
              <a:t> </a:t>
            </a:r>
            <a:r>
              <a:rPr lang="en-US" baseline="0" dirty="0" err="1"/>
              <a:t>nhân</a:t>
            </a:r>
            <a:r>
              <a:rPr lang="en-US" baseline="0" dirty="0"/>
              <a:t> </a:t>
            </a:r>
            <a:r>
              <a:rPr lang="en-US" baseline="0" dirty="0" err="1"/>
              <a:t>có</a:t>
            </a:r>
            <a:r>
              <a:rPr lang="en-US" baseline="0" dirty="0"/>
              <a:t> </a:t>
            </a:r>
            <a:r>
              <a:rPr lang="en-US" baseline="0" dirty="0" err="1"/>
              <a:t>sử</a:t>
            </a:r>
            <a:r>
              <a:rPr lang="en-US" baseline="0" dirty="0"/>
              <a:t> </a:t>
            </a:r>
            <a:r>
              <a:rPr lang="en-US" baseline="0" dirty="0" err="1"/>
              <a:t>dụng</a:t>
            </a:r>
            <a:r>
              <a:rPr lang="en-US" baseline="0" dirty="0"/>
              <a:t> Budesonide, </a:t>
            </a:r>
            <a:r>
              <a:rPr lang="en-US" baseline="0" dirty="0" err="1"/>
              <a:t>có</a:t>
            </a:r>
            <a:r>
              <a:rPr lang="en-US" baseline="0" dirty="0"/>
              <a:t> </a:t>
            </a:r>
            <a:r>
              <a:rPr lang="en-US" baseline="0" dirty="0" err="1"/>
              <a:t>thể</a:t>
            </a:r>
            <a:r>
              <a:rPr lang="en-US" baseline="0" dirty="0"/>
              <a:t> </a:t>
            </a:r>
            <a:r>
              <a:rPr lang="en-US" baseline="0" dirty="0" err="1"/>
              <a:t>dùng</a:t>
            </a:r>
            <a:r>
              <a:rPr lang="en-US" baseline="0" dirty="0"/>
              <a:t> </a:t>
            </a:r>
            <a:r>
              <a:rPr lang="en-US" baseline="0" dirty="0" err="1"/>
              <a:t>kèm</a:t>
            </a:r>
            <a:r>
              <a:rPr lang="en-US" baseline="0" dirty="0"/>
              <a:t> hay </a:t>
            </a:r>
            <a:r>
              <a:rPr lang="en-US" baseline="0" dirty="0" err="1"/>
              <a:t>không</a:t>
            </a:r>
            <a:r>
              <a:rPr lang="en-US" baseline="0" dirty="0"/>
              <a:t> </a:t>
            </a:r>
            <a:r>
              <a:rPr lang="en-US" baseline="0" dirty="0" err="1"/>
              <a:t>kèm</a:t>
            </a:r>
            <a:r>
              <a:rPr lang="en-US" baseline="0" dirty="0"/>
              <a:t> Formoterol. </a:t>
            </a:r>
            <a:r>
              <a:rPr lang="en-US" baseline="0" dirty="0" err="1"/>
              <a:t>Kết</a:t>
            </a:r>
            <a:r>
              <a:rPr lang="en-US" baseline="0" dirty="0"/>
              <a:t> </a:t>
            </a:r>
            <a:r>
              <a:rPr lang="en-US" baseline="0" dirty="0" err="1"/>
              <a:t>quả</a:t>
            </a:r>
            <a:r>
              <a:rPr lang="en-US" baseline="0" dirty="0"/>
              <a:t> </a:t>
            </a:r>
            <a:r>
              <a:rPr lang="en-US" baseline="0" dirty="0" err="1"/>
              <a:t>tổng</a:t>
            </a:r>
            <a:r>
              <a:rPr lang="en-US" baseline="0" dirty="0"/>
              <a:t> </a:t>
            </a:r>
            <a:r>
              <a:rPr lang="en-US" baseline="0" dirty="0" err="1"/>
              <a:t>hợp</a:t>
            </a:r>
            <a:r>
              <a:rPr lang="en-US" baseline="0" dirty="0"/>
              <a:t> </a:t>
            </a:r>
            <a:r>
              <a:rPr lang="en-US" baseline="0" dirty="0" err="1"/>
              <a:t>và</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cho</a:t>
            </a:r>
            <a:r>
              <a:rPr lang="en-US" baseline="0" dirty="0"/>
              <a:t> </a:t>
            </a:r>
            <a:r>
              <a:rPr lang="en-US" baseline="0" dirty="0" err="1"/>
              <a:t>thấy</a:t>
            </a:r>
            <a:r>
              <a:rPr lang="en-US" baseline="0" dirty="0"/>
              <a:t>, </a:t>
            </a:r>
            <a:r>
              <a:rPr lang="en-US" baseline="0" dirty="0" err="1"/>
              <a:t>không</a:t>
            </a:r>
            <a:r>
              <a:rPr lang="en-US" baseline="0" dirty="0"/>
              <a:t> </a:t>
            </a:r>
            <a:r>
              <a:rPr lang="en-US" baseline="0" dirty="0" err="1"/>
              <a:t>có</a:t>
            </a:r>
            <a:r>
              <a:rPr lang="en-US" baseline="0" dirty="0"/>
              <a:t> </a:t>
            </a:r>
            <a:r>
              <a:rPr lang="en-US" baseline="0" dirty="0" err="1"/>
              <a:t>sự</a:t>
            </a:r>
            <a:r>
              <a:rPr lang="en-US" baseline="0" dirty="0"/>
              <a:t> </a:t>
            </a:r>
            <a:r>
              <a:rPr lang="en-US" baseline="0" dirty="0" err="1"/>
              <a:t>khác</a:t>
            </a:r>
            <a:r>
              <a:rPr lang="en-US" baseline="0" dirty="0"/>
              <a:t> </a:t>
            </a:r>
            <a:r>
              <a:rPr lang="en-US" baseline="0" dirty="0" err="1"/>
              <a:t>biệt</a:t>
            </a:r>
            <a:r>
              <a:rPr lang="en-US" baseline="0" dirty="0"/>
              <a:t> </a:t>
            </a:r>
            <a:r>
              <a:rPr lang="en-US" baseline="0" dirty="0" err="1"/>
              <a:t>có</a:t>
            </a:r>
            <a:r>
              <a:rPr lang="en-US" baseline="0" dirty="0"/>
              <a:t> ý </a:t>
            </a:r>
            <a:r>
              <a:rPr lang="en-US" baseline="0" dirty="0" err="1"/>
              <a:t>nghĩa</a:t>
            </a:r>
            <a:r>
              <a:rPr lang="en-US" baseline="0" dirty="0"/>
              <a:t> </a:t>
            </a:r>
            <a:r>
              <a:rPr lang="en-US" baseline="0" dirty="0" err="1"/>
              <a:t>thống</a:t>
            </a:r>
            <a:r>
              <a:rPr lang="en-US" baseline="0" dirty="0"/>
              <a:t> </a:t>
            </a:r>
            <a:r>
              <a:rPr lang="en-US" baseline="0" dirty="0" err="1"/>
              <a:t>kê</a:t>
            </a:r>
            <a:r>
              <a:rPr lang="en-US" baseline="0" dirty="0"/>
              <a:t> </a:t>
            </a:r>
            <a:r>
              <a:rPr lang="en-US" baseline="0" dirty="0" err="1"/>
              <a:t>về</a:t>
            </a:r>
            <a:r>
              <a:rPr lang="en-US" baseline="0" dirty="0"/>
              <a:t> </a:t>
            </a:r>
            <a:r>
              <a:rPr lang="en-US" baseline="0" dirty="0" err="1"/>
              <a:t>tỉ</a:t>
            </a:r>
            <a:r>
              <a:rPr lang="en-US" baseline="0" dirty="0"/>
              <a:t> </a:t>
            </a:r>
            <a:r>
              <a:rPr lang="en-US" baseline="0" dirty="0" err="1"/>
              <a:t>lệ</a:t>
            </a:r>
            <a:r>
              <a:rPr lang="en-US" baseline="0" dirty="0"/>
              <a:t> </a:t>
            </a:r>
            <a:r>
              <a:rPr lang="en-US" baseline="0" dirty="0" err="1"/>
              <a:t>viêm</a:t>
            </a:r>
            <a:r>
              <a:rPr lang="en-US" baseline="0" dirty="0"/>
              <a:t> </a:t>
            </a:r>
            <a:r>
              <a:rPr lang="en-US" baseline="0" dirty="0" err="1"/>
              <a:t>phổi</a:t>
            </a:r>
            <a:r>
              <a:rPr lang="en-US" baseline="0" dirty="0"/>
              <a:t> </a:t>
            </a:r>
            <a:r>
              <a:rPr lang="en-US" baseline="0" dirty="0" err="1"/>
              <a:t>giữa</a:t>
            </a:r>
            <a:r>
              <a:rPr lang="en-US" baseline="0" dirty="0"/>
              <a:t> </a:t>
            </a:r>
            <a:r>
              <a:rPr lang="en-US" baseline="0" dirty="0" err="1"/>
              <a:t>nhóm</a:t>
            </a:r>
            <a:r>
              <a:rPr lang="en-US" baseline="0" dirty="0"/>
              <a:t> </a:t>
            </a:r>
            <a:r>
              <a:rPr lang="en-US" baseline="0" dirty="0" err="1"/>
              <a:t>dùng</a:t>
            </a:r>
            <a:r>
              <a:rPr lang="en-US" baseline="0" dirty="0"/>
              <a:t> Budesonide </a:t>
            </a:r>
            <a:r>
              <a:rPr lang="en-US" baseline="0" dirty="0" err="1"/>
              <a:t>và</a:t>
            </a:r>
            <a:r>
              <a:rPr lang="en-US" baseline="0" dirty="0"/>
              <a:t> </a:t>
            </a:r>
            <a:r>
              <a:rPr lang="en-US" baseline="0" dirty="0" err="1"/>
              <a:t>nhóm</a:t>
            </a:r>
            <a:r>
              <a:rPr lang="en-US" baseline="0" dirty="0"/>
              <a:t> </a:t>
            </a:r>
            <a:r>
              <a:rPr lang="en-US" baseline="0" dirty="0" err="1"/>
              <a:t>giả</a:t>
            </a:r>
            <a:r>
              <a:rPr lang="en-US" baseline="0" dirty="0"/>
              <a:t> </a:t>
            </a:r>
            <a:r>
              <a:rPr lang="en-US" baseline="0" dirty="0" err="1"/>
              <a:t>dược</a:t>
            </a:r>
            <a:r>
              <a:rPr lang="en-US" baseline="0" dirty="0"/>
              <a:t>. </a:t>
            </a:r>
            <a:endParaRPr lang="sv-SE" dirty="0">
              <a:latin typeface="Arial" pitchFamily="34" charset="0"/>
            </a:endParaRPr>
          </a:p>
        </p:txBody>
      </p:sp>
    </p:spTree>
    <p:extLst>
      <p:ext uri="{BB962C8B-B14F-4D97-AF65-F5344CB8AC3E}">
        <p14:creationId xmlns:p14="http://schemas.microsoft.com/office/powerpoint/2010/main" val="160057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587">
              <a:defRPr/>
            </a:pPr>
            <a:r>
              <a:rPr lang="en-GB" dirty="0"/>
              <a:t>TORCH </a:t>
            </a:r>
            <a:r>
              <a:rPr lang="en-GB" baseline="0" dirty="0" err="1"/>
              <a:t>là</a:t>
            </a:r>
            <a:r>
              <a:rPr lang="en-GB" baseline="0" dirty="0"/>
              <a:t> 1 </a:t>
            </a:r>
            <a:r>
              <a:rPr lang="en-GB" baseline="0" dirty="0" err="1"/>
              <a:t>thử</a:t>
            </a:r>
            <a:r>
              <a:rPr lang="en-GB" baseline="0" dirty="0"/>
              <a:t> </a:t>
            </a:r>
            <a:r>
              <a:rPr lang="en-GB" baseline="0" dirty="0" err="1"/>
              <a:t>nghiệm</a:t>
            </a:r>
            <a:r>
              <a:rPr lang="en-GB" baseline="0" dirty="0"/>
              <a:t> </a:t>
            </a:r>
            <a:r>
              <a:rPr lang="en-GB" baseline="0" dirty="0" err="1"/>
              <a:t>lâm</a:t>
            </a:r>
            <a:r>
              <a:rPr lang="en-GB" baseline="0" dirty="0"/>
              <a:t> </a:t>
            </a:r>
            <a:r>
              <a:rPr lang="en-GB" baseline="0" dirty="0" err="1"/>
              <a:t>sàng</a:t>
            </a:r>
            <a:r>
              <a:rPr lang="en-GB" baseline="0" dirty="0"/>
              <a:t> </a:t>
            </a:r>
            <a:r>
              <a:rPr lang="en-GB" baseline="0" dirty="0" err="1"/>
              <a:t>ngẫu</a:t>
            </a:r>
            <a:r>
              <a:rPr lang="en-GB" baseline="0" dirty="0"/>
              <a:t> </a:t>
            </a:r>
            <a:r>
              <a:rPr lang="en-GB" baseline="0" dirty="0" err="1"/>
              <a:t>nhiên</a:t>
            </a:r>
            <a:r>
              <a:rPr lang="en-GB" baseline="0" dirty="0"/>
              <a:t>, </a:t>
            </a:r>
            <a:r>
              <a:rPr lang="en-GB" baseline="0" dirty="0" err="1"/>
              <a:t>mù</a:t>
            </a:r>
            <a:r>
              <a:rPr lang="en-GB" baseline="0" dirty="0"/>
              <a:t> </a:t>
            </a:r>
            <a:r>
              <a:rPr lang="en-GB" baseline="0" dirty="0" err="1"/>
              <a:t>đôi</a:t>
            </a:r>
            <a:r>
              <a:rPr lang="en-GB" baseline="0" dirty="0"/>
              <a:t>, so </a:t>
            </a:r>
            <a:r>
              <a:rPr lang="en-GB" baseline="0" dirty="0" err="1"/>
              <a:t>sánh</a:t>
            </a:r>
            <a:r>
              <a:rPr lang="en-GB" baseline="0" dirty="0"/>
              <a:t> </a:t>
            </a:r>
            <a:r>
              <a:rPr lang="en-GB" baseline="0" dirty="0" err="1"/>
              <a:t>hiệu</a:t>
            </a:r>
            <a:r>
              <a:rPr lang="en-GB" baseline="0" dirty="0"/>
              <a:t> </a:t>
            </a:r>
            <a:r>
              <a:rPr lang="en-GB" baseline="0" dirty="0" err="1"/>
              <a:t>quả</a:t>
            </a:r>
            <a:r>
              <a:rPr lang="en-GB" baseline="0" dirty="0"/>
              <a:t> </a:t>
            </a:r>
            <a:r>
              <a:rPr lang="en-GB" baseline="0" dirty="0" err="1"/>
              <a:t>và</a:t>
            </a:r>
            <a:r>
              <a:rPr lang="en-GB" baseline="0" dirty="0"/>
              <a:t> </a:t>
            </a:r>
            <a:r>
              <a:rPr lang="en-GB" baseline="0" dirty="0" err="1"/>
              <a:t>tính</a:t>
            </a:r>
            <a:r>
              <a:rPr lang="en-GB" baseline="0" dirty="0"/>
              <a:t> an </a:t>
            </a:r>
            <a:r>
              <a:rPr lang="en-GB" baseline="0" dirty="0" err="1"/>
              <a:t>toàn</a:t>
            </a:r>
            <a:r>
              <a:rPr lang="en-GB" baseline="0" dirty="0"/>
              <a:t> </a:t>
            </a:r>
            <a:r>
              <a:rPr lang="en-GB" baseline="0" dirty="0" err="1"/>
              <a:t>giữa</a:t>
            </a:r>
            <a:r>
              <a:rPr lang="en-GB" baseline="0" dirty="0"/>
              <a:t> Salmeterol/Fluticasone </a:t>
            </a:r>
            <a:r>
              <a:rPr lang="en-GB" baseline="0" dirty="0" err="1"/>
              <a:t>và</a:t>
            </a:r>
            <a:r>
              <a:rPr lang="en-GB" baseline="0" dirty="0"/>
              <a:t> Salmeterol </a:t>
            </a:r>
            <a:r>
              <a:rPr lang="en-GB" baseline="0" dirty="0" err="1"/>
              <a:t>đơn</a:t>
            </a:r>
            <a:r>
              <a:rPr lang="en-GB" baseline="0" dirty="0"/>
              <a:t> </a:t>
            </a:r>
            <a:r>
              <a:rPr lang="en-GB" baseline="0" dirty="0" err="1"/>
              <a:t>thuần</a:t>
            </a:r>
            <a:r>
              <a:rPr lang="en-GB" baseline="0" dirty="0"/>
              <a:t> </a:t>
            </a:r>
            <a:r>
              <a:rPr lang="en-GB" baseline="0" dirty="0" err="1"/>
              <a:t>hoặc</a:t>
            </a:r>
            <a:r>
              <a:rPr lang="en-GB" baseline="0" dirty="0"/>
              <a:t> Fluticasone </a:t>
            </a:r>
            <a:r>
              <a:rPr lang="en-GB" baseline="0" dirty="0" err="1"/>
              <a:t>đơn</a:t>
            </a:r>
            <a:r>
              <a:rPr lang="en-GB" baseline="0" dirty="0"/>
              <a:t> </a:t>
            </a:r>
            <a:r>
              <a:rPr lang="en-GB" baseline="0" dirty="0" err="1"/>
              <a:t>thuần</a:t>
            </a:r>
            <a:r>
              <a:rPr lang="en-GB" baseline="0" dirty="0"/>
              <a:t> </a:t>
            </a:r>
            <a:r>
              <a:rPr lang="en-GB" baseline="0" dirty="0" err="1"/>
              <a:t>trên</a:t>
            </a:r>
            <a:r>
              <a:rPr lang="en-GB" baseline="0" dirty="0"/>
              <a:t> </a:t>
            </a:r>
            <a:r>
              <a:rPr lang="en-GB" baseline="0" dirty="0" err="1"/>
              <a:t>bệnh</a:t>
            </a:r>
            <a:r>
              <a:rPr lang="en-GB" baseline="0" dirty="0"/>
              <a:t> </a:t>
            </a:r>
            <a:r>
              <a:rPr lang="en-GB" baseline="0" dirty="0" err="1"/>
              <a:t>nhân</a:t>
            </a:r>
            <a:r>
              <a:rPr lang="en-GB" baseline="0" dirty="0"/>
              <a:t> COPD. </a:t>
            </a:r>
            <a:r>
              <a:rPr lang="en-GB" baseline="0" dirty="0" err="1"/>
              <a:t>Phân</a:t>
            </a:r>
            <a:r>
              <a:rPr lang="en-GB" baseline="0" dirty="0"/>
              <a:t> </a:t>
            </a:r>
            <a:r>
              <a:rPr lang="en-GB" baseline="0" dirty="0" err="1"/>
              <a:t>tích</a:t>
            </a:r>
            <a:r>
              <a:rPr lang="en-GB" baseline="0" dirty="0"/>
              <a:t> </a:t>
            </a:r>
            <a:r>
              <a:rPr lang="en-GB" baseline="0" dirty="0" err="1"/>
              <a:t>kết</a:t>
            </a:r>
            <a:r>
              <a:rPr lang="en-GB" baseline="0" dirty="0"/>
              <a:t> </a:t>
            </a:r>
            <a:r>
              <a:rPr lang="en-GB" baseline="0" dirty="0" err="1"/>
              <a:t>quả</a:t>
            </a:r>
            <a:r>
              <a:rPr lang="en-GB" baseline="0" dirty="0"/>
              <a:t> </a:t>
            </a:r>
            <a:r>
              <a:rPr lang="en-GB" baseline="0" dirty="0" err="1"/>
              <a:t>trên</a:t>
            </a:r>
            <a:r>
              <a:rPr lang="en-GB" baseline="0" dirty="0"/>
              <a:t> </a:t>
            </a:r>
            <a:r>
              <a:rPr lang="en-GB" baseline="0" dirty="0" err="1"/>
              <a:t>hơn</a:t>
            </a:r>
            <a:r>
              <a:rPr lang="en-GB" baseline="0" dirty="0"/>
              <a:t> 6000 </a:t>
            </a:r>
            <a:r>
              <a:rPr lang="en-GB" baseline="0" dirty="0" err="1"/>
              <a:t>bệnh</a:t>
            </a:r>
            <a:r>
              <a:rPr lang="en-GB" baseline="0" dirty="0"/>
              <a:t> </a:t>
            </a:r>
            <a:r>
              <a:rPr lang="en-GB" baseline="0" dirty="0" err="1"/>
              <a:t>nhân</a:t>
            </a:r>
            <a:r>
              <a:rPr lang="en-GB" baseline="0" dirty="0"/>
              <a:t> </a:t>
            </a:r>
            <a:r>
              <a:rPr lang="en-GB" baseline="0" dirty="0" err="1"/>
              <a:t>từ</a:t>
            </a:r>
            <a:r>
              <a:rPr lang="en-GB" baseline="0" dirty="0"/>
              <a:t> </a:t>
            </a:r>
            <a:r>
              <a:rPr lang="en-GB" baseline="0" dirty="0" err="1"/>
              <a:t>nghiên</a:t>
            </a:r>
            <a:r>
              <a:rPr lang="en-GB" baseline="0" dirty="0"/>
              <a:t> </a:t>
            </a:r>
            <a:r>
              <a:rPr lang="en-GB" baseline="0" dirty="0" err="1"/>
              <a:t>cứu</a:t>
            </a:r>
            <a:r>
              <a:rPr lang="en-GB" baseline="0" dirty="0"/>
              <a:t> </a:t>
            </a:r>
            <a:r>
              <a:rPr lang="en-GB" baseline="0" dirty="0" err="1"/>
              <a:t>này</a:t>
            </a:r>
            <a:r>
              <a:rPr lang="en-GB" baseline="0" dirty="0"/>
              <a:t> </a:t>
            </a:r>
            <a:r>
              <a:rPr lang="en-GB" baseline="0" dirty="0" err="1"/>
              <a:t>cho</a:t>
            </a:r>
            <a:r>
              <a:rPr lang="en-GB" baseline="0" dirty="0"/>
              <a:t> </a:t>
            </a:r>
            <a:r>
              <a:rPr lang="en-GB" baseline="0" dirty="0" err="1"/>
              <a:t>thấy</a:t>
            </a:r>
            <a:r>
              <a:rPr lang="en-GB" baseline="0" dirty="0"/>
              <a:t> </a:t>
            </a:r>
            <a:r>
              <a:rPr lang="en-GB" baseline="0" dirty="0" err="1"/>
              <a:t>tỉ</a:t>
            </a:r>
            <a:r>
              <a:rPr lang="en-GB" baseline="0" dirty="0"/>
              <a:t> </a:t>
            </a:r>
            <a:r>
              <a:rPr lang="en-GB" baseline="0" dirty="0" err="1"/>
              <a:t>lệ</a:t>
            </a:r>
            <a:r>
              <a:rPr lang="en-GB" baseline="0" dirty="0"/>
              <a:t> </a:t>
            </a:r>
            <a:r>
              <a:rPr lang="en-GB" baseline="0" dirty="0" err="1"/>
              <a:t>bệnh</a:t>
            </a:r>
            <a:r>
              <a:rPr lang="en-GB" baseline="0" dirty="0"/>
              <a:t> </a:t>
            </a:r>
            <a:r>
              <a:rPr lang="en-GB" baseline="0" dirty="0" err="1"/>
              <a:t>nhân</a:t>
            </a:r>
            <a:r>
              <a:rPr lang="en-GB" baseline="0" dirty="0"/>
              <a:t> </a:t>
            </a:r>
            <a:r>
              <a:rPr lang="en-GB" baseline="0" dirty="0" err="1"/>
              <a:t>viêm</a:t>
            </a:r>
            <a:r>
              <a:rPr lang="en-GB" baseline="0" dirty="0"/>
              <a:t> </a:t>
            </a:r>
            <a:r>
              <a:rPr lang="en-GB" baseline="0" dirty="0" err="1"/>
              <a:t>phổi</a:t>
            </a:r>
            <a:r>
              <a:rPr lang="en-GB" baseline="0" dirty="0"/>
              <a:t> </a:t>
            </a:r>
            <a:r>
              <a:rPr lang="en-GB" baseline="0" dirty="0" err="1"/>
              <a:t>cao</a:t>
            </a:r>
            <a:r>
              <a:rPr lang="en-GB" baseline="0" dirty="0"/>
              <a:t> </a:t>
            </a:r>
            <a:r>
              <a:rPr lang="en-GB" baseline="0" dirty="0" err="1"/>
              <a:t>vượt</a:t>
            </a:r>
            <a:r>
              <a:rPr lang="en-GB" baseline="0" dirty="0"/>
              <a:t> </a:t>
            </a:r>
            <a:r>
              <a:rPr lang="en-GB" baseline="0" dirty="0" err="1"/>
              <a:t>trội</a:t>
            </a:r>
            <a:r>
              <a:rPr lang="en-GB" baseline="0" dirty="0"/>
              <a:t> </a:t>
            </a:r>
            <a:r>
              <a:rPr lang="en-GB" baseline="0" dirty="0" err="1"/>
              <a:t>hơn</a:t>
            </a:r>
            <a:r>
              <a:rPr lang="en-GB" baseline="0" dirty="0"/>
              <a:t> ở </a:t>
            </a:r>
            <a:r>
              <a:rPr lang="en-GB" baseline="0" dirty="0" err="1"/>
              <a:t>nhóm</a:t>
            </a:r>
            <a:r>
              <a:rPr lang="en-GB" baseline="0" dirty="0"/>
              <a:t> </a:t>
            </a:r>
            <a:r>
              <a:rPr lang="en-GB" baseline="0" dirty="0" err="1"/>
              <a:t>có</a:t>
            </a:r>
            <a:r>
              <a:rPr lang="en-GB" baseline="0" dirty="0"/>
              <a:t> </a:t>
            </a:r>
            <a:r>
              <a:rPr lang="en-GB" baseline="0" dirty="0" err="1"/>
              <a:t>sử</a:t>
            </a:r>
            <a:r>
              <a:rPr lang="en-GB" baseline="0" dirty="0"/>
              <a:t> </a:t>
            </a:r>
            <a:r>
              <a:rPr lang="en-GB" baseline="0" dirty="0" err="1"/>
              <a:t>dụng</a:t>
            </a:r>
            <a:r>
              <a:rPr lang="en-GB" baseline="0" dirty="0"/>
              <a:t> Fluticasone, so </a:t>
            </a:r>
            <a:r>
              <a:rPr lang="en-GB" baseline="0" dirty="0" err="1"/>
              <a:t>với</a:t>
            </a:r>
            <a:r>
              <a:rPr lang="en-GB" baseline="0" dirty="0"/>
              <a:t> </a:t>
            </a:r>
            <a:r>
              <a:rPr lang="en-GB" baseline="0" dirty="0" err="1"/>
              <a:t>nhóm</a:t>
            </a:r>
            <a:r>
              <a:rPr lang="en-GB" baseline="0" dirty="0"/>
              <a:t> </a:t>
            </a:r>
            <a:r>
              <a:rPr lang="en-GB" baseline="0" dirty="0" err="1"/>
              <a:t>sử</a:t>
            </a:r>
            <a:r>
              <a:rPr lang="en-GB" baseline="0" dirty="0"/>
              <a:t> </a:t>
            </a:r>
            <a:r>
              <a:rPr lang="en-GB" baseline="0" dirty="0" err="1"/>
              <a:t>dụng</a:t>
            </a:r>
            <a:r>
              <a:rPr lang="en-GB" baseline="0" dirty="0"/>
              <a:t> </a:t>
            </a:r>
            <a:r>
              <a:rPr lang="en-GB" baseline="0" dirty="0" err="1"/>
              <a:t>Salmeterol</a:t>
            </a:r>
            <a:r>
              <a:rPr lang="en-GB" baseline="0" dirty="0"/>
              <a:t> </a:t>
            </a:r>
            <a:r>
              <a:rPr lang="en-GB" baseline="0" dirty="0" err="1"/>
              <a:t>đơn</a:t>
            </a:r>
            <a:r>
              <a:rPr lang="en-GB" baseline="0" dirty="0"/>
              <a:t> </a:t>
            </a:r>
            <a:r>
              <a:rPr lang="en-GB" baseline="0" dirty="0" err="1"/>
              <a:t>thuần</a:t>
            </a:r>
            <a:r>
              <a:rPr lang="en-GB" baseline="0" dirty="0"/>
              <a:t> </a:t>
            </a:r>
            <a:r>
              <a:rPr lang="en-GB" baseline="0" dirty="0" err="1"/>
              <a:t>và</a:t>
            </a:r>
            <a:r>
              <a:rPr lang="en-GB" baseline="0" dirty="0"/>
              <a:t> </a:t>
            </a:r>
            <a:r>
              <a:rPr lang="en-GB" baseline="0" dirty="0" err="1"/>
              <a:t>giả</a:t>
            </a:r>
            <a:r>
              <a:rPr lang="en-GB" baseline="0" dirty="0"/>
              <a:t> </a:t>
            </a:r>
            <a:r>
              <a:rPr lang="en-GB" baseline="0" dirty="0" err="1"/>
              <a:t>dược</a:t>
            </a:r>
            <a:r>
              <a:rPr lang="en-GB" baseline="0" dirty="0"/>
              <a:t>.</a:t>
            </a:r>
            <a:endParaRPr lang="en-GB" dirty="0"/>
          </a:p>
          <a:p>
            <a:endParaRPr lang="en-US" dirty="0"/>
          </a:p>
        </p:txBody>
      </p:sp>
      <p:sp>
        <p:nvSpPr>
          <p:cNvPr id="4" name="Slide Number Placeholder 3"/>
          <p:cNvSpPr>
            <a:spLocks noGrp="1"/>
          </p:cNvSpPr>
          <p:nvPr>
            <p:ph type="sldNum" sz="quarter" idx="10"/>
          </p:nvPr>
        </p:nvSpPr>
        <p:spPr/>
        <p:txBody>
          <a:bodyPr/>
          <a:lstStyle/>
          <a:p>
            <a:fld id="{4C79395C-D1BA-4D34-9C05-4261DAB27865}" type="slidenum">
              <a:rPr lang="sv-SE" smtClean="0">
                <a:solidFill>
                  <a:prstClr val="black"/>
                </a:solidFill>
              </a:rPr>
              <a:pPr/>
              <a:t>42</a:t>
            </a:fld>
            <a:endParaRPr lang="sv-SE">
              <a:solidFill>
                <a:prstClr val="black"/>
              </a:solidFill>
            </a:endParaRPr>
          </a:p>
        </p:txBody>
      </p:sp>
    </p:spTree>
    <p:extLst>
      <p:ext uri="{BB962C8B-B14F-4D97-AF65-F5344CB8AC3E}">
        <p14:creationId xmlns:p14="http://schemas.microsoft.com/office/powerpoint/2010/main" val="3538772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316800" y="192000"/>
            <a:ext cx="11040000" cy="672000"/>
          </a:xfrm>
          <a:prstGeom prst="rect">
            <a:avLst/>
          </a:prstGeom>
        </p:spPr>
        <p:txBody>
          <a:bodyPr vert="horz"/>
          <a:lstStyle>
            <a:lvl1pPr algn="l">
              <a:defRPr sz="32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2617" y="3835400"/>
            <a:ext cx="11808000" cy="2834219"/>
          </a:xfrm>
          <a:prstGeom prst="rect">
            <a:avLst/>
          </a:prstGeom>
        </p:spPr>
      </p:pic>
    </p:spTree>
    <p:extLst>
      <p:ext uri="{BB962C8B-B14F-4D97-AF65-F5344CB8AC3E}">
        <p14:creationId xmlns:p14="http://schemas.microsoft.com/office/powerpoint/2010/main" val="51771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7" cy="13124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91131" y="2060898"/>
            <a:ext cx="10015296" cy="404116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p:nvPr>
        </p:nvSpPr>
        <p:spPr>
          <a:xfrm>
            <a:off x="473413" y="6381328"/>
            <a:ext cx="11287216" cy="429374"/>
          </a:xfrm>
          <a:prstGeom prst="rect">
            <a:avLst/>
          </a:prstGeom>
        </p:spPr>
        <p:txBody>
          <a:bodyPr anchor="b">
            <a:normAutofit/>
          </a:bodyPr>
          <a:lstStyle>
            <a:lvl1pPr marL="0" indent="0">
              <a:spcBef>
                <a:spcPts val="0"/>
              </a:spcBef>
              <a:buNone/>
              <a:defRPr sz="1000" baseline="0"/>
            </a:lvl1pPr>
          </a:lstStyle>
          <a:p>
            <a:pPr lvl="0"/>
            <a:r>
              <a:rPr lang="en-US"/>
              <a:t>Click to edit Master text styles</a:t>
            </a:r>
          </a:p>
        </p:txBody>
      </p:sp>
    </p:spTree>
    <p:extLst>
      <p:ext uri="{BB962C8B-B14F-4D97-AF65-F5344CB8AC3E}">
        <p14:creationId xmlns:p14="http://schemas.microsoft.com/office/powerpoint/2010/main" val="192297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7" cy="13124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91131" y="2060898"/>
            <a:ext cx="10015296" cy="404116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p:nvPr>
        </p:nvSpPr>
        <p:spPr>
          <a:xfrm>
            <a:off x="473413" y="6381328"/>
            <a:ext cx="11287216" cy="429374"/>
          </a:xfrm>
          <a:prstGeom prst="rect">
            <a:avLst/>
          </a:prstGeom>
        </p:spPr>
        <p:txBody>
          <a:bodyPr anchor="b">
            <a:normAutofit/>
          </a:bodyPr>
          <a:lstStyle>
            <a:lvl1pPr marL="0" indent="0">
              <a:spcBef>
                <a:spcPts val="0"/>
              </a:spcBef>
              <a:buNone/>
              <a:defRPr sz="1000" baseline="0"/>
            </a:lvl1pPr>
          </a:lstStyle>
          <a:p>
            <a:pPr lvl="0"/>
            <a:r>
              <a:rPr lang="en-US"/>
              <a:t>Click to edit Master text styles</a:t>
            </a:r>
          </a:p>
        </p:txBody>
      </p:sp>
    </p:spTree>
    <p:extLst>
      <p:ext uri="{BB962C8B-B14F-4D97-AF65-F5344CB8AC3E}">
        <p14:creationId xmlns:p14="http://schemas.microsoft.com/office/powerpoint/2010/main" val="1721545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7" cy="13124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91131" y="2060898"/>
            <a:ext cx="10015296" cy="404116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p:nvPr>
        </p:nvSpPr>
        <p:spPr>
          <a:xfrm>
            <a:off x="473413" y="6381328"/>
            <a:ext cx="11287216" cy="429374"/>
          </a:xfrm>
          <a:prstGeom prst="rect">
            <a:avLst/>
          </a:prstGeom>
        </p:spPr>
        <p:txBody>
          <a:bodyPr anchor="b">
            <a:normAutofit/>
          </a:bodyPr>
          <a:lstStyle>
            <a:lvl1pPr marL="0" indent="0">
              <a:spcBef>
                <a:spcPts val="0"/>
              </a:spcBef>
              <a:buNone/>
              <a:defRPr sz="1000" baseline="0"/>
            </a:lvl1pPr>
          </a:lstStyle>
          <a:p>
            <a:pPr lvl="0"/>
            <a:r>
              <a:rPr lang="en-US"/>
              <a:t>Click to edit Master text styles</a:t>
            </a:r>
          </a:p>
        </p:txBody>
      </p:sp>
    </p:spTree>
    <p:extLst>
      <p:ext uri="{BB962C8B-B14F-4D97-AF65-F5344CB8AC3E}">
        <p14:creationId xmlns:p14="http://schemas.microsoft.com/office/powerpoint/2010/main" val="376173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1775520" y="404664"/>
            <a:ext cx="8467509" cy="511200"/>
          </a:xfrm>
          <a:prstGeom prst="rect">
            <a:avLst/>
          </a:prstGeom>
        </p:spPr>
        <p:txBody>
          <a:bodyPr/>
          <a:lstStyle>
            <a:lvl1pPr>
              <a:defRPr>
                <a:latin typeface="Calibri" pitchFamily="34" charset="0"/>
              </a:defRPr>
            </a:lvl1pPr>
          </a:lstStyle>
          <a:p>
            <a:r>
              <a:rPr lang="en-US" dirty="0" smtClean="0"/>
              <a:t>Click to edit Master title style</a:t>
            </a:r>
            <a:endParaRPr lang="en-GB" dirty="0"/>
          </a:p>
        </p:txBody>
      </p:sp>
      <p:sp>
        <p:nvSpPr>
          <p:cNvPr id="9" name="Text Placeholder 8"/>
          <p:cNvSpPr>
            <a:spLocks noGrp="1"/>
          </p:cNvSpPr>
          <p:nvPr>
            <p:ph type="body" sz="quarter" idx="13"/>
          </p:nvPr>
        </p:nvSpPr>
        <p:spPr>
          <a:xfrm>
            <a:off x="623392" y="1556792"/>
            <a:ext cx="10963787" cy="4424400"/>
          </a:xfrm>
          <a:prstGeom prst="rect">
            <a:avLst/>
          </a:prstGeom>
        </p:spPr>
        <p:txBody>
          <a:bodyPr/>
          <a:lstStyle>
            <a:lvl1pPr marL="0" indent="0">
              <a:buNone/>
              <a:defRPr sz="2400" b="1">
                <a:solidFill>
                  <a:schemeClr val="tx1"/>
                </a:solidFill>
                <a:latin typeface="Calibri"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44644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a:prstGeom prst="rect">
            <a:avLst/>
          </a:prstGeo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19200" y="5166530"/>
            <a:ext cx="9753600" cy="1144632"/>
          </a:xfrm>
          <a:prstGeom prst="rect">
            <a:avLst/>
          </a:prstGeo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a:xfrm>
            <a:off x="8010254" y="548797"/>
            <a:ext cx="1585509" cy="297918"/>
          </a:xfrm>
          <a:prstGeom prst="rect">
            <a:avLst/>
          </a:prstGeom>
        </p:spPr>
        <p:txBody>
          <a:bodyPr/>
          <a:lstStyle/>
          <a:p>
            <a:fld id="{E9DD3D82-9A17-4182-A9E9-FED9A9664DD5}" type="datetimeFigureOut">
              <a:rPr lang="en-AU" smtClean="0"/>
              <a:t>14/03/2019</a:t>
            </a:fld>
            <a:endParaRPr lang="en-AU"/>
          </a:p>
        </p:txBody>
      </p:sp>
      <p:sp>
        <p:nvSpPr>
          <p:cNvPr id="8" name="Slide Number Placeholder 7"/>
          <p:cNvSpPr>
            <a:spLocks noGrp="1"/>
          </p:cNvSpPr>
          <p:nvPr>
            <p:ph type="sldNum" sz="quarter" idx="11"/>
          </p:nvPr>
        </p:nvSpPr>
        <p:spPr>
          <a:xfrm>
            <a:off x="9752554" y="548797"/>
            <a:ext cx="1254937" cy="301752"/>
          </a:xfrm>
          <a:prstGeom prst="rect">
            <a:avLst/>
          </a:prstGeom>
        </p:spPr>
        <p:txBody>
          <a:bodyPr/>
          <a:lstStyle/>
          <a:p>
            <a:fld id="{A45709C9-D58C-4827-AC0B-FF003AC90AF1}" type="slidenum">
              <a:rPr lang="en-AU" smtClean="0"/>
              <a:t>‹#›</a:t>
            </a:fld>
            <a:endParaRPr lang="en-AU"/>
          </a:p>
        </p:txBody>
      </p:sp>
      <p:sp>
        <p:nvSpPr>
          <p:cNvPr id="9" name="Footer Placeholder 8"/>
          <p:cNvSpPr>
            <a:spLocks noGrp="1"/>
          </p:cNvSpPr>
          <p:nvPr>
            <p:ph type="ftr" sz="quarter" idx="12"/>
          </p:nvPr>
        </p:nvSpPr>
        <p:spPr>
          <a:xfrm>
            <a:off x="8011585" y="855957"/>
            <a:ext cx="2995319" cy="301227"/>
          </a:xfrm>
          <a:prstGeom prst="rect">
            <a:avLst/>
          </a:prstGeom>
        </p:spPr>
        <p:txBody>
          <a:bodyPr/>
          <a:lstStyle/>
          <a:p>
            <a:endParaRPr lang="en-AU"/>
          </a:p>
        </p:txBody>
      </p:sp>
    </p:spTree>
    <p:extLst>
      <p:ext uri="{BB962C8B-B14F-4D97-AF65-F5344CB8AC3E}">
        <p14:creationId xmlns:p14="http://schemas.microsoft.com/office/powerpoint/2010/main" val="304809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7" cy="13124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91131" y="2060898"/>
            <a:ext cx="10015296" cy="404116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p:nvPr>
        </p:nvSpPr>
        <p:spPr>
          <a:xfrm>
            <a:off x="473413" y="6381328"/>
            <a:ext cx="11287216" cy="429374"/>
          </a:xfrm>
          <a:prstGeom prst="rect">
            <a:avLst/>
          </a:prstGeom>
        </p:spPr>
        <p:txBody>
          <a:bodyPr anchor="b">
            <a:normAutofit/>
          </a:bodyPr>
          <a:lstStyle>
            <a:lvl1pPr marL="0" indent="0">
              <a:spcBef>
                <a:spcPts val="0"/>
              </a:spcBef>
              <a:buNone/>
              <a:defRPr sz="1000" baseline="0"/>
            </a:lvl1pPr>
          </a:lstStyle>
          <a:p>
            <a:pPr lvl="0"/>
            <a:r>
              <a:rPr lang="en-US"/>
              <a:t>Click to edit Master text styles</a:t>
            </a:r>
          </a:p>
        </p:txBody>
      </p:sp>
    </p:spTree>
    <p:extLst>
      <p:ext uri="{BB962C8B-B14F-4D97-AF65-F5344CB8AC3E}">
        <p14:creationId xmlns:p14="http://schemas.microsoft.com/office/powerpoint/2010/main" val="3170048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Slide Mulberry">
    <p:spTree>
      <p:nvGrpSpPr>
        <p:cNvPr id="1" name=""/>
        <p:cNvGrpSpPr/>
        <p:nvPr/>
      </p:nvGrpSpPr>
      <p:grpSpPr>
        <a:xfrm>
          <a:off x="0" y="0"/>
          <a:ext cx="0" cy="0"/>
          <a:chOff x="0" y="0"/>
          <a:chExt cx="0" cy="0"/>
        </a:xfrm>
      </p:grpSpPr>
      <p:sp>
        <p:nvSpPr>
          <p:cNvPr id="5" name="Rectangle 4"/>
          <p:cNvSpPr/>
          <p:nvPr/>
        </p:nvSpPr>
        <p:spPr>
          <a:xfrm>
            <a:off x="192000" y="192000"/>
            <a:ext cx="11808000" cy="64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effectLst/>
            </a:endParaRPr>
          </a:p>
        </p:txBody>
      </p:sp>
      <p:sp>
        <p:nvSpPr>
          <p:cNvPr id="13" name="Title 8"/>
          <p:cNvSpPr>
            <a:spLocks noGrp="1"/>
          </p:cNvSpPr>
          <p:nvPr>
            <p:ph type="title" hasCustomPrompt="1"/>
          </p:nvPr>
        </p:nvSpPr>
        <p:spPr>
          <a:xfrm>
            <a:off x="316800" y="192000"/>
            <a:ext cx="11040000" cy="672000"/>
          </a:xfrm>
          <a:prstGeom prst="rect">
            <a:avLst/>
          </a:prstGeom>
        </p:spPr>
        <p:txBody>
          <a:bodyPr vert="horz"/>
          <a:lstStyle>
            <a:lvl1pPr algn="l">
              <a:defRPr sz="32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760326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vider Slide Navy">
    <p:spTree>
      <p:nvGrpSpPr>
        <p:cNvPr id="1" name=""/>
        <p:cNvGrpSpPr/>
        <p:nvPr/>
      </p:nvGrpSpPr>
      <p:grpSpPr>
        <a:xfrm>
          <a:off x="0" y="0"/>
          <a:ext cx="0" cy="0"/>
          <a:chOff x="0" y="0"/>
          <a:chExt cx="0" cy="0"/>
        </a:xfrm>
      </p:grpSpPr>
      <p:sp>
        <p:nvSpPr>
          <p:cNvPr id="5" name="Rectangle 4"/>
          <p:cNvSpPr/>
          <p:nvPr/>
        </p:nvSpPr>
        <p:spPr>
          <a:xfrm>
            <a:off x="192000" y="192000"/>
            <a:ext cx="11808000" cy="64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effectLst/>
            </a:endParaRPr>
          </a:p>
        </p:txBody>
      </p:sp>
      <p:sp>
        <p:nvSpPr>
          <p:cNvPr id="13" name="Title 8"/>
          <p:cNvSpPr>
            <a:spLocks noGrp="1"/>
          </p:cNvSpPr>
          <p:nvPr>
            <p:ph type="title" hasCustomPrompt="1"/>
          </p:nvPr>
        </p:nvSpPr>
        <p:spPr>
          <a:xfrm>
            <a:off x="316800" y="192000"/>
            <a:ext cx="11040000" cy="672000"/>
          </a:xfrm>
          <a:prstGeom prst="rect">
            <a:avLst/>
          </a:prstGeom>
        </p:spPr>
        <p:txBody>
          <a:bodyPr vert="horz"/>
          <a:lstStyle>
            <a:lvl1pPr algn="l">
              <a:defRPr sz="32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044417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Slide Light Blue">
    <p:spTree>
      <p:nvGrpSpPr>
        <p:cNvPr id="1" name=""/>
        <p:cNvGrpSpPr/>
        <p:nvPr/>
      </p:nvGrpSpPr>
      <p:grpSpPr>
        <a:xfrm>
          <a:off x="0" y="0"/>
          <a:ext cx="0" cy="0"/>
          <a:chOff x="0" y="0"/>
          <a:chExt cx="0" cy="0"/>
        </a:xfrm>
      </p:grpSpPr>
      <p:sp>
        <p:nvSpPr>
          <p:cNvPr id="5" name="Rectangle 4"/>
          <p:cNvSpPr/>
          <p:nvPr/>
        </p:nvSpPr>
        <p:spPr>
          <a:xfrm>
            <a:off x="192000" y="192000"/>
            <a:ext cx="11808000" cy="64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effectLst/>
            </a:endParaRPr>
          </a:p>
        </p:txBody>
      </p:sp>
      <p:sp>
        <p:nvSpPr>
          <p:cNvPr id="13" name="Title 8"/>
          <p:cNvSpPr>
            <a:spLocks noGrp="1"/>
          </p:cNvSpPr>
          <p:nvPr>
            <p:ph type="title" hasCustomPrompt="1"/>
          </p:nvPr>
        </p:nvSpPr>
        <p:spPr>
          <a:xfrm>
            <a:off x="316800" y="192000"/>
            <a:ext cx="11040000" cy="672000"/>
          </a:xfrm>
          <a:prstGeom prst="rect">
            <a:avLst/>
          </a:prstGeom>
        </p:spPr>
        <p:txBody>
          <a:bodyPr vert="horz"/>
          <a:lstStyle>
            <a:lvl1pPr algn="l">
              <a:defRPr sz="32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69283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Slide Purple">
    <p:spTree>
      <p:nvGrpSpPr>
        <p:cNvPr id="1" name=""/>
        <p:cNvGrpSpPr/>
        <p:nvPr/>
      </p:nvGrpSpPr>
      <p:grpSpPr>
        <a:xfrm>
          <a:off x="0" y="0"/>
          <a:ext cx="0" cy="0"/>
          <a:chOff x="0" y="0"/>
          <a:chExt cx="0" cy="0"/>
        </a:xfrm>
      </p:grpSpPr>
      <p:sp>
        <p:nvSpPr>
          <p:cNvPr id="5" name="Rectangle 4"/>
          <p:cNvSpPr/>
          <p:nvPr/>
        </p:nvSpPr>
        <p:spPr>
          <a:xfrm>
            <a:off x="192000" y="192000"/>
            <a:ext cx="11808000" cy="64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effectLst/>
            </a:endParaRPr>
          </a:p>
        </p:txBody>
      </p:sp>
      <p:sp>
        <p:nvSpPr>
          <p:cNvPr id="13" name="Title 8"/>
          <p:cNvSpPr>
            <a:spLocks noGrp="1"/>
          </p:cNvSpPr>
          <p:nvPr>
            <p:ph type="title" hasCustomPrompt="1"/>
          </p:nvPr>
        </p:nvSpPr>
        <p:spPr>
          <a:xfrm>
            <a:off x="316800" y="192000"/>
            <a:ext cx="11040000" cy="672000"/>
          </a:xfrm>
          <a:prstGeom prst="rect">
            <a:avLst/>
          </a:prstGeom>
        </p:spPr>
        <p:txBody>
          <a:bodyPr vert="horz"/>
          <a:lstStyle>
            <a:lvl1pPr algn="l">
              <a:defRPr sz="32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81987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1" y="76200"/>
            <a:ext cx="11887199" cy="1219200"/>
          </a:xfrm>
        </p:spPr>
        <p:txBody>
          <a:bodyPr/>
          <a:lstStyle/>
          <a:p>
            <a:r>
              <a:rPr lang="en-US"/>
              <a:t>Click to edit Master title style</a:t>
            </a:r>
            <a:endParaRPr lang="en-US" dirty="0"/>
          </a:p>
        </p:txBody>
      </p:sp>
      <p:sp>
        <p:nvSpPr>
          <p:cNvPr id="3" name="Content Placeholder 2"/>
          <p:cNvSpPr>
            <a:spLocks noGrp="1"/>
          </p:cNvSpPr>
          <p:nvPr>
            <p:ph idx="1"/>
          </p:nvPr>
        </p:nvSpPr>
        <p:spPr>
          <a:xfrm>
            <a:off x="203200" y="2209800"/>
            <a:ext cx="11582400" cy="3892260"/>
          </a:xfrm>
        </p:spPr>
        <p:txBody>
          <a:bodyPr anchor="ct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15884-FAF1-436E-B700-0693941BE0D1}"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0916E-5C9C-49CB-98DC-4C5BB5416DD8}" type="slidenum">
              <a:rPr lang="en-US" smtClean="0"/>
              <a:pPr/>
              <a:t>‹#›</a:t>
            </a:fld>
            <a:endParaRPr lang="en-US"/>
          </a:p>
        </p:txBody>
      </p:sp>
    </p:spTree>
    <p:extLst>
      <p:ext uri="{BB962C8B-B14F-4D97-AF65-F5344CB8AC3E}">
        <p14:creationId xmlns:p14="http://schemas.microsoft.com/office/powerpoint/2010/main" val="1429454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Slide Graphite">
    <p:spTree>
      <p:nvGrpSpPr>
        <p:cNvPr id="1" name=""/>
        <p:cNvGrpSpPr/>
        <p:nvPr/>
      </p:nvGrpSpPr>
      <p:grpSpPr>
        <a:xfrm>
          <a:off x="0" y="0"/>
          <a:ext cx="0" cy="0"/>
          <a:chOff x="0" y="0"/>
          <a:chExt cx="0" cy="0"/>
        </a:xfrm>
      </p:grpSpPr>
      <p:sp>
        <p:nvSpPr>
          <p:cNvPr id="5" name="Rectangle 4"/>
          <p:cNvSpPr/>
          <p:nvPr/>
        </p:nvSpPr>
        <p:spPr>
          <a:xfrm>
            <a:off x="192000" y="192000"/>
            <a:ext cx="11808000" cy="64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effectLst/>
            </a:endParaRPr>
          </a:p>
        </p:txBody>
      </p:sp>
      <p:sp>
        <p:nvSpPr>
          <p:cNvPr id="13" name="Title 8"/>
          <p:cNvSpPr>
            <a:spLocks noGrp="1"/>
          </p:cNvSpPr>
          <p:nvPr>
            <p:ph type="title" hasCustomPrompt="1"/>
          </p:nvPr>
        </p:nvSpPr>
        <p:spPr>
          <a:xfrm>
            <a:off x="316800" y="192000"/>
            <a:ext cx="11040000" cy="672000"/>
          </a:xfrm>
          <a:prstGeom prst="rect">
            <a:avLst/>
          </a:prstGeom>
        </p:spPr>
        <p:txBody>
          <a:bodyPr vert="horz"/>
          <a:lstStyle>
            <a:lvl1pPr algn="l">
              <a:defRPr sz="32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033120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1680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316082" y="1552684"/>
            <a:ext cx="9364951" cy="4229521"/>
          </a:xfrm>
          <a:prstGeom prst="rect">
            <a:avLst/>
          </a:prstGeom>
        </p:spPr>
        <p:txBody>
          <a:bodyPr vert="horz"/>
          <a:lstStyle>
            <a:lvl1pPr marL="0" indent="0">
              <a:spcBef>
                <a:spcPts val="0"/>
              </a:spcBef>
              <a:buNone/>
              <a:defRPr sz="3200" baseline="0">
                <a:solidFill>
                  <a:schemeClr val="tx1"/>
                </a:solidFill>
                <a:latin typeface="Arial" pitchFamily="34" charset="0"/>
                <a:cs typeface="Arial" pitchFamily="34" charset="0"/>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GB" noProof="0" dirty="0"/>
              <a:t>Click to add introduction text</a:t>
            </a:r>
          </a:p>
        </p:txBody>
      </p:sp>
    </p:spTree>
    <p:extLst>
      <p:ext uri="{BB962C8B-B14F-4D97-AF65-F5344CB8AC3E}">
        <p14:creationId xmlns:p14="http://schemas.microsoft.com/office/powerpoint/2010/main" val="3260223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1315200"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33" b="0" i="0" u="none" strike="noStrike" kern="0" cap="none" spc="0" normalizeH="0" baseline="0" noProof="0">
                <a:ln>
                  <a:noFill/>
                </a:ln>
                <a:solidFill>
                  <a:sysClr val="windowText" lastClr="000000"/>
                </a:solidFill>
                <a:effectLst/>
                <a:uLnTx/>
                <a:uFillTx/>
                <a:latin typeface="Arial" pitchFamily="34" charset="0"/>
                <a:cs typeface="Arial" pitchFamily="34" charset="0"/>
              </a:rPr>
              <a:t>Click icon to add table</a:t>
            </a: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r>
              <a:rPr kumimoji="0" lang="en-US" sz="2133" b="1" i="0" u="none" strike="noStrike" kern="0" cap="none" spc="0" normalizeH="0" baseline="0" noProof="0">
                <a:ln>
                  <a:noFill/>
                </a:ln>
                <a:solidFill>
                  <a:srgbClr val="830051"/>
                </a:solidFill>
                <a:effectLst/>
                <a:uLnTx/>
                <a:uFillTx/>
                <a:latin typeface="Arial" pitchFamily="34" charset="0"/>
                <a:cs typeface="Arial" pitchFamily="34" charset="0"/>
              </a:rPr>
              <a:t>Click to edit Master text styles</a:t>
            </a:r>
          </a:p>
        </p:txBody>
      </p:sp>
      <p:sp>
        <p:nvSpPr>
          <p:cNvPr id="63" name="Text Placeholder 49"/>
          <p:cNvSpPr>
            <a:spLocks noGrp="1"/>
          </p:cNvSpPr>
          <p:nvPr>
            <p:ph type="body" sz="quarter" idx="26" hasCustomPrompt="1"/>
          </p:nvPr>
        </p:nvSpPr>
        <p:spPr>
          <a:xfrm>
            <a:off x="440267" y="1731600"/>
            <a:ext cx="720000" cy="540000"/>
          </a:xfrm>
          <a:prstGeom prst="rect">
            <a:avLst/>
          </a:prstGeom>
          <a:solidFill>
            <a:srgbClr val="D8DCDE"/>
          </a:solidFill>
          <a:ln w="19050" cmpd="sng">
            <a:noFill/>
          </a:ln>
        </p:spPr>
        <p:txBody>
          <a:bodyPr vert="horz" anchor="ctr"/>
          <a:lstStyle>
            <a:lvl1pPr marL="0" indent="0" algn="ctr">
              <a:lnSpc>
                <a:spcPct val="90000"/>
              </a:lnSpc>
              <a:spcBef>
                <a:spcPts val="800"/>
              </a:spcBef>
              <a:buNone/>
              <a:defRPr sz="2400" b="1">
                <a:solidFill>
                  <a:schemeClr val="tx2"/>
                </a:solidFill>
                <a:latin typeface="Arial" pitchFamily="34" charset="0"/>
                <a:cs typeface="Arial" pitchFamily="34" charset="0"/>
              </a:defRPr>
            </a:lvl1pPr>
          </a:lstStyle>
          <a:p>
            <a:pPr marL="0" marR="0" lvl="0" indent="0" algn="ctr" defTabSz="1219170" eaLnBrk="1" fontAlgn="auto" latinLnBrk="0" hangingPunct="1">
              <a:lnSpc>
                <a:spcPct val="90000"/>
              </a:lnSpc>
              <a:spcBef>
                <a:spcPts val="800"/>
              </a:spcBef>
              <a:spcAft>
                <a:spcPts val="0"/>
              </a:spcAft>
              <a:buClrTx/>
              <a:buSzTx/>
              <a:buFontTx/>
              <a:buNone/>
              <a:tabLst/>
              <a:defRPr/>
            </a:pPr>
            <a:r>
              <a:rPr kumimoji="0" lang="en-GB" sz="24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33" b="0" i="0" u="none" strike="noStrike" kern="0" cap="none" spc="0" normalizeH="0" baseline="0" noProof="0">
                <a:ln>
                  <a:noFill/>
                </a:ln>
                <a:solidFill>
                  <a:sysClr val="windowText" lastClr="000000"/>
                </a:solidFill>
                <a:effectLst/>
                <a:uLnTx/>
                <a:uFillTx/>
                <a:latin typeface="Arial" pitchFamily="34" charset="0"/>
                <a:cs typeface="Arial" pitchFamily="34" charset="0"/>
              </a:rPr>
              <a:t>Click icon to add table</a:t>
            </a: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r>
              <a:rPr kumimoji="0" lang="en-US" sz="2133" b="1" i="0" u="none" strike="noStrike" kern="0" cap="none" spc="0" normalizeH="0" baseline="0" noProof="0">
                <a:ln>
                  <a:noFill/>
                </a:ln>
                <a:solidFill>
                  <a:srgbClr val="C4CACD"/>
                </a:solidFill>
                <a:effectLst/>
                <a:uLnTx/>
                <a:uFillTx/>
                <a:latin typeface="Arial" pitchFamily="34" charset="0"/>
                <a:cs typeface="Arial" pitchFamily="34" charset="0"/>
              </a:rPr>
              <a:t>Click to edit Master text styles</a:t>
            </a:r>
          </a:p>
        </p:txBody>
      </p:sp>
      <p:sp>
        <p:nvSpPr>
          <p:cNvPr id="66" name="Text Placeholder 49"/>
          <p:cNvSpPr>
            <a:spLocks noGrp="1"/>
          </p:cNvSpPr>
          <p:nvPr>
            <p:ph type="body" sz="quarter" idx="29" hasCustomPrompt="1"/>
          </p:nvPr>
        </p:nvSpPr>
        <p:spPr>
          <a:xfrm>
            <a:off x="440267" y="2403956"/>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33" b="0" i="0" u="none" strike="noStrike" kern="0" cap="none" spc="0" normalizeH="0" baseline="0" noProof="0">
                <a:ln>
                  <a:noFill/>
                </a:ln>
                <a:solidFill>
                  <a:sysClr val="windowText" lastClr="000000"/>
                </a:solidFill>
                <a:effectLst/>
                <a:uLnTx/>
                <a:uFillTx/>
                <a:latin typeface="Arial" pitchFamily="34" charset="0"/>
                <a:cs typeface="Arial" pitchFamily="34" charset="0"/>
              </a:rPr>
              <a:t>Click icon to add table</a:t>
            </a: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r>
              <a:rPr kumimoji="0" lang="en-US" sz="2133" b="1" i="0" u="none" strike="noStrike" kern="0" cap="none" spc="0" normalizeH="0" baseline="0" noProof="0">
                <a:ln>
                  <a:noFill/>
                </a:ln>
                <a:solidFill>
                  <a:srgbClr val="C4CACD"/>
                </a:solidFill>
                <a:effectLst/>
                <a:uLnTx/>
                <a:uFillTx/>
                <a:latin typeface="Arial" pitchFamily="34" charset="0"/>
                <a:cs typeface="Arial" pitchFamily="34" charset="0"/>
              </a:rPr>
              <a:t>Click to edit Master text styles</a:t>
            </a:r>
          </a:p>
        </p:txBody>
      </p:sp>
      <p:sp>
        <p:nvSpPr>
          <p:cNvPr id="69"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33" b="0" i="0" u="none" strike="noStrike" kern="0" cap="none" spc="0" normalizeH="0" baseline="0" noProof="0">
                <a:ln>
                  <a:noFill/>
                </a:ln>
                <a:solidFill>
                  <a:sysClr val="windowText" lastClr="000000"/>
                </a:solidFill>
                <a:effectLst/>
                <a:uLnTx/>
                <a:uFillTx/>
                <a:latin typeface="Arial" pitchFamily="34" charset="0"/>
                <a:cs typeface="Arial" pitchFamily="34" charset="0"/>
              </a:rPr>
              <a:t>Click icon to add table</a:t>
            </a: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r>
              <a:rPr kumimoji="0" lang="en-US" sz="2133" b="1" i="0" u="none" strike="noStrike" kern="0" cap="none" spc="0" normalizeH="0" baseline="0" noProof="0">
                <a:ln>
                  <a:noFill/>
                </a:ln>
                <a:solidFill>
                  <a:srgbClr val="C4CACD"/>
                </a:solidFill>
                <a:effectLst/>
                <a:uLnTx/>
                <a:uFillTx/>
                <a:latin typeface="Arial" pitchFamily="34" charset="0"/>
                <a:cs typeface="Arial" pitchFamily="34" charset="0"/>
              </a:rPr>
              <a:t>Click to edit Master text styles</a:t>
            </a:r>
          </a:p>
        </p:txBody>
      </p:sp>
      <p:sp>
        <p:nvSpPr>
          <p:cNvPr id="72" name="Text Placeholder 49"/>
          <p:cNvSpPr>
            <a:spLocks noGrp="1"/>
          </p:cNvSpPr>
          <p:nvPr>
            <p:ph type="body" sz="quarter" idx="35" hasCustomPrompt="1"/>
          </p:nvPr>
        </p:nvSpPr>
        <p:spPr>
          <a:xfrm>
            <a:off x="440267" y="3763643"/>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33" b="0" i="0" u="none" strike="noStrike" kern="0" cap="none" spc="0" normalizeH="0" baseline="0" noProof="0">
                <a:ln>
                  <a:noFill/>
                </a:ln>
                <a:solidFill>
                  <a:sysClr val="windowText" lastClr="000000"/>
                </a:solidFill>
                <a:effectLst/>
                <a:uLnTx/>
                <a:uFillTx/>
                <a:latin typeface="Arial" pitchFamily="34" charset="0"/>
                <a:cs typeface="Arial" pitchFamily="34" charset="0"/>
              </a:rPr>
              <a:t>Click icon to add table</a:t>
            </a: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r>
              <a:rPr kumimoji="0" lang="en-US" sz="2133" b="1" i="0" u="none" strike="noStrike" kern="0" cap="none" spc="0" normalizeH="0" baseline="0" noProof="0">
                <a:ln>
                  <a:noFill/>
                </a:ln>
                <a:solidFill>
                  <a:srgbClr val="C4CACD"/>
                </a:solidFill>
                <a:effectLst/>
                <a:uLnTx/>
                <a:uFillTx/>
                <a:latin typeface="Arial" pitchFamily="34" charset="0"/>
                <a:cs typeface="Arial" pitchFamily="34" charset="0"/>
              </a:rPr>
              <a:t>Click to edit Master text styles</a:t>
            </a:r>
          </a:p>
        </p:txBody>
      </p:sp>
      <p:sp>
        <p:nvSpPr>
          <p:cNvPr id="75" name="Text Placeholder 49"/>
          <p:cNvSpPr>
            <a:spLocks noGrp="1"/>
          </p:cNvSpPr>
          <p:nvPr>
            <p:ph type="body" sz="quarter" idx="38" hasCustomPrompt="1"/>
          </p:nvPr>
        </p:nvSpPr>
        <p:spPr>
          <a:xfrm>
            <a:off x="440267" y="444134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33" b="0" i="0" u="none" strike="noStrike" kern="0" cap="none" spc="0" normalizeH="0" baseline="0" noProof="0">
                <a:ln>
                  <a:noFill/>
                </a:ln>
                <a:solidFill>
                  <a:sysClr val="windowText" lastClr="000000"/>
                </a:solidFill>
                <a:effectLst/>
                <a:uLnTx/>
                <a:uFillTx/>
                <a:latin typeface="Arial" pitchFamily="34" charset="0"/>
                <a:cs typeface="Arial" pitchFamily="34" charset="0"/>
              </a:rPr>
              <a:t>Click icon to add table</a:t>
            </a: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r>
              <a:rPr kumimoji="0" lang="en-US" sz="2133" b="1" i="0" u="none" strike="noStrike" kern="0" cap="none" spc="0" normalizeH="0" baseline="0" noProof="0">
                <a:ln>
                  <a:noFill/>
                </a:ln>
                <a:solidFill>
                  <a:srgbClr val="C4CACD"/>
                </a:solidFill>
                <a:effectLst/>
                <a:uLnTx/>
                <a:uFillTx/>
                <a:latin typeface="Arial" pitchFamily="34" charset="0"/>
                <a:cs typeface="Arial" pitchFamily="34" charset="0"/>
              </a:rPr>
              <a:t>Click to edit Master text styles</a:t>
            </a:r>
          </a:p>
        </p:txBody>
      </p:sp>
      <p:sp>
        <p:nvSpPr>
          <p:cNvPr id="78" name="Text Placeholder 49"/>
          <p:cNvSpPr>
            <a:spLocks noGrp="1"/>
          </p:cNvSpPr>
          <p:nvPr>
            <p:ph type="body" sz="quarter" idx="41" hasCustomPrompt="1"/>
          </p:nvPr>
        </p:nvSpPr>
        <p:spPr>
          <a:xfrm>
            <a:off x="440267" y="512963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04698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29" name="Text Placeholder 49"/>
          <p:cNvSpPr>
            <a:spLocks noGrp="1"/>
          </p:cNvSpPr>
          <p:nvPr>
            <p:ph type="body" sz="quarter" idx="29" hasCustomPrompt="1"/>
          </p:nvPr>
        </p:nvSpPr>
        <p:spPr>
          <a:xfrm>
            <a:off x="440267" y="2403956"/>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3" name="Text Placeholder 49"/>
          <p:cNvSpPr>
            <a:spLocks noGrp="1"/>
          </p:cNvSpPr>
          <p:nvPr>
            <p:ph type="body" sz="quarter" idx="32" hasCustomPrompt="1"/>
          </p:nvPr>
        </p:nvSpPr>
        <p:spPr>
          <a:xfrm>
            <a:off x="440267" y="3082699"/>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033662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88903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6" name="Text Placeholder 49"/>
          <p:cNvSpPr>
            <a:spLocks noGrp="1"/>
          </p:cNvSpPr>
          <p:nvPr>
            <p:ph type="body" sz="quarter" idx="35" hasCustomPrompt="1"/>
          </p:nvPr>
        </p:nvSpPr>
        <p:spPr>
          <a:xfrm>
            <a:off x="440267" y="3763643"/>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927511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9" name="Text Placeholder 49"/>
          <p:cNvSpPr>
            <a:spLocks noGrp="1"/>
          </p:cNvSpPr>
          <p:nvPr>
            <p:ph type="body" sz="quarter" idx="38" hasCustomPrompt="1"/>
          </p:nvPr>
        </p:nvSpPr>
        <p:spPr>
          <a:xfrm>
            <a:off x="440267" y="444134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314750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r>
              <a:rPr lang="en-US" noProof="0"/>
              <a:t>Click icon to add table</a:t>
            </a:r>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r>
              <a:rPr lang="en-US" noProof="0"/>
              <a:t>Click to edit Master text styles</a:t>
            </a:r>
          </a:p>
        </p:txBody>
      </p:sp>
      <p:sp>
        <p:nvSpPr>
          <p:cNvPr id="42" name="Text Placeholder 49"/>
          <p:cNvSpPr>
            <a:spLocks noGrp="1"/>
          </p:cNvSpPr>
          <p:nvPr>
            <p:ph type="body" sz="quarter" idx="41" hasCustomPrompt="1"/>
          </p:nvPr>
        </p:nvSpPr>
        <p:spPr>
          <a:xfrm>
            <a:off x="440267" y="512963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6</a:t>
            </a:r>
          </a:p>
        </p:txBody>
      </p:sp>
    </p:spTree>
    <p:extLst>
      <p:ext uri="{BB962C8B-B14F-4D97-AF65-F5344CB8AC3E}">
        <p14:creationId xmlns:p14="http://schemas.microsoft.com/office/powerpoint/2010/main" val="2934552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0" name="Rectangle 9"/>
          <p:cNvSpPr>
            <a:spLocks noGrp="1" noChangeArrowheads="1"/>
          </p:cNvSpPr>
          <p:nvPr/>
        </p:nvSpPr>
        <p:spPr bwMode="auto">
          <a:xfrm>
            <a:off x="705012" y="4575175"/>
            <a:ext cx="3585633" cy="381000"/>
          </a:xfrm>
          <a:prstGeom prst="rect">
            <a:avLst/>
          </a:prstGeom>
          <a:noFill/>
          <a:ln w="9525">
            <a:noFill/>
            <a:miter lim="800000"/>
            <a:headEnd/>
            <a:tailEnd/>
          </a:ln>
          <a:effectLst/>
        </p:spPr>
        <p:txBody>
          <a:bodyPr anchor="b"/>
          <a:lstStyle/>
          <a:p>
            <a:r>
              <a:rPr lang="en-GB" sz="1867" b="1" dirty="0">
                <a:solidFill>
                  <a:schemeClr val="tx1"/>
                </a:solidFill>
                <a:latin typeface="Arial" pitchFamily="34" charset="0"/>
                <a:cs typeface="Arial" pitchFamily="34" charset="0"/>
              </a:rPr>
              <a:t>Confidentiality Notice </a:t>
            </a:r>
            <a:endParaRPr lang="en-GB" sz="3200" dirty="0">
              <a:solidFill>
                <a:schemeClr val="tx1"/>
              </a:solidFill>
              <a:latin typeface="Arial" pitchFamily="34" charset="0"/>
              <a:cs typeface="Arial" pitchFamily="34" charset="0"/>
            </a:endParaRPr>
          </a:p>
        </p:txBody>
      </p:sp>
      <p:sp>
        <p:nvSpPr>
          <p:cNvPr id="11" name="Rectangle 10"/>
          <p:cNvSpPr>
            <a:spLocks noGrp="1" noChangeArrowheads="1"/>
          </p:cNvSpPr>
          <p:nvPr/>
        </p:nvSpPr>
        <p:spPr bwMode="auto">
          <a:xfrm>
            <a:off x="721944" y="4956175"/>
            <a:ext cx="9920657" cy="864000"/>
          </a:xfrm>
          <a:prstGeom prst="rect">
            <a:avLst/>
          </a:prstGeom>
          <a:noFill/>
          <a:ln w="9525">
            <a:noFill/>
            <a:miter lim="800000"/>
            <a:headEnd/>
            <a:tailEnd/>
          </a:ln>
          <a:effectLst/>
        </p:spPr>
        <p:txBody>
          <a:bodyPr/>
          <a:lstStyle/>
          <a:p>
            <a:r>
              <a:rPr lang="en-GB" sz="1200" dirty="0">
                <a:solidFill>
                  <a:schemeClr val="tx1"/>
                </a:solidFill>
                <a:latin typeface="Arial" pitchFamily="34" charset="0"/>
                <a:cs typeface="Arial" pitchFamily="34" charset="0"/>
              </a:rPr>
              <a:t>This file is</a:t>
            </a:r>
            <a:r>
              <a:rPr lang="en-US" sz="1200" dirty="0">
                <a:solidFill>
                  <a:schemeClr val="tx1"/>
                </a:solidFill>
                <a:latin typeface="Arial" pitchFamily="34" charset="0"/>
                <a:cs typeface="Arial" pitchFamily="34" charset="0"/>
              </a:rPr>
              <a:t> private and may contain confidential and proprietary information. If you have received this file in error, please notify us and remove </a:t>
            </a:r>
          </a:p>
          <a:p>
            <a:r>
              <a:rPr lang="en-US" sz="1200" dirty="0">
                <a:solidFill>
                  <a:schemeClr val="tx1"/>
                </a:solidFill>
                <a:latin typeface="Arial" pitchFamily="34" charset="0"/>
                <a:cs typeface="Arial" pitchFamily="34" charset="0"/>
              </a:rPr>
              <a:t>it from your system and note that you must not copy, distribute or take any action in reliance on it. Any unauthorized use or disclosure of the contents of this file is not permitted and may be unlawful. AstraZeneca PLC, 2 Kingdom Street, London, W2 6BD, UK, T: +44(0)20 7604 </a:t>
            </a:r>
            <a:r>
              <a:rPr lang="en-GB" sz="1200" dirty="0">
                <a:solidFill>
                  <a:schemeClr val="tx1"/>
                </a:solidFill>
                <a:latin typeface="Arial" pitchFamily="34" charset="0"/>
                <a:cs typeface="Arial" pitchFamily="34" charset="0"/>
              </a:rPr>
              <a:t>8000</a:t>
            </a:r>
            <a:r>
              <a:rPr lang="en-US" sz="1200" dirty="0">
                <a:solidFill>
                  <a:schemeClr val="tx1"/>
                </a:solidFill>
                <a:latin typeface="Arial" pitchFamily="34" charset="0"/>
                <a:cs typeface="Arial" pitchFamily="34" charset="0"/>
              </a:rPr>
              <a:t>, </a:t>
            </a:r>
          </a:p>
          <a:p>
            <a:r>
              <a:rPr lang="en-US" sz="1200" dirty="0">
                <a:solidFill>
                  <a:schemeClr val="tx1"/>
                </a:solidFill>
                <a:latin typeface="Arial" pitchFamily="34" charset="0"/>
                <a:cs typeface="Arial" pitchFamily="34" charset="0"/>
              </a:rPr>
              <a:t>F: +44 (0)20 7604</a:t>
            </a:r>
            <a:r>
              <a:rPr lang="en-GB" sz="1200" dirty="0">
                <a:solidFill>
                  <a:schemeClr val="tx1"/>
                </a:solidFill>
                <a:latin typeface="Arial" pitchFamily="34" charset="0"/>
                <a:cs typeface="Arial" pitchFamily="34" charset="0"/>
              </a:rPr>
              <a:t> 8151</a:t>
            </a:r>
            <a:r>
              <a:rPr lang="en-US" sz="1200" dirty="0">
                <a:solidFill>
                  <a:schemeClr val="tx1"/>
                </a:solidFill>
                <a:latin typeface="Arial" pitchFamily="34" charset="0"/>
                <a:cs typeface="Arial" pitchFamily="34" charset="0"/>
              </a:rPr>
              <a:t>, www.astrazeneca.com</a:t>
            </a:r>
          </a:p>
        </p:txBody>
      </p:sp>
    </p:spTree>
    <p:extLst>
      <p:ext uri="{BB962C8B-B14F-4D97-AF65-F5344CB8AC3E}">
        <p14:creationId xmlns:p14="http://schemas.microsoft.com/office/powerpoint/2010/main" val="47782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a:lnSpc>
                <a:spcPct val="100000"/>
              </a:lnSpc>
              <a:defRPr sz="3200" b="1" baseline="0">
                <a:solidFill>
                  <a:srgbClr val="830051"/>
                </a:solidFill>
                <a:latin typeface="Arial" pitchFamily="34" charset="0"/>
                <a:cs typeface="Arial" pitchFamily="34" charset="0"/>
              </a:defRPr>
            </a:lvl1pPr>
          </a:lstStyle>
          <a:p>
            <a:r>
              <a:rPr lang="en-GB" noProof="0" dirty="0"/>
              <a:t>Click to add title</a:t>
            </a:r>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18355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7" cy="13124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91131" y="2060898"/>
            <a:ext cx="10015296" cy="404116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p:nvPr>
        </p:nvSpPr>
        <p:spPr>
          <a:xfrm>
            <a:off x="473413" y="6381328"/>
            <a:ext cx="11287216" cy="429374"/>
          </a:xfrm>
          <a:prstGeom prst="rect">
            <a:avLst/>
          </a:prstGeom>
        </p:spPr>
        <p:txBody>
          <a:bodyPr anchor="b">
            <a:normAutofit/>
          </a:bodyPr>
          <a:lstStyle>
            <a:lvl1pPr marL="0" indent="0">
              <a:spcBef>
                <a:spcPts val="0"/>
              </a:spcBef>
              <a:buNone/>
              <a:defRPr sz="1000" baseline="0"/>
            </a:lvl1pPr>
          </a:lstStyle>
          <a:p>
            <a:pPr lvl="0"/>
            <a:r>
              <a:rPr lang="en-US"/>
              <a:t>Click to edit Master text styles</a:t>
            </a:r>
          </a:p>
        </p:txBody>
      </p:sp>
    </p:spTree>
    <p:extLst>
      <p:ext uri="{BB962C8B-B14F-4D97-AF65-F5344CB8AC3E}">
        <p14:creationId xmlns:p14="http://schemas.microsoft.com/office/powerpoint/2010/main" val="2149289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316082" y="702468"/>
            <a:ext cx="11687535" cy="432000"/>
          </a:xfrm>
          <a:prstGeom prst="rect">
            <a:avLst/>
          </a:prstGeom>
        </p:spPr>
        <p:txBody>
          <a:bodyPr/>
          <a:lstStyle>
            <a:lvl1pPr marL="0" indent="0" algn="l">
              <a:lnSpc>
                <a:spcPct val="100000"/>
              </a:lnSpc>
              <a:spcBef>
                <a:spcPts val="0"/>
              </a:spcBef>
              <a:buNone/>
              <a:defRPr sz="3200">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dirty="0"/>
              <a:t>Click to add subtitle</a:t>
            </a:r>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192701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US" noProof="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461915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4"/>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US" noProof="0"/>
              <a:t>Click to edit Master text styles</a:t>
            </a:r>
          </a:p>
        </p:txBody>
      </p:sp>
      <p:sp>
        <p:nvSpPr>
          <p:cNvPr id="14" name="Text Placeholder 3"/>
          <p:cNvSpPr>
            <a:spLocks noGrp="1"/>
          </p:cNvSpPr>
          <p:nvPr>
            <p:ph type="body" sz="quarter" idx="12"/>
          </p:nvPr>
        </p:nvSpPr>
        <p:spPr>
          <a:xfrm>
            <a:off x="6240000" y="1649464"/>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US" noProof="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349865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644095"/>
            <a:ext cx="11688232" cy="4230000"/>
          </a:xfrm>
          <a:prstGeom prst="rect">
            <a:avLst/>
          </a:prstGeom>
        </p:spPr>
        <p:txBody>
          <a:bodyPr/>
          <a:lstStyle>
            <a:lvl1pPr marL="359824" indent="-359824">
              <a:lnSpc>
                <a:spcPct val="100000"/>
              </a:lnSpc>
              <a:spcBef>
                <a:spcPts val="0"/>
              </a:spcBef>
              <a:buClrTx/>
              <a:buFont typeface="+mj-lt"/>
              <a:buAutoNum type="arabicPeriod"/>
              <a:defRPr sz="2400" b="1">
                <a:solidFill>
                  <a:schemeClr val="tx1"/>
                </a:solidFill>
                <a:latin typeface="Arial" pitchFamily="34" charset="0"/>
                <a:cs typeface="Arial" pitchFamily="34" charset="0"/>
              </a:defRPr>
            </a:lvl1pPr>
            <a:lvl2pPr marL="629984" indent="-179996">
              <a:lnSpc>
                <a:spcPct val="100000"/>
              </a:lnSpc>
              <a:spcBef>
                <a:spcPts val="0"/>
              </a:spcBef>
              <a:buClrTx/>
              <a:buFont typeface="Arial" pitchFamily="34" charset="0"/>
              <a:buChar char="•"/>
              <a:defRPr sz="2133"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1962735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57756509"/>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24500" y="6462339"/>
            <a:ext cx="528000" cy="216000"/>
          </a:xfrm>
          <a:prstGeom prst="rect">
            <a:avLst/>
          </a:prstGeom>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62146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Divider Slide Purple">
    <p:spTree>
      <p:nvGrpSpPr>
        <p:cNvPr id="1" name=""/>
        <p:cNvGrpSpPr/>
        <p:nvPr/>
      </p:nvGrpSpPr>
      <p:grpSpPr>
        <a:xfrm>
          <a:off x="0" y="0"/>
          <a:ext cx="0" cy="0"/>
          <a:chOff x="0" y="0"/>
          <a:chExt cx="0" cy="0"/>
        </a:xfrm>
      </p:grpSpPr>
      <p:sp>
        <p:nvSpPr>
          <p:cNvPr id="5" name="Rectangle 4"/>
          <p:cNvSpPr/>
          <p:nvPr/>
        </p:nvSpPr>
        <p:spPr>
          <a:xfrm>
            <a:off x="192000" y="192000"/>
            <a:ext cx="11808000" cy="64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effectLst/>
            </a:endParaRPr>
          </a:p>
        </p:txBody>
      </p:sp>
      <p:sp>
        <p:nvSpPr>
          <p:cNvPr id="13" name="Title 8"/>
          <p:cNvSpPr>
            <a:spLocks noGrp="1"/>
          </p:cNvSpPr>
          <p:nvPr>
            <p:ph type="title" hasCustomPrompt="1"/>
          </p:nvPr>
        </p:nvSpPr>
        <p:spPr>
          <a:xfrm>
            <a:off x="316800" y="192000"/>
            <a:ext cx="11040000" cy="672000"/>
          </a:xfrm>
          <a:prstGeom prst="rect">
            <a:avLst/>
          </a:prstGeom>
        </p:spPr>
        <p:txBody>
          <a:bodyPr vert="horz"/>
          <a:lstStyle>
            <a:lvl1pPr algn="l">
              <a:defRPr sz="32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593405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316800" y="192000"/>
            <a:ext cx="11040000" cy="672000"/>
          </a:xfrm>
          <a:prstGeom prst="rect">
            <a:avLst/>
          </a:prstGeom>
        </p:spPr>
        <p:txBody>
          <a:bodyPr vert="horz"/>
          <a:lstStyle>
            <a:lvl1pPr algn="l">
              <a:defRPr sz="32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2617" y="3835400"/>
            <a:ext cx="11808000" cy="2834219"/>
          </a:xfrm>
          <a:prstGeom prst="rect">
            <a:avLst/>
          </a:prstGeom>
        </p:spPr>
      </p:pic>
    </p:spTree>
    <p:extLst>
      <p:ext uri="{BB962C8B-B14F-4D97-AF65-F5344CB8AC3E}">
        <p14:creationId xmlns:p14="http://schemas.microsoft.com/office/powerpoint/2010/main" val="2640427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11457517" y="6237288"/>
            <a:ext cx="734483" cy="6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795CACB-0291-4C00-A884-0F1196CF9EAB}" type="datetimeFigureOut">
              <a:rPr lang="en-AU"/>
              <a:pPr>
                <a:defRPr/>
              </a:pPr>
              <a:t>14/03/2019</a:t>
            </a:fld>
            <a:endParaRPr lang="en-AU"/>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AU"/>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9BCB22EA-855A-42BA-A035-2163121A4148}" type="slidenum">
              <a:rPr lang="en-AU" altLang="en-US"/>
              <a:pPr>
                <a:defRPr/>
              </a:pPr>
              <a:t>‹#›</a:t>
            </a:fld>
            <a:endParaRPr lang="en-AU" altLang="en-US"/>
          </a:p>
        </p:txBody>
      </p:sp>
    </p:spTree>
    <p:extLst>
      <p:ext uri="{BB962C8B-B14F-4D97-AF65-F5344CB8AC3E}">
        <p14:creationId xmlns:p14="http://schemas.microsoft.com/office/powerpoint/2010/main" val="2427169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a:prstGeom prst="rect">
            <a:avLst/>
          </a:prstGeo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19200" y="5166530"/>
            <a:ext cx="9753600" cy="1144632"/>
          </a:xfrm>
          <a:prstGeom prst="rect">
            <a:avLst/>
          </a:prstGeo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a:xfrm>
            <a:off x="8010254" y="548797"/>
            <a:ext cx="1585509" cy="297918"/>
          </a:xfrm>
          <a:prstGeom prst="rect">
            <a:avLst/>
          </a:prstGeom>
        </p:spPr>
        <p:txBody>
          <a:bodyPr/>
          <a:lstStyle/>
          <a:p>
            <a:fld id="{E9DD3D82-9A17-4182-A9E9-FED9A9664DD5}" type="datetimeFigureOut">
              <a:rPr lang="en-AU" smtClean="0"/>
              <a:t>14/03/2019</a:t>
            </a:fld>
            <a:endParaRPr lang="en-AU"/>
          </a:p>
        </p:txBody>
      </p:sp>
      <p:sp>
        <p:nvSpPr>
          <p:cNvPr id="8" name="Slide Number Placeholder 7"/>
          <p:cNvSpPr>
            <a:spLocks noGrp="1"/>
          </p:cNvSpPr>
          <p:nvPr>
            <p:ph type="sldNum" sz="quarter" idx="11"/>
          </p:nvPr>
        </p:nvSpPr>
        <p:spPr>
          <a:xfrm>
            <a:off x="9752554" y="548797"/>
            <a:ext cx="1254937" cy="301752"/>
          </a:xfrm>
          <a:prstGeom prst="rect">
            <a:avLst/>
          </a:prstGeom>
        </p:spPr>
        <p:txBody>
          <a:bodyPr/>
          <a:lstStyle/>
          <a:p>
            <a:fld id="{A45709C9-D58C-4827-AC0B-FF003AC90AF1}" type="slidenum">
              <a:rPr lang="en-AU" smtClean="0"/>
              <a:t>‹#›</a:t>
            </a:fld>
            <a:endParaRPr lang="en-AU"/>
          </a:p>
        </p:txBody>
      </p:sp>
      <p:sp>
        <p:nvSpPr>
          <p:cNvPr id="9" name="Footer Placeholder 8"/>
          <p:cNvSpPr>
            <a:spLocks noGrp="1"/>
          </p:cNvSpPr>
          <p:nvPr>
            <p:ph type="ftr" sz="quarter" idx="12"/>
          </p:nvPr>
        </p:nvSpPr>
        <p:spPr>
          <a:xfrm>
            <a:off x="8011585" y="855957"/>
            <a:ext cx="2995319" cy="301227"/>
          </a:xfrm>
          <a:prstGeom prst="rect">
            <a:avLst/>
          </a:prstGeom>
        </p:spPr>
        <p:txBody>
          <a:bodyPr/>
          <a:lstStyle/>
          <a:p>
            <a:endParaRPr lang="en-AU"/>
          </a:p>
        </p:txBody>
      </p:sp>
    </p:spTree>
    <p:extLst>
      <p:ext uri="{BB962C8B-B14F-4D97-AF65-F5344CB8AC3E}">
        <p14:creationId xmlns:p14="http://schemas.microsoft.com/office/powerpoint/2010/main" val="93378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7" cy="13124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91131" y="2060898"/>
            <a:ext cx="10015296" cy="404116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p:nvPr>
        </p:nvSpPr>
        <p:spPr>
          <a:xfrm>
            <a:off x="473413" y="6381328"/>
            <a:ext cx="11287216" cy="429374"/>
          </a:xfrm>
          <a:prstGeom prst="rect">
            <a:avLst/>
          </a:prstGeom>
        </p:spPr>
        <p:txBody>
          <a:bodyPr anchor="b">
            <a:normAutofit/>
          </a:bodyPr>
          <a:lstStyle>
            <a:lvl1pPr marL="0" indent="0">
              <a:spcBef>
                <a:spcPts val="0"/>
              </a:spcBef>
              <a:buNone/>
              <a:defRPr sz="1000" baseline="0"/>
            </a:lvl1pPr>
          </a:lstStyle>
          <a:p>
            <a:pPr lvl="0"/>
            <a:r>
              <a:rPr lang="en-US"/>
              <a:t>Click to edit Master text styles</a:t>
            </a:r>
          </a:p>
        </p:txBody>
      </p:sp>
    </p:spTree>
    <p:extLst>
      <p:ext uri="{BB962C8B-B14F-4D97-AF65-F5344CB8AC3E}">
        <p14:creationId xmlns:p14="http://schemas.microsoft.com/office/powerpoint/2010/main" val="4136765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8733" y="368300"/>
            <a:ext cx="11201400" cy="5416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98378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7" cy="13124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91131" y="2060898"/>
            <a:ext cx="10015296" cy="404116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p:nvPr>
        </p:nvSpPr>
        <p:spPr>
          <a:xfrm>
            <a:off x="473413" y="6381328"/>
            <a:ext cx="11287216" cy="429374"/>
          </a:xfrm>
          <a:prstGeom prst="rect">
            <a:avLst/>
          </a:prstGeom>
        </p:spPr>
        <p:txBody>
          <a:bodyPr anchor="b">
            <a:normAutofit/>
          </a:bodyPr>
          <a:lstStyle>
            <a:lvl1pPr marL="0" indent="0">
              <a:spcBef>
                <a:spcPts val="0"/>
              </a:spcBef>
              <a:buNone/>
              <a:defRPr sz="1000" baseline="0"/>
            </a:lvl1pPr>
          </a:lstStyle>
          <a:p>
            <a:pPr lvl="0"/>
            <a:r>
              <a:rPr lang="en-US"/>
              <a:t>Click to edit Master text styles</a:t>
            </a:r>
          </a:p>
        </p:txBody>
      </p:sp>
    </p:spTree>
    <p:extLst>
      <p:ext uri="{BB962C8B-B14F-4D97-AF65-F5344CB8AC3E}">
        <p14:creationId xmlns:p14="http://schemas.microsoft.com/office/powerpoint/2010/main" val="315894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7" cy="13124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91131" y="2060898"/>
            <a:ext cx="10015296" cy="404116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p:nvPr>
        </p:nvSpPr>
        <p:spPr>
          <a:xfrm>
            <a:off x="473413" y="6381328"/>
            <a:ext cx="11287216" cy="429374"/>
          </a:xfrm>
          <a:prstGeom prst="rect">
            <a:avLst/>
          </a:prstGeom>
        </p:spPr>
        <p:txBody>
          <a:bodyPr anchor="b">
            <a:normAutofit/>
          </a:bodyPr>
          <a:lstStyle>
            <a:lvl1pPr marL="0" indent="0">
              <a:spcBef>
                <a:spcPts val="0"/>
              </a:spcBef>
              <a:buNone/>
              <a:defRPr sz="1000" baseline="0"/>
            </a:lvl1pPr>
          </a:lstStyle>
          <a:p>
            <a:pPr lvl="0"/>
            <a:r>
              <a:rPr lang="en-US"/>
              <a:t>Click to edit Master text styles</a:t>
            </a:r>
          </a:p>
        </p:txBody>
      </p:sp>
    </p:spTree>
    <p:extLst>
      <p:ext uri="{BB962C8B-B14F-4D97-AF65-F5344CB8AC3E}">
        <p14:creationId xmlns:p14="http://schemas.microsoft.com/office/powerpoint/2010/main" val="82719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7" cy="13124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91131" y="2060898"/>
            <a:ext cx="10015296" cy="404116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p:nvPr>
        </p:nvSpPr>
        <p:spPr>
          <a:xfrm>
            <a:off x="473413" y="6381328"/>
            <a:ext cx="11287216" cy="429374"/>
          </a:xfrm>
          <a:prstGeom prst="rect">
            <a:avLst/>
          </a:prstGeom>
        </p:spPr>
        <p:txBody>
          <a:bodyPr anchor="b">
            <a:normAutofit/>
          </a:bodyPr>
          <a:lstStyle>
            <a:lvl1pPr marL="0" indent="0">
              <a:spcBef>
                <a:spcPts val="0"/>
              </a:spcBef>
              <a:buNone/>
              <a:defRPr sz="1000" baseline="0"/>
            </a:lvl1pPr>
          </a:lstStyle>
          <a:p>
            <a:pPr lvl="0"/>
            <a:r>
              <a:rPr lang="en-US"/>
              <a:t>Click to edit Master text styles</a:t>
            </a:r>
          </a:p>
        </p:txBody>
      </p:sp>
    </p:spTree>
    <p:extLst>
      <p:ext uri="{BB962C8B-B14F-4D97-AF65-F5344CB8AC3E}">
        <p14:creationId xmlns:p14="http://schemas.microsoft.com/office/powerpoint/2010/main" val="257121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7" cy="13124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91131" y="2060898"/>
            <a:ext cx="10015296" cy="404116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p:nvPr>
        </p:nvSpPr>
        <p:spPr>
          <a:xfrm>
            <a:off x="473413" y="6381328"/>
            <a:ext cx="11287216" cy="429374"/>
          </a:xfrm>
          <a:prstGeom prst="rect">
            <a:avLst/>
          </a:prstGeom>
        </p:spPr>
        <p:txBody>
          <a:bodyPr anchor="b">
            <a:normAutofit/>
          </a:bodyPr>
          <a:lstStyle>
            <a:lvl1pPr marL="0" indent="0">
              <a:spcBef>
                <a:spcPts val="0"/>
              </a:spcBef>
              <a:buNone/>
              <a:defRPr sz="1000" baseline="0"/>
            </a:lvl1pPr>
          </a:lstStyle>
          <a:p>
            <a:pPr lvl="0"/>
            <a:r>
              <a:rPr lang="en-US"/>
              <a:t>Click to edit Master text styles</a:t>
            </a:r>
          </a:p>
        </p:txBody>
      </p:sp>
    </p:spTree>
    <p:extLst>
      <p:ext uri="{BB962C8B-B14F-4D97-AF65-F5344CB8AC3E}">
        <p14:creationId xmlns:p14="http://schemas.microsoft.com/office/powerpoint/2010/main" val="2425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7" cy="131248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91131" y="2060898"/>
            <a:ext cx="10015296" cy="404116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0"/>
          </p:nvPr>
        </p:nvSpPr>
        <p:spPr>
          <a:xfrm>
            <a:off x="473413" y="6381328"/>
            <a:ext cx="11287216" cy="429374"/>
          </a:xfrm>
          <a:prstGeom prst="rect">
            <a:avLst/>
          </a:prstGeom>
        </p:spPr>
        <p:txBody>
          <a:bodyPr anchor="b">
            <a:normAutofit/>
          </a:bodyPr>
          <a:lstStyle>
            <a:lvl1pPr marL="0" indent="0">
              <a:spcBef>
                <a:spcPts val="0"/>
              </a:spcBef>
              <a:buNone/>
              <a:defRPr sz="1000" baseline="0"/>
            </a:lvl1pPr>
          </a:lstStyle>
          <a:p>
            <a:pPr lvl="0"/>
            <a:r>
              <a:rPr lang="en-US"/>
              <a:t>Click to edit Master text styles</a:t>
            </a:r>
          </a:p>
        </p:txBody>
      </p:sp>
    </p:spTree>
    <p:extLst>
      <p:ext uri="{BB962C8B-B14F-4D97-AF65-F5344CB8AC3E}">
        <p14:creationId xmlns:p14="http://schemas.microsoft.com/office/powerpoint/2010/main" val="395786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47483"/>
      </p:ext>
    </p:extLst>
  </p:cSld>
  <p:clrMap bg1="lt1" tx1="dk1" bg2="lt2" tx2="dk2" accent1="accent1" accent2="accent2" accent3="accent3" accent4="accent4" accent5="accent5" accent6="accent6" hlink="hlink" folHlink="folHlink"/>
  <p:sldLayoutIdLst>
    <p:sldLayoutId id="2147483678" r:id="rId1"/>
    <p:sldLayoutId id="2147483843" r:id="rId2"/>
    <p:sldLayoutId id="2147483838" r:id="rId3"/>
    <p:sldLayoutId id="2147483839" r:id="rId4"/>
    <p:sldLayoutId id="2147483840" r:id="rId5"/>
    <p:sldLayoutId id="2147483841" r:id="rId6"/>
    <p:sldLayoutId id="2147483862" r:id="rId7"/>
    <p:sldLayoutId id="2147483863" r:id="rId8"/>
    <p:sldLayoutId id="2147483864" r:id="rId9"/>
    <p:sldLayoutId id="2147483865" r:id="rId10"/>
    <p:sldLayoutId id="2147483866" r:id="rId11"/>
    <p:sldLayoutId id="2147483867" r:id="rId12"/>
    <p:sldLayoutId id="2147483871" r:id="rId13"/>
    <p:sldLayoutId id="2147483874" r:id="rId14"/>
    <p:sldLayoutId id="2147483875" r:id="rId15"/>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2902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80283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8" r:id="rId12"/>
    <p:sldLayoutId id="2147483728" r:id="rId13"/>
    <p:sldLayoutId id="2147483729" r:id="rId14"/>
    <p:sldLayoutId id="2147483730" r:id="rId15"/>
    <p:sldLayoutId id="2147483755" r:id="rId16"/>
    <p:sldLayoutId id="2147483768" r:id="rId17"/>
    <p:sldLayoutId id="2147483869" r:id="rId18"/>
    <p:sldLayoutId id="2147483876" r:id="rId19"/>
    <p:sldLayoutId id="2147483877" r:id="rId20"/>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492896"/>
          </a:xfrm>
          <a:prstGeom prst="rect">
            <a:avLst/>
          </a:prstGeom>
          <a:solidFill>
            <a:srgbClr val="F1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1"/>
          <p:cNvSpPr txBox="1">
            <a:spLocks noChangeArrowheads="1"/>
          </p:cNvSpPr>
          <p:nvPr/>
        </p:nvSpPr>
        <p:spPr bwMode="auto">
          <a:xfrm>
            <a:off x="668279" y="4077072"/>
            <a:ext cx="10849205" cy="1077218"/>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VAI TRÒ CỦA ICS/LABA TRONG ĐIỀU TRỊ COPD GIAI ĐOẠN ỔN ĐỊNH</a:t>
            </a:r>
            <a:endParaRPr lang="en-US" sz="3200" b="1" dirty="0">
              <a:solidFill>
                <a:srgbClr val="C00000"/>
              </a:solidFill>
              <a:latin typeface="Tahoma" pitchFamily="34" charset="0"/>
              <a:cs typeface="Tahoma" pitchFamily="34" charset="0"/>
            </a:endParaRPr>
          </a:p>
        </p:txBody>
      </p:sp>
      <p:sp>
        <p:nvSpPr>
          <p:cNvPr id="8" name="TextBox 2"/>
          <p:cNvSpPr txBox="1">
            <a:spLocks noChangeArrowheads="1"/>
          </p:cNvSpPr>
          <p:nvPr/>
        </p:nvSpPr>
        <p:spPr bwMode="auto">
          <a:xfrm>
            <a:off x="911425" y="5301209"/>
            <a:ext cx="10273140" cy="1015663"/>
          </a:xfrm>
          <a:prstGeom prst="rect">
            <a:avLst/>
          </a:prstGeom>
          <a:noFill/>
          <a:ln w="9525">
            <a:noFill/>
            <a:miter lim="800000"/>
            <a:headEnd/>
            <a:tailEnd/>
          </a:ln>
        </p:spPr>
        <p:txBody>
          <a:bodyPr wrap="square">
            <a:spAutoFit/>
          </a:bodyPr>
          <a:lstStyle/>
          <a:p>
            <a:pPr algn="ctr"/>
            <a:r>
              <a:rPr lang="en-US" sz="2000" dirty="0" smtClean="0">
                <a:solidFill>
                  <a:srgbClr val="424242"/>
                </a:solidFill>
                <a:latin typeface="Calibri" panose="020F0502020204030204" pitchFamily="34" charset="0"/>
                <a:cs typeface="Calibri" panose="020F0502020204030204" pitchFamily="34" charset="0"/>
              </a:rPr>
              <a:t>PGS.TS. Chu </a:t>
            </a:r>
            <a:r>
              <a:rPr lang="en-US" sz="2000" dirty="0" err="1" smtClean="0">
                <a:solidFill>
                  <a:srgbClr val="424242"/>
                </a:solidFill>
                <a:latin typeface="Calibri" panose="020F0502020204030204" pitchFamily="34" charset="0"/>
                <a:cs typeface="Calibri" panose="020F0502020204030204" pitchFamily="34" charset="0"/>
              </a:rPr>
              <a:t>Thị</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Hạnh</a:t>
            </a:r>
            <a:endParaRPr lang="en-US" sz="2000" dirty="0" smtClean="0">
              <a:solidFill>
                <a:srgbClr val="424242"/>
              </a:solidFill>
              <a:latin typeface="Calibri" panose="020F0502020204030204" pitchFamily="34" charset="0"/>
              <a:cs typeface="Calibri" panose="020F0502020204030204" pitchFamily="34" charset="0"/>
            </a:endParaRPr>
          </a:p>
          <a:p>
            <a:pPr algn="ctr"/>
            <a:r>
              <a:rPr lang="en-US" sz="2000" dirty="0" smtClean="0">
                <a:solidFill>
                  <a:srgbClr val="424242"/>
                </a:solidFill>
                <a:latin typeface="Calibri" panose="020F0502020204030204" pitchFamily="34" charset="0"/>
                <a:cs typeface="Calibri" panose="020F0502020204030204" pitchFamily="34" charset="0"/>
              </a:rPr>
              <a:t>PGĐ </a:t>
            </a:r>
            <a:r>
              <a:rPr lang="en-US" sz="2000" dirty="0" err="1" smtClean="0">
                <a:solidFill>
                  <a:srgbClr val="424242"/>
                </a:solidFill>
                <a:latin typeface="Calibri" panose="020F0502020204030204" pitchFamily="34" charset="0"/>
                <a:cs typeface="Calibri" panose="020F0502020204030204" pitchFamily="34" charset="0"/>
              </a:rPr>
              <a:t>Trung</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tâm</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Hô</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Hấp</a:t>
            </a:r>
            <a:endParaRPr lang="en-US" sz="2000" dirty="0" smtClean="0">
              <a:solidFill>
                <a:srgbClr val="424242"/>
              </a:solidFill>
              <a:latin typeface="Calibri" panose="020F0502020204030204" pitchFamily="34" charset="0"/>
              <a:cs typeface="Calibri" panose="020F0502020204030204" pitchFamily="34" charset="0"/>
            </a:endParaRPr>
          </a:p>
          <a:p>
            <a:pPr algn="ctr"/>
            <a:r>
              <a:rPr lang="en-US" sz="2000" dirty="0" err="1" smtClean="0">
                <a:solidFill>
                  <a:srgbClr val="424242"/>
                </a:solidFill>
                <a:latin typeface="Calibri" panose="020F0502020204030204" pitchFamily="34" charset="0"/>
                <a:cs typeface="Calibri" panose="020F0502020204030204" pitchFamily="34" charset="0"/>
              </a:rPr>
              <a:t>Chủ</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tịch</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Hội</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Hô</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Hấp</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Hà</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Nội</a:t>
            </a:r>
            <a:endParaRPr lang="en-US" sz="2000" dirty="0">
              <a:solidFill>
                <a:srgbClr val="424242"/>
              </a:solidFill>
              <a:latin typeface="Calibri" panose="020F0502020204030204" pitchFamily="34" charset="0"/>
              <a:cs typeface="Calibri" panose="020F0502020204030204" pitchFamily="34" charset="0"/>
            </a:endParaRPr>
          </a:p>
        </p:txBody>
      </p:sp>
      <p:sp>
        <p:nvSpPr>
          <p:cNvPr id="9" name="TextBox 1"/>
          <p:cNvSpPr txBox="1">
            <a:spLocks noChangeArrowheads="1"/>
          </p:cNvSpPr>
          <p:nvPr/>
        </p:nvSpPr>
        <p:spPr bwMode="auto">
          <a:xfrm>
            <a:off x="2028881" y="6509028"/>
            <a:ext cx="8128000" cy="276225"/>
          </a:xfrm>
          <a:prstGeom prst="rect">
            <a:avLst/>
          </a:prstGeom>
          <a:noFill/>
          <a:ln w="9525">
            <a:noFill/>
            <a:miter lim="800000"/>
            <a:headEnd/>
            <a:tailEnd/>
          </a:ln>
        </p:spPr>
        <p:txBody>
          <a:bodyPr>
            <a:spAutoFit/>
          </a:bodyPr>
          <a:lstStyle/>
          <a:p>
            <a:pPr algn="ctr"/>
            <a:r>
              <a:rPr lang="en-US" sz="1200" b="1"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xmlns="" id="{D6C65254-CDC3-4DD9-B209-B265E108CB76}"/>
              </a:ext>
            </a:extLst>
          </p:cNvPr>
          <p:cNvPicPr>
            <a:picLocks noChangeAspect="1"/>
          </p:cNvPicPr>
          <p:nvPr/>
        </p:nvPicPr>
        <p:blipFill>
          <a:blip r:embed="rId2"/>
          <a:stretch>
            <a:fillRect/>
          </a:stretch>
        </p:blipFill>
        <p:spPr>
          <a:xfrm>
            <a:off x="0" y="47494"/>
            <a:ext cx="12192000" cy="3850525"/>
          </a:xfrm>
          <a:prstGeom prst="rect">
            <a:avLst/>
          </a:prstGeom>
        </p:spPr>
      </p:pic>
    </p:spTree>
    <p:extLst>
      <p:ext uri="{BB962C8B-B14F-4D97-AF65-F5344CB8AC3E}">
        <p14:creationId xmlns:p14="http://schemas.microsoft.com/office/powerpoint/2010/main" val="209252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44405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07435" y="404664"/>
            <a:ext cx="1118456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GIÁ TRỊ SAU TEST CỦA FEV</a:t>
            </a:r>
            <a:r>
              <a:rPr lang="en-US" sz="3200" b="1" baseline="-25000" dirty="0" smtClean="0">
                <a:solidFill>
                  <a:srgbClr val="C00000"/>
                </a:solidFill>
                <a:latin typeface="Tahoma" pitchFamily="34" charset="0"/>
                <a:cs typeface="Tahoma" pitchFamily="34" charset="0"/>
              </a:rPr>
              <a:t>1</a:t>
            </a:r>
            <a:endParaRPr lang="en-US" sz="3200" b="1" baseline="-25000" dirty="0">
              <a:solidFill>
                <a:srgbClr val="C00000"/>
              </a:solidFill>
              <a:latin typeface="Tahoma" pitchFamily="34" charset="0"/>
              <a:cs typeface="Tahoma" pitchFamily="34" charset="0"/>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76819" y="6509027"/>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D59DFE63-7F0E-4847-B219-4A10231FF6C6}"/>
              </a:ext>
            </a:extLst>
          </p:cNvPr>
          <p:cNvPicPr>
            <a:picLocks noChangeAspect="1"/>
          </p:cNvPicPr>
          <p:nvPr/>
        </p:nvPicPr>
        <p:blipFill>
          <a:blip r:embed="rId3"/>
          <a:stretch>
            <a:fillRect/>
          </a:stretch>
        </p:blipFill>
        <p:spPr>
          <a:xfrm>
            <a:off x="1219190" y="1509822"/>
            <a:ext cx="9753620" cy="4210493"/>
          </a:xfrm>
          <a:prstGeom prst="rect">
            <a:avLst/>
          </a:prstGeom>
        </p:spPr>
      </p:pic>
      <p:sp>
        <p:nvSpPr>
          <p:cNvPr id="2" name="Rectangle 1"/>
          <p:cNvSpPr/>
          <p:nvPr/>
        </p:nvSpPr>
        <p:spPr>
          <a:xfrm>
            <a:off x="1754371" y="1605516"/>
            <a:ext cx="8165805" cy="4784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PHÂN LOẠI MỨC ĐỘ TẮC NGHẼN CỦA COPD THEO FEV1 SAU TEST</a:t>
            </a:r>
            <a:endParaRPr lang="en-US" b="1" dirty="0"/>
          </a:p>
        </p:txBody>
      </p:sp>
      <p:sp>
        <p:nvSpPr>
          <p:cNvPr id="3" name="Rectangle 2"/>
          <p:cNvSpPr/>
          <p:nvPr/>
        </p:nvSpPr>
        <p:spPr>
          <a:xfrm>
            <a:off x="1386840" y="5486400"/>
            <a:ext cx="989979" cy="2339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01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44405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775520" y="395082"/>
            <a:ext cx="10015987" cy="1077218"/>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CÁC YẾU TỐ ẢNH HƯỞNG ĐẾN SỰ TIẾN TRIỂN CỦA BỆNH</a:t>
            </a:r>
            <a:endParaRPr lang="en-US" sz="3200" b="1" dirty="0">
              <a:solidFill>
                <a:srgbClr val="C00000"/>
              </a:solidFill>
              <a:latin typeface="Tahoma" pitchFamily="34" charset="0"/>
              <a:cs typeface="Tahoma" pitchFamily="34" charset="0"/>
            </a:endParaRPr>
          </a:p>
        </p:txBody>
      </p:sp>
      <p:sp>
        <p:nvSpPr>
          <p:cNvPr id="6" name="TextBox 1"/>
          <p:cNvSpPr txBox="1">
            <a:spLocks noChangeArrowheads="1"/>
          </p:cNvSpPr>
          <p:nvPr/>
        </p:nvSpPr>
        <p:spPr bwMode="auto">
          <a:xfrm>
            <a:off x="1403499" y="1613364"/>
            <a:ext cx="9664994" cy="5345053"/>
          </a:xfrm>
          <a:prstGeom prst="rect">
            <a:avLst/>
          </a:prstGeom>
          <a:noFill/>
          <a:ln w="9525">
            <a:noFill/>
            <a:miter lim="800000"/>
            <a:headEnd/>
            <a:tailEnd/>
          </a:ln>
        </p:spPr>
        <p:txBody>
          <a:bodyPr wrap="square">
            <a:spAutoFit/>
          </a:bodyPr>
          <a:lstStyle/>
          <a:p>
            <a:pPr marL="342900" indent="-342900">
              <a:spcAft>
                <a:spcPts val="1200"/>
              </a:spcAft>
              <a:buClr>
                <a:srgbClr val="FAB516"/>
              </a:buClr>
              <a:buFont typeface="Arial" panose="020B0604020202020204" pitchFamily="34" charset="0"/>
              <a:buChar char="►"/>
            </a:pPr>
            <a:r>
              <a:rPr lang="en-US" sz="2800" dirty="0" err="1" smtClean="0">
                <a:solidFill>
                  <a:srgbClr val="424242"/>
                </a:solidFill>
                <a:latin typeface="Calibri" pitchFamily="34" charset="0"/>
                <a:cs typeface="Calibri" panose="020F0502020204030204" pitchFamily="34" charset="0"/>
              </a:rPr>
              <a:t>Yếu</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tố</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về</a:t>
            </a:r>
            <a:r>
              <a:rPr lang="en-US" sz="2800" dirty="0" smtClean="0">
                <a:solidFill>
                  <a:srgbClr val="424242"/>
                </a:solidFill>
                <a:latin typeface="Calibri" panose="020F0502020204030204" pitchFamily="34" charset="0"/>
                <a:cs typeface="Calibri" panose="020F0502020204030204" pitchFamily="34" charset="0"/>
              </a:rPr>
              <a:t> gen</a:t>
            </a:r>
            <a:endParaRPr lang="en-US" sz="28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AB516"/>
              </a:buClr>
              <a:buFont typeface="Arial" panose="020B0604020202020204" pitchFamily="34" charset="0"/>
              <a:buChar char="►"/>
            </a:pPr>
            <a:r>
              <a:rPr lang="en-US" sz="2800" dirty="0" err="1" smtClean="0">
                <a:solidFill>
                  <a:srgbClr val="424242"/>
                </a:solidFill>
                <a:latin typeface="Calibri" panose="020F0502020204030204" pitchFamily="34" charset="0"/>
                <a:cs typeface="Calibri" panose="020F0502020204030204" pitchFamily="34" charset="0"/>
              </a:rPr>
              <a:t>Tuổi</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và</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giới</a:t>
            </a:r>
            <a:endParaRPr lang="en-US" sz="28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AB516"/>
              </a:buClr>
              <a:buFont typeface="Arial" panose="020B0604020202020204" pitchFamily="34" charset="0"/>
              <a:buChar char="►"/>
            </a:pPr>
            <a:r>
              <a:rPr lang="en-US" sz="2800" dirty="0" err="1" smtClean="0">
                <a:solidFill>
                  <a:srgbClr val="424242"/>
                </a:solidFill>
                <a:latin typeface="Calibri" panose="020F0502020204030204" pitchFamily="34" charset="0"/>
                <a:cs typeface="Calibri" panose="020F0502020204030204" pitchFamily="34" charset="0"/>
              </a:rPr>
              <a:t>Sự</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hình</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thành</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và</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phát</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triển</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của</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phổi</a:t>
            </a:r>
            <a:endParaRPr lang="en-US" sz="28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AB516"/>
              </a:buClr>
              <a:buFont typeface="Arial" panose="020B0604020202020204" pitchFamily="34" charset="0"/>
              <a:buChar char="►"/>
            </a:pPr>
            <a:r>
              <a:rPr lang="en-US" sz="2800" dirty="0" err="1" smtClean="0">
                <a:solidFill>
                  <a:srgbClr val="424242"/>
                </a:solidFill>
                <a:latin typeface="Calibri" panose="020F0502020204030204" pitchFamily="34" charset="0"/>
                <a:cs typeface="Calibri" panose="020F0502020204030204" pitchFamily="34" charset="0"/>
              </a:rPr>
              <a:t>Phơi</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nhiễm</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với</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các</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yếu</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tố</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độc</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hại</a:t>
            </a:r>
            <a:endParaRPr lang="en-US" sz="28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AB516"/>
              </a:buClr>
              <a:buFont typeface="Arial" panose="020B0604020202020204" pitchFamily="34" charset="0"/>
              <a:buChar char="►"/>
            </a:pPr>
            <a:r>
              <a:rPr lang="en-US" sz="2800" dirty="0" err="1" smtClean="0">
                <a:solidFill>
                  <a:srgbClr val="424242"/>
                </a:solidFill>
                <a:latin typeface="Calibri" panose="020F0502020204030204" pitchFamily="34" charset="0"/>
                <a:cs typeface="Calibri" panose="020F0502020204030204" pitchFamily="34" charset="0"/>
              </a:rPr>
              <a:t>Tình</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trạng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kinh</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tế</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xã</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hội</a:t>
            </a:r>
            <a:endParaRPr lang="en-US" sz="28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AB516"/>
              </a:buClr>
              <a:buFont typeface="Arial" panose="020B0604020202020204" pitchFamily="34" charset="0"/>
              <a:buChar char="►"/>
            </a:pPr>
            <a:r>
              <a:rPr lang="en-US" sz="2800" dirty="0" smtClean="0">
                <a:solidFill>
                  <a:srgbClr val="424242"/>
                </a:solidFill>
                <a:latin typeface="Calibri" panose="020F0502020204030204" pitchFamily="34" charset="0"/>
                <a:cs typeface="Calibri" panose="020F0502020204030204" pitchFamily="34" charset="0"/>
              </a:rPr>
              <a:t>Hen </a:t>
            </a:r>
            <a:r>
              <a:rPr lang="en-US" sz="2800" dirty="0" err="1" smtClean="0">
                <a:solidFill>
                  <a:srgbClr val="424242"/>
                </a:solidFill>
                <a:latin typeface="Calibri" panose="020F0502020204030204" pitchFamily="34" charset="0"/>
                <a:cs typeface="Calibri" panose="020F0502020204030204" pitchFamily="34" charset="0"/>
              </a:rPr>
              <a:t>và</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tình</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trạng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tăng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tính</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phản</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ứng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phế</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quản</a:t>
            </a:r>
            <a:endParaRPr lang="en-US" sz="28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AB516"/>
              </a:buClr>
              <a:buFont typeface="Arial" panose="020B0604020202020204" pitchFamily="34" charset="0"/>
              <a:buChar char="►"/>
            </a:pPr>
            <a:r>
              <a:rPr lang="en-US" sz="2800" dirty="0" err="1" smtClean="0">
                <a:solidFill>
                  <a:srgbClr val="424242"/>
                </a:solidFill>
                <a:latin typeface="Calibri" panose="020F0502020204030204" pitchFamily="34" charset="0"/>
                <a:cs typeface="Calibri" panose="020F0502020204030204" pitchFamily="34" charset="0"/>
              </a:rPr>
              <a:t>Viêm</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phế</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quản</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mạn</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tính</a:t>
            </a:r>
            <a:endParaRPr lang="en-US" sz="28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AB516"/>
              </a:buClr>
              <a:buFont typeface="Arial" panose="020B0604020202020204" pitchFamily="34" charset="0"/>
              <a:buChar char="►"/>
            </a:pPr>
            <a:r>
              <a:rPr lang="en-US" sz="2800" dirty="0" err="1" smtClean="0">
                <a:solidFill>
                  <a:srgbClr val="424242"/>
                </a:solidFill>
                <a:latin typeface="Calibri" panose="020F0502020204030204" pitchFamily="34" charset="0"/>
                <a:cs typeface="Calibri" panose="020F0502020204030204" pitchFamily="34" charset="0"/>
              </a:rPr>
              <a:t>Nhiễm</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trùng</a:t>
            </a:r>
            <a:endParaRPr lang="en-US" sz="28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US" sz="2800" u="sng" baseline="30000" dirty="0">
              <a:solidFill>
                <a:srgbClr val="424242"/>
              </a:solidFill>
              <a:latin typeface="Calibri" pitchFamily="34" charset="0"/>
              <a:cs typeface="Calibri" pitchFamily="34" charset="0"/>
            </a:endParaRPr>
          </a:p>
          <a:p>
            <a:pPr marL="342900" indent="-342900">
              <a:buClr>
                <a:srgbClr val="FFCC66"/>
              </a:buClr>
              <a:buFont typeface="Arial" panose="020B0604020202020204" pitchFamily="34" charset="0"/>
              <a:buChar char="►"/>
            </a:pPr>
            <a:endParaRPr lang="en-US" sz="2800" u="sng" baseline="30000" dirty="0">
              <a:latin typeface="Calibri" pitchFamily="34" charset="0"/>
              <a:cs typeface="Calibri" pitchFamily="34" charset="0"/>
            </a:endParaRPr>
          </a:p>
        </p:txBody>
      </p:sp>
      <p:sp>
        <p:nvSpPr>
          <p:cNvPr id="8" name="TextBox 1">
            <a:extLst>
              <a:ext uri="{FF2B5EF4-FFF2-40B4-BE49-F238E27FC236}">
                <a16:creationId xmlns:a16="http://schemas.microsoft.com/office/drawing/2014/main" xmlns="" id="{6FB158CB-0584-4993-9FB5-419EF68A68CE}"/>
              </a:ext>
            </a:extLst>
          </p:cNvPr>
          <p:cNvSpPr txBox="1">
            <a:spLocks noChangeArrowheads="1"/>
          </p:cNvSpPr>
          <p:nvPr/>
        </p:nvSpPr>
        <p:spPr bwMode="auto">
          <a:xfrm>
            <a:off x="2351584" y="6482168"/>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7107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185034"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775520" y="395082"/>
            <a:ext cx="940904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CƠ CHẾ BỆNH SINH, BỆNH NGUYÊN</a:t>
            </a:r>
            <a:endParaRPr lang="en-US" sz="3200" b="1" dirty="0">
              <a:solidFill>
                <a:srgbClr val="C00000"/>
              </a:solidFill>
              <a:latin typeface="Tahoma" pitchFamily="34" charset="0"/>
              <a:cs typeface="Tahoma" pitchFamily="34" charset="0"/>
            </a:endParaRPr>
          </a:p>
        </p:txBody>
      </p:sp>
      <p:sp>
        <p:nvSpPr>
          <p:cNvPr id="6" name="TextBox 1"/>
          <p:cNvSpPr txBox="1">
            <a:spLocks noChangeArrowheads="1"/>
          </p:cNvSpPr>
          <p:nvPr/>
        </p:nvSpPr>
        <p:spPr bwMode="auto">
          <a:xfrm>
            <a:off x="2351584" y="1167508"/>
            <a:ext cx="7104789" cy="6350456"/>
          </a:xfrm>
          <a:prstGeom prst="rect">
            <a:avLst/>
          </a:prstGeom>
          <a:noFill/>
          <a:ln w="9525">
            <a:noFill/>
            <a:miter lim="800000"/>
            <a:headEnd/>
            <a:tailEnd/>
          </a:ln>
        </p:spPr>
        <p:txBody>
          <a:bodyPr wrap="square">
            <a:spAutoFit/>
          </a:bodyPr>
          <a:lstStyle/>
          <a:p>
            <a:pPr marL="342900" indent="-342900">
              <a:buClr>
                <a:srgbClr val="FAB516"/>
              </a:buClr>
              <a:buFont typeface="Arial" panose="020B0604020202020204" pitchFamily="34" charset="0"/>
              <a:buChar char="►"/>
            </a:pPr>
            <a:r>
              <a:rPr lang="en-US" sz="2000" dirty="0" err="1" smtClean="0">
                <a:solidFill>
                  <a:srgbClr val="424242"/>
                </a:solidFill>
                <a:latin typeface="Calibri" panose="020F0502020204030204" pitchFamily="34" charset="0"/>
                <a:cs typeface="Calibri" panose="020F0502020204030204" pitchFamily="34" charset="0"/>
              </a:rPr>
              <a:t>Cơ</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chế</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err="1" smtClean="0">
                <a:solidFill>
                  <a:srgbClr val="424242"/>
                </a:solidFill>
                <a:latin typeface="Calibri" panose="020F0502020204030204" pitchFamily="34" charset="0"/>
                <a:cs typeface="Calibri" panose="020F0502020204030204" pitchFamily="34" charset="0"/>
              </a:rPr>
              <a:t>Viêm</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mạn</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tính</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err="1" smtClean="0">
                <a:solidFill>
                  <a:srgbClr val="424242"/>
                </a:solidFill>
                <a:latin typeface="Calibri" panose="020F0502020204030204" pitchFamily="34" charset="0"/>
                <a:cs typeface="Calibri" panose="020F0502020204030204" pitchFamily="34" charset="0"/>
              </a:rPr>
              <a:t>Thanh</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đổi</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cấu</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trúc</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FCC66"/>
              </a:buClr>
              <a:buFont typeface="Wingdings" panose="05000000000000000000" pitchFamily="2" charset="2"/>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err="1" smtClean="0">
                <a:solidFill>
                  <a:srgbClr val="424242"/>
                </a:solidFill>
                <a:latin typeface="Calibri" panose="020F0502020204030204" pitchFamily="34" charset="0"/>
                <a:cs typeface="Calibri" panose="020F0502020204030204" pitchFamily="34" charset="0"/>
              </a:rPr>
              <a:t>Bệnh</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sinh</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err="1" smtClean="0">
                <a:solidFill>
                  <a:srgbClr val="424242"/>
                </a:solidFill>
                <a:latin typeface="Calibri" panose="020F0502020204030204" pitchFamily="34" charset="0"/>
                <a:cs typeface="Calibri" panose="020F0502020204030204" pitchFamily="34" charset="0"/>
              </a:rPr>
              <a:t>Tình</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trạng</a:t>
            </a:r>
            <a:r>
              <a:rPr lang="en-US" sz="2000" dirty="0" smtClean="0">
                <a:solidFill>
                  <a:srgbClr val="424242"/>
                </a:solidFill>
                <a:latin typeface="Calibri" panose="020F0502020204030204" pitchFamily="34" charset="0"/>
                <a:cs typeface="Calibri" panose="020F0502020204030204" pitchFamily="34" charset="0"/>
              </a:rPr>
              <a:t> oxy </a:t>
            </a:r>
            <a:r>
              <a:rPr lang="en-US" sz="2000" dirty="0" err="1" smtClean="0">
                <a:solidFill>
                  <a:srgbClr val="424242"/>
                </a:solidFill>
                <a:latin typeface="Calibri" panose="020F0502020204030204" pitchFamily="34" charset="0"/>
                <a:cs typeface="Calibri" panose="020F0502020204030204" pitchFamily="34" charset="0"/>
              </a:rPr>
              <a:t>hóa</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err="1" smtClean="0">
                <a:solidFill>
                  <a:srgbClr val="424242"/>
                </a:solidFill>
                <a:latin typeface="Calibri" panose="020F0502020204030204" pitchFamily="34" charset="0"/>
                <a:cs typeface="Calibri" panose="020F0502020204030204" pitchFamily="34" charset="0"/>
              </a:rPr>
              <a:t>Mất</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cân</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bằng</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hệ</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thống</a:t>
            </a:r>
            <a:r>
              <a:rPr lang="en-US" sz="2000" dirty="0" smtClean="0">
                <a:solidFill>
                  <a:srgbClr val="424242"/>
                </a:solidFill>
                <a:latin typeface="Calibri" panose="020F0502020204030204" pitchFamily="34" charset="0"/>
                <a:cs typeface="Calibri" panose="020F0502020204030204" pitchFamily="34" charset="0"/>
              </a:rPr>
              <a:t> Protease-</a:t>
            </a:r>
            <a:r>
              <a:rPr lang="en-US" sz="2000" dirty="0" err="1" smtClean="0">
                <a:solidFill>
                  <a:srgbClr val="424242"/>
                </a:solidFill>
                <a:latin typeface="Calibri" panose="020F0502020204030204" pitchFamily="34" charset="0"/>
                <a:cs typeface="Calibri" panose="020F0502020204030204" pitchFamily="34" charset="0"/>
              </a:rPr>
              <a:t>antiprotease</a:t>
            </a:r>
            <a:r>
              <a:rPr lang="en-US" sz="2000" dirty="0" smtClean="0">
                <a:solidFill>
                  <a:srgbClr val="424242"/>
                </a:solidFill>
                <a:latin typeface="Calibri" panose="020F0502020204030204" pitchFamily="34" charset="0"/>
                <a:cs typeface="Calibri" panose="020F0502020204030204" pitchFamily="34" charset="0"/>
              </a:rPr>
              <a:t> </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err="1" smtClean="0">
                <a:solidFill>
                  <a:srgbClr val="424242"/>
                </a:solidFill>
                <a:latin typeface="Calibri" panose="020F0502020204030204" pitchFamily="34" charset="0"/>
                <a:cs typeface="Calibri" panose="020F0502020204030204" pitchFamily="34" charset="0"/>
              </a:rPr>
              <a:t>Các</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tế</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bào</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viêm</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err="1" smtClean="0">
                <a:solidFill>
                  <a:srgbClr val="424242"/>
                </a:solidFill>
                <a:latin typeface="Calibri" panose="020F0502020204030204" pitchFamily="34" charset="0"/>
                <a:cs typeface="Calibri" panose="020F0502020204030204" pitchFamily="34" charset="0"/>
              </a:rPr>
              <a:t>Các</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hóa</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chất</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trung</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gian</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gây</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viêm</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err="1" smtClean="0">
                <a:solidFill>
                  <a:srgbClr val="424242"/>
                </a:solidFill>
                <a:latin typeface="Calibri" panose="020F0502020204030204" pitchFamily="34" charset="0"/>
                <a:cs typeface="Calibri" panose="020F0502020204030204" pitchFamily="34" charset="0"/>
              </a:rPr>
              <a:t>Xơ</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quanh</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phế</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quản</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và</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tổ</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chức</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kẽ</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FCC66"/>
              </a:buClr>
              <a:buFont typeface="Wingdings" panose="05000000000000000000" pitchFamily="2" charset="2"/>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err="1" smtClean="0">
                <a:solidFill>
                  <a:srgbClr val="424242"/>
                </a:solidFill>
                <a:latin typeface="Calibri" panose="020F0502020204030204" pitchFamily="34" charset="0"/>
                <a:cs typeface="Calibri" panose="020F0502020204030204" pitchFamily="34" charset="0"/>
              </a:rPr>
              <a:t>Bệnh</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nguyên</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err="1" smtClean="0">
                <a:solidFill>
                  <a:srgbClr val="424242"/>
                </a:solidFill>
                <a:latin typeface="Calibri" panose="020F0502020204030204" pitchFamily="34" charset="0"/>
                <a:cs typeface="Calibri" panose="020F0502020204030204" pitchFamily="34" charset="0"/>
              </a:rPr>
              <a:t>Tắc</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nghẽn</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đường</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thở</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và</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bẫy</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khí</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err="1" smtClean="0">
                <a:solidFill>
                  <a:srgbClr val="424242"/>
                </a:solidFill>
                <a:latin typeface="Calibri" panose="020F0502020204030204" pitchFamily="34" charset="0"/>
                <a:cs typeface="Calibri" panose="020F0502020204030204" pitchFamily="34" charset="0"/>
              </a:rPr>
              <a:t>Bất</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thường</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trao</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đổi</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khí</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err="1" smtClean="0">
                <a:solidFill>
                  <a:srgbClr val="424242"/>
                </a:solidFill>
                <a:latin typeface="Calibri" panose="020F0502020204030204" pitchFamily="34" charset="0"/>
                <a:cs typeface="Calibri" panose="020F0502020204030204" pitchFamily="34" charset="0"/>
              </a:rPr>
              <a:t>Tăng</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tiết</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nhầy</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err="1" smtClean="0">
                <a:solidFill>
                  <a:srgbClr val="424242"/>
                </a:solidFill>
                <a:latin typeface="Calibri" panose="020F0502020204030204" pitchFamily="34" charset="0"/>
                <a:cs typeface="Calibri" panose="020F0502020204030204" pitchFamily="34" charset="0"/>
              </a:rPr>
              <a:t>Tăng</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áp</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lực</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động</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mạch</a:t>
            </a: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phổi</a:t>
            </a: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FCC66"/>
              </a:buClr>
              <a:buFont typeface="Wingdings" panose="05000000000000000000" pitchFamily="2" charset="2"/>
              <a:buChar char="§"/>
            </a:pPr>
            <a:endParaRPr lang="en-US" sz="2000" u="sng" baseline="30000" dirty="0"/>
          </a:p>
          <a:p>
            <a:pPr marL="800100" lvl="1" indent="-342900">
              <a:buClr>
                <a:srgbClr val="FFCC66"/>
              </a:buClr>
              <a:buFont typeface="Wingdings" panose="05000000000000000000" pitchFamily="2" charset="2"/>
              <a:buChar char="§"/>
            </a:pPr>
            <a:endParaRPr lang="en-US" sz="2000" dirty="0"/>
          </a:p>
          <a:p>
            <a:pPr marL="342900" indent="-342900">
              <a:buClr>
                <a:srgbClr val="FFCC66"/>
              </a:buClr>
              <a:buFont typeface="Wingdings" panose="05000000000000000000" pitchFamily="2" charset="2"/>
              <a:buChar char="§"/>
            </a:pPr>
            <a:endParaRPr lang="en-US" sz="2000" dirty="0"/>
          </a:p>
          <a:p>
            <a:pPr>
              <a:buClr>
                <a:srgbClr val="FFCC66"/>
              </a:buClr>
            </a:pPr>
            <a:endParaRPr lang="en-US" sz="2000" dirty="0"/>
          </a:p>
          <a:p>
            <a:pPr marL="342900" indent="-342900">
              <a:buClr>
                <a:srgbClr val="FFCC66"/>
              </a:buClr>
              <a:buFont typeface="Arial" panose="020B0604020202020204" pitchFamily="34" charset="0"/>
              <a:buChar char="►"/>
            </a:pPr>
            <a:endParaRPr lang="en-US" sz="2000" u="sng" baseline="30000" dirty="0"/>
          </a:p>
        </p:txBody>
      </p:sp>
      <p:sp>
        <p:nvSpPr>
          <p:cNvPr id="8" name="TextBox 1">
            <a:extLst>
              <a:ext uri="{FF2B5EF4-FFF2-40B4-BE49-F238E27FC236}">
                <a16:creationId xmlns:a16="http://schemas.microsoft.com/office/drawing/2014/main" xmlns="" id="{CD3E2B74-2955-4520-9A99-C2586D82A263}"/>
              </a:ext>
            </a:extLst>
          </p:cNvPr>
          <p:cNvSpPr txBox="1">
            <a:spLocks noChangeArrowheads="1"/>
          </p:cNvSpPr>
          <p:nvPr/>
        </p:nvSpPr>
        <p:spPr bwMode="auto">
          <a:xfrm>
            <a:off x="2351584" y="6482168"/>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992384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8357"/>
            <a:ext cx="10972800" cy="1143000"/>
          </a:xfrm>
        </p:spPr>
        <p:txBody>
          <a:bodyPr>
            <a:normAutofit/>
          </a:bodyPr>
          <a:lstStyle/>
          <a:p>
            <a:r>
              <a:rPr lang="en-US" sz="3600" b="1" dirty="0">
                <a:solidFill>
                  <a:srgbClr val="C00000"/>
                </a:solidFill>
                <a:latin typeface="Arial" pitchFamily="34" charset="0"/>
                <a:cs typeface="Arial" pitchFamily="34" charset="0"/>
              </a:rPr>
              <a:t>CNHH CỦA BỆNH NHÂN COPD</a:t>
            </a:r>
          </a:p>
        </p:txBody>
      </p:sp>
      <p:pic>
        <p:nvPicPr>
          <p:cNvPr id="5" name="Picture 2" descr="C:\Users\VAIO\Desktop\bai giang COPD cho du an\KQ CNHH\IMG_2968.JPG"/>
          <p:cNvPicPr>
            <a:picLocks noChangeAspect="1" noChangeArrowheads="1"/>
          </p:cNvPicPr>
          <p:nvPr/>
        </p:nvPicPr>
        <p:blipFill rotWithShape="1">
          <a:blip r:embed="rId2" cstate="print"/>
          <a:srcRect l="5963" t="30290" r="7930" b="34672"/>
          <a:stretch/>
        </p:blipFill>
        <p:spPr>
          <a:xfrm>
            <a:off x="69701" y="1267058"/>
            <a:ext cx="11906099" cy="5505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69701" y="2562447"/>
            <a:ext cx="11828132" cy="10047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983480" y="3215640"/>
            <a:ext cx="822960" cy="502920"/>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8061960" y="3215640"/>
            <a:ext cx="838200" cy="502920"/>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272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201" y="267594"/>
            <a:ext cx="11887199" cy="1219200"/>
          </a:xfrm>
        </p:spPr>
        <p:txBody>
          <a:bodyPr>
            <a:normAutofit/>
          </a:bodyPr>
          <a:lstStyle/>
          <a:p>
            <a:r>
              <a:rPr lang="en-US" sz="4000" b="1" dirty="0">
                <a:solidFill>
                  <a:srgbClr val="C00000"/>
                </a:solidFill>
                <a:latin typeface="Arial" pitchFamily="34" charset="0"/>
                <a:cs typeface="Arial" pitchFamily="34" charset="0"/>
              </a:rPr>
              <a:t>CHẨN ĐOÁN HÌNH ẢNH</a:t>
            </a:r>
          </a:p>
        </p:txBody>
      </p:sp>
      <p:pic>
        <p:nvPicPr>
          <p:cNvPr id="305154" name="Picture 2"/>
          <p:cNvPicPr>
            <a:picLocks noGrp="1" noChangeAspect="1" noChangeArrowheads="1"/>
          </p:cNvPicPr>
          <p:nvPr>
            <p:ph idx="1"/>
          </p:nvPr>
        </p:nvPicPr>
        <p:blipFill>
          <a:blip r:embed="rId2" cstate="print"/>
          <a:srcRect/>
          <a:stretch>
            <a:fillRect/>
          </a:stretch>
        </p:blipFill>
        <p:spPr bwMode="auto">
          <a:xfrm>
            <a:off x="101600" y="1339702"/>
            <a:ext cx="5110456" cy="4984898"/>
          </a:xfrm>
          <a:prstGeom prst="rect">
            <a:avLst/>
          </a:prstGeom>
          <a:noFill/>
          <a:ln w="9525">
            <a:noFill/>
            <a:miter lim="800000"/>
            <a:headEnd/>
            <a:tailEnd/>
          </a:ln>
        </p:spPr>
      </p:pic>
      <p:pic>
        <p:nvPicPr>
          <p:cNvPr id="308226" name="Picture 2"/>
          <p:cNvPicPr>
            <a:picLocks noChangeAspect="1" noChangeArrowheads="1"/>
          </p:cNvPicPr>
          <p:nvPr/>
        </p:nvPicPr>
        <p:blipFill>
          <a:blip r:embed="rId3" cstate="print"/>
          <a:srcRect r="4064"/>
          <a:stretch>
            <a:fillRect/>
          </a:stretch>
        </p:blipFill>
        <p:spPr bwMode="auto">
          <a:xfrm>
            <a:off x="5475768" y="1339702"/>
            <a:ext cx="6614632" cy="4984897"/>
          </a:xfrm>
          <a:prstGeom prst="rect">
            <a:avLst/>
          </a:prstGeom>
          <a:noFill/>
          <a:ln w="9525">
            <a:noFill/>
            <a:miter lim="800000"/>
            <a:headEnd/>
            <a:tailEnd/>
          </a:ln>
        </p:spPr>
      </p:pic>
    </p:spTree>
    <p:extLst>
      <p:ext uri="{BB962C8B-B14F-4D97-AF65-F5344CB8AC3E}">
        <p14:creationId xmlns:p14="http://schemas.microsoft.com/office/powerpoint/2010/main" val="3314814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44405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07387" y="425859"/>
            <a:ext cx="1118456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CHẨN ĐOÁN VÀ ĐỊNH HƯỚNG BAN ĐẦU</a:t>
            </a:r>
            <a:endParaRPr lang="en-US" sz="3200" b="1" dirty="0">
              <a:solidFill>
                <a:srgbClr val="C00000"/>
              </a:solidFill>
              <a:latin typeface="Tahoma" pitchFamily="34" charset="0"/>
              <a:cs typeface="Tahoma" pitchFamily="34" charset="0"/>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76819" y="6509027"/>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C27C18F9-459B-4E97-A023-12F468C5F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210" y="1484785"/>
            <a:ext cx="9431520" cy="4863127"/>
          </a:xfrm>
          <a:prstGeom prst="rect">
            <a:avLst/>
          </a:prstGeom>
        </p:spPr>
      </p:pic>
      <p:sp>
        <p:nvSpPr>
          <p:cNvPr id="2" name="Oval 1"/>
          <p:cNvSpPr/>
          <p:nvPr/>
        </p:nvSpPr>
        <p:spPr>
          <a:xfrm>
            <a:off x="2615608" y="2349795"/>
            <a:ext cx="2371061" cy="173310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Ho, </a:t>
            </a:r>
            <a:r>
              <a:rPr lang="en-US" b="1" dirty="0" err="1" smtClean="0"/>
              <a:t>khạc</a:t>
            </a:r>
            <a:r>
              <a:rPr lang="en-US" b="1" dirty="0" smtClean="0"/>
              <a:t> </a:t>
            </a:r>
            <a:r>
              <a:rPr lang="en-US" b="1" dirty="0" err="1" smtClean="0"/>
              <a:t>đờm</a:t>
            </a:r>
            <a:r>
              <a:rPr lang="en-US" b="1" dirty="0" smtClean="0"/>
              <a:t> </a:t>
            </a:r>
            <a:r>
              <a:rPr lang="en-US" b="1" dirty="0" err="1" smtClean="0"/>
              <a:t>mạn</a:t>
            </a:r>
            <a:r>
              <a:rPr lang="en-US" b="1" dirty="0" smtClean="0"/>
              <a:t> </a:t>
            </a:r>
            <a:r>
              <a:rPr lang="en-US" b="1" dirty="0" err="1" smtClean="0"/>
              <a:t>tính</a:t>
            </a:r>
            <a:endParaRPr lang="en-US" b="1" dirty="0" smtClean="0"/>
          </a:p>
          <a:p>
            <a:pPr algn="ctr"/>
            <a:r>
              <a:rPr lang="en-US" b="1" dirty="0" err="1" smtClean="0"/>
              <a:t>Khó</a:t>
            </a:r>
            <a:r>
              <a:rPr lang="en-US" b="1" dirty="0" smtClean="0"/>
              <a:t> </a:t>
            </a:r>
            <a:r>
              <a:rPr lang="en-US" b="1" dirty="0" err="1" smtClean="0"/>
              <a:t>thở</a:t>
            </a:r>
            <a:r>
              <a:rPr lang="en-US" b="1" dirty="0" smtClean="0"/>
              <a:t> </a:t>
            </a:r>
            <a:r>
              <a:rPr lang="en-US" b="1" dirty="0" err="1" smtClean="0"/>
              <a:t>tăng</a:t>
            </a:r>
            <a:r>
              <a:rPr lang="en-US" b="1" dirty="0" smtClean="0"/>
              <a:t> </a:t>
            </a:r>
            <a:r>
              <a:rPr lang="en-US" b="1" dirty="0" err="1" smtClean="0"/>
              <a:t>dần</a:t>
            </a:r>
            <a:endParaRPr lang="en-US" b="1" dirty="0"/>
          </a:p>
        </p:txBody>
      </p:sp>
      <p:sp>
        <p:nvSpPr>
          <p:cNvPr id="3" name="Oval 2"/>
          <p:cNvSpPr/>
          <p:nvPr/>
        </p:nvSpPr>
        <p:spPr>
          <a:xfrm>
            <a:off x="7814931" y="2387008"/>
            <a:ext cx="2488018" cy="169589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Tiếp</a:t>
            </a:r>
            <a:r>
              <a:rPr lang="en-US" b="1" dirty="0" smtClean="0"/>
              <a:t> </a:t>
            </a:r>
            <a:r>
              <a:rPr lang="en-US" b="1" dirty="0" err="1" smtClean="0"/>
              <a:t>xúc</a:t>
            </a:r>
            <a:r>
              <a:rPr lang="en-US" b="1" dirty="0" smtClean="0"/>
              <a:t>: </a:t>
            </a:r>
            <a:r>
              <a:rPr lang="en-US" b="1" dirty="0" err="1" smtClean="0"/>
              <a:t>khói</a:t>
            </a:r>
            <a:r>
              <a:rPr lang="en-US" b="1" dirty="0" smtClean="0"/>
              <a:t> </a:t>
            </a:r>
            <a:r>
              <a:rPr lang="en-US" b="1" dirty="0" err="1" smtClean="0"/>
              <a:t>thuốc</a:t>
            </a:r>
            <a:r>
              <a:rPr lang="en-US" b="1" dirty="0" smtClean="0"/>
              <a:t>, </a:t>
            </a:r>
            <a:r>
              <a:rPr lang="en-US" b="1" dirty="0" err="1" smtClean="0"/>
              <a:t>bụi</a:t>
            </a:r>
            <a:r>
              <a:rPr lang="en-US" b="1" dirty="0" smtClean="0"/>
              <a:t>, </a:t>
            </a:r>
            <a:r>
              <a:rPr lang="en-US" b="1" dirty="0" err="1" smtClean="0"/>
              <a:t>khí</a:t>
            </a:r>
            <a:r>
              <a:rPr lang="en-US" b="1" dirty="0" smtClean="0"/>
              <a:t> </a:t>
            </a:r>
            <a:r>
              <a:rPr lang="en-US" b="1" dirty="0" err="1" smtClean="0"/>
              <a:t>độc</a:t>
            </a:r>
            <a:r>
              <a:rPr lang="en-US" b="1" dirty="0" smtClean="0"/>
              <a:t>, ô </a:t>
            </a:r>
            <a:r>
              <a:rPr lang="en-US" b="1" dirty="0" err="1" smtClean="0"/>
              <a:t>nhiễm</a:t>
            </a:r>
            <a:r>
              <a:rPr lang="en-US" b="1" dirty="0" smtClean="0"/>
              <a:t> </a:t>
            </a:r>
            <a:r>
              <a:rPr lang="en-US" b="1" dirty="0" err="1" smtClean="0"/>
              <a:t>môi</a:t>
            </a:r>
            <a:r>
              <a:rPr lang="en-US" b="1" dirty="0" smtClean="0"/>
              <a:t> </a:t>
            </a:r>
            <a:r>
              <a:rPr lang="en-US" b="1" dirty="0" err="1" smtClean="0"/>
              <a:t>trường</a:t>
            </a:r>
            <a:endParaRPr lang="en-US" b="1" dirty="0"/>
          </a:p>
        </p:txBody>
      </p:sp>
      <p:sp>
        <p:nvSpPr>
          <p:cNvPr id="4" name="Oval 3"/>
          <p:cNvSpPr/>
          <p:nvPr/>
        </p:nvSpPr>
        <p:spPr>
          <a:xfrm>
            <a:off x="5209953" y="4295553"/>
            <a:ext cx="2456121" cy="179690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CNHH: RLTKTN</a:t>
            </a:r>
          </a:p>
          <a:p>
            <a:pPr algn="ctr"/>
            <a:r>
              <a:rPr lang="en-US" b="1" dirty="0" smtClean="0"/>
              <a:t>FEV1 &lt; 70% </a:t>
            </a:r>
            <a:r>
              <a:rPr lang="en-US" b="1" dirty="0" err="1" smtClean="0"/>
              <a:t>sau</a:t>
            </a:r>
            <a:r>
              <a:rPr lang="en-US" b="1" dirty="0" smtClean="0"/>
              <a:t> test HPPQ</a:t>
            </a:r>
            <a:endParaRPr lang="en-US" b="1" dirty="0"/>
          </a:p>
        </p:txBody>
      </p:sp>
      <p:sp>
        <p:nvSpPr>
          <p:cNvPr id="5" name="Rectangle 4"/>
          <p:cNvSpPr/>
          <p:nvPr/>
        </p:nvSpPr>
        <p:spPr>
          <a:xfrm>
            <a:off x="2147778" y="1562986"/>
            <a:ext cx="7953152" cy="3402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CON ĐƯỜNG CHẨN ĐOÁN COPD</a:t>
            </a:r>
            <a:endParaRPr lang="en-US" b="1" dirty="0"/>
          </a:p>
        </p:txBody>
      </p:sp>
    </p:spTree>
    <p:extLst>
      <p:ext uri="{BB962C8B-B14F-4D97-AF65-F5344CB8AC3E}">
        <p14:creationId xmlns:p14="http://schemas.microsoft.com/office/powerpoint/2010/main" val="412730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44405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07387" y="425859"/>
            <a:ext cx="11184565" cy="646331"/>
          </a:xfrm>
          <a:prstGeom prst="rect">
            <a:avLst/>
          </a:prstGeom>
          <a:noFill/>
          <a:ln w="9525">
            <a:noFill/>
            <a:miter lim="800000"/>
            <a:headEnd/>
            <a:tailEnd/>
          </a:ln>
        </p:spPr>
        <p:txBody>
          <a:bodyPr wrap="square">
            <a:spAutoFit/>
          </a:bodyPr>
          <a:lstStyle/>
          <a:p>
            <a:pPr algn="ctr"/>
            <a:r>
              <a:rPr lang="en-US" sz="3600" b="1" dirty="0" smtClean="0">
                <a:solidFill>
                  <a:srgbClr val="C00000"/>
                </a:solidFill>
                <a:latin typeface="Tahoma" pitchFamily="34" charset="0"/>
                <a:cs typeface="Tahoma" pitchFamily="34" charset="0"/>
              </a:rPr>
              <a:t>CHẨN ĐOÁN PHÂN BIỆT</a:t>
            </a:r>
            <a:endParaRPr lang="en-US" sz="3600" b="1" dirty="0">
              <a:solidFill>
                <a:srgbClr val="C00000"/>
              </a:solidFill>
              <a:latin typeface="Tahoma" pitchFamily="34" charset="0"/>
              <a:cs typeface="Tahoma" pitchFamily="34" charset="0"/>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76819" y="6509027"/>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38140C9D-4EB1-47FB-B54F-90F7BBDCF9CD}"/>
              </a:ext>
            </a:extLst>
          </p:cNvPr>
          <p:cNvPicPr>
            <a:picLocks noChangeAspect="1"/>
          </p:cNvPicPr>
          <p:nvPr/>
        </p:nvPicPr>
        <p:blipFill>
          <a:blip r:embed="rId3"/>
          <a:stretch>
            <a:fillRect/>
          </a:stretch>
        </p:blipFill>
        <p:spPr>
          <a:xfrm>
            <a:off x="1219190" y="1328747"/>
            <a:ext cx="9753620" cy="4800610"/>
          </a:xfrm>
          <a:prstGeom prst="rect">
            <a:avLst/>
          </a:prstGeom>
        </p:spPr>
      </p:pic>
      <p:sp>
        <p:nvSpPr>
          <p:cNvPr id="2" name="Rectangle 1"/>
          <p:cNvSpPr/>
          <p:nvPr/>
        </p:nvSpPr>
        <p:spPr>
          <a:xfrm>
            <a:off x="1722474" y="1424763"/>
            <a:ext cx="8123275" cy="3189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CÁC NGUYÊN NHÂN HO MẠN TÍNH KHÁC</a:t>
            </a:r>
            <a:endParaRPr lang="en-US" b="1" dirty="0"/>
          </a:p>
        </p:txBody>
      </p:sp>
      <p:sp>
        <p:nvSpPr>
          <p:cNvPr id="3" name="Rectangle 2"/>
          <p:cNvSpPr/>
          <p:nvPr/>
        </p:nvSpPr>
        <p:spPr>
          <a:xfrm>
            <a:off x="1219190" y="1860698"/>
            <a:ext cx="2746753" cy="3508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Trong</a:t>
            </a:r>
            <a:r>
              <a:rPr lang="en-US" b="1" dirty="0" smtClean="0"/>
              <a:t> </a:t>
            </a:r>
            <a:r>
              <a:rPr lang="en-US" b="1" dirty="0" err="1" smtClean="0"/>
              <a:t>lồng</a:t>
            </a:r>
            <a:r>
              <a:rPr lang="en-US" b="1" dirty="0" smtClean="0"/>
              <a:t> </a:t>
            </a:r>
            <a:r>
              <a:rPr lang="en-US" b="1" dirty="0" err="1" smtClean="0"/>
              <a:t>ngực</a:t>
            </a:r>
            <a:endParaRPr lang="en-US" b="1" dirty="0"/>
          </a:p>
        </p:txBody>
      </p:sp>
      <p:sp>
        <p:nvSpPr>
          <p:cNvPr id="4" name="Rectangle 3"/>
          <p:cNvSpPr/>
          <p:nvPr/>
        </p:nvSpPr>
        <p:spPr>
          <a:xfrm>
            <a:off x="1219190" y="4231758"/>
            <a:ext cx="2746753" cy="2870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Ngoài</a:t>
            </a:r>
            <a:r>
              <a:rPr lang="en-US" b="1" dirty="0" smtClean="0"/>
              <a:t> </a:t>
            </a:r>
            <a:r>
              <a:rPr lang="en-US" b="1" dirty="0" err="1" smtClean="0"/>
              <a:t>lồng</a:t>
            </a:r>
            <a:r>
              <a:rPr lang="en-US" b="1" dirty="0" smtClean="0"/>
              <a:t> </a:t>
            </a:r>
            <a:r>
              <a:rPr lang="en-US" b="1" dirty="0" err="1" smtClean="0"/>
              <a:t>ngực</a:t>
            </a:r>
            <a:endParaRPr lang="en-US" b="1" dirty="0"/>
          </a:p>
        </p:txBody>
      </p:sp>
    </p:spTree>
    <p:extLst>
      <p:ext uri="{BB962C8B-B14F-4D97-AF65-F5344CB8AC3E}">
        <p14:creationId xmlns:p14="http://schemas.microsoft.com/office/powerpoint/2010/main" val="231034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rgbClr val="C00000"/>
                </a:solidFill>
              </a:rPr>
              <a:t>CHẨN ĐOÁN PHÂN BIỆT</a:t>
            </a:r>
            <a:endParaRPr lang="en-US" sz="4400" b="1" dirty="0">
              <a:solidFill>
                <a:srgbClr val="C00000"/>
              </a:solidFill>
            </a:endParaRPr>
          </a:p>
        </p:txBody>
      </p:sp>
      <p:sp>
        <p:nvSpPr>
          <p:cNvPr id="3" name="Text Placeholder 2"/>
          <p:cNvSpPr>
            <a:spLocks noGrp="1"/>
          </p:cNvSpPr>
          <p:nvPr>
            <p:ph type="body" sz="quarter" idx="13"/>
          </p:nvPr>
        </p:nvSpPr>
        <p:spPr>
          <a:xfrm>
            <a:off x="623392" y="1295400"/>
            <a:ext cx="10963787" cy="4424400"/>
          </a:xfrm>
        </p:spPr>
        <p:txBody>
          <a:bodyPr>
            <a:noAutofit/>
          </a:bodyPr>
          <a:lstStyle/>
          <a:p>
            <a:r>
              <a:rPr lang="en-US" sz="2800" dirty="0" smtClean="0"/>
              <a:t>Hen </a:t>
            </a:r>
            <a:r>
              <a:rPr lang="en-US" sz="2800" dirty="0" err="1" smtClean="0"/>
              <a:t>phế</a:t>
            </a:r>
            <a:r>
              <a:rPr lang="en-US" sz="2800" dirty="0" smtClean="0"/>
              <a:t> </a:t>
            </a:r>
            <a:r>
              <a:rPr lang="en-US" sz="2800" dirty="0" err="1" smtClean="0"/>
              <a:t>quản</a:t>
            </a:r>
            <a:endParaRPr lang="en-US" sz="2800" dirty="0" smtClean="0"/>
          </a:p>
          <a:p>
            <a:pPr>
              <a:buFontTx/>
              <a:buChar char="-"/>
            </a:pPr>
            <a:r>
              <a:rPr lang="en-US" sz="2800" b="0" dirty="0" err="1" smtClean="0"/>
              <a:t>Triệu</a:t>
            </a:r>
            <a:r>
              <a:rPr lang="en-US" sz="2800" b="0" dirty="0" smtClean="0"/>
              <a:t> </a:t>
            </a:r>
            <a:r>
              <a:rPr lang="en-US" sz="2800" b="0" dirty="0" err="1" smtClean="0"/>
              <a:t>chứng</a:t>
            </a:r>
            <a:r>
              <a:rPr lang="en-US" sz="2800" b="0" dirty="0" smtClean="0"/>
              <a:t> </a:t>
            </a:r>
            <a:r>
              <a:rPr lang="en-US" sz="2800" b="0" dirty="0" err="1" smtClean="0"/>
              <a:t>có</a:t>
            </a:r>
            <a:r>
              <a:rPr lang="en-US" sz="2800" b="0" dirty="0" smtClean="0"/>
              <a:t> </a:t>
            </a:r>
            <a:r>
              <a:rPr lang="en-US" sz="2800" b="0" dirty="0" err="1" smtClean="0"/>
              <a:t>từ</a:t>
            </a:r>
            <a:r>
              <a:rPr lang="en-US" sz="2800" b="0" dirty="0" smtClean="0"/>
              <a:t> </a:t>
            </a:r>
            <a:r>
              <a:rPr lang="en-US" sz="2800" b="0" dirty="0" err="1" smtClean="0"/>
              <a:t>lúc</a:t>
            </a:r>
            <a:r>
              <a:rPr lang="en-US" sz="2800" b="0" dirty="0" smtClean="0"/>
              <a:t> </a:t>
            </a:r>
            <a:r>
              <a:rPr lang="en-US" sz="2800" b="0" dirty="0" err="1" smtClean="0"/>
              <a:t>còn</a:t>
            </a:r>
            <a:r>
              <a:rPr lang="en-US" sz="2800" b="0" dirty="0" smtClean="0"/>
              <a:t> </a:t>
            </a:r>
            <a:r>
              <a:rPr lang="en-US" sz="2800" b="0" dirty="0" err="1" smtClean="0"/>
              <a:t>trẻ</a:t>
            </a:r>
            <a:r>
              <a:rPr lang="en-US" sz="2800" b="0" dirty="0" smtClean="0"/>
              <a:t>: </a:t>
            </a:r>
            <a:r>
              <a:rPr lang="en-US" sz="2800" b="0" dirty="0" err="1" smtClean="0"/>
              <a:t>khó</a:t>
            </a:r>
            <a:r>
              <a:rPr lang="en-US" sz="2800" b="0" dirty="0" smtClean="0"/>
              <a:t> </a:t>
            </a:r>
            <a:r>
              <a:rPr lang="en-US" sz="2800" b="0" dirty="0" err="1" smtClean="0"/>
              <a:t>thở</a:t>
            </a:r>
            <a:r>
              <a:rPr lang="en-US" sz="2800" b="0" dirty="0" smtClean="0"/>
              <a:t>, </a:t>
            </a:r>
            <a:r>
              <a:rPr lang="en-US" sz="2800" b="0" dirty="0" err="1" smtClean="0"/>
              <a:t>khò</a:t>
            </a:r>
            <a:r>
              <a:rPr lang="en-US" sz="2800" b="0" dirty="0" smtClean="0"/>
              <a:t> </a:t>
            </a:r>
            <a:r>
              <a:rPr lang="en-US" sz="2800" b="0" dirty="0" err="1" smtClean="0"/>
              <a:t>khè</a:t>
            </a:r>
            <a:r>
              <a:rPr lang="en-US" sz="2800" b="0" dirty="0" smtClean="0"/>
              <a:t>, </a:t>
            </a:r>
            <a:r>
              <a:rPr lang="en-US" sz="2800" b="0" dirty="0" err="1" smtClean="0"/>
              <a:t>nặng</a:t>
            </a:r>
            <a:r>
              <a:rPr lang="en-US" sz="2800" b="0" dirty="0" smtClean="0"/>
              <a:t> </a:t>
            </a:r>
            <a:r>
              <a:rPr lang="en-US" sz="2800" b="0" dirty="0" err="1" smtClean="0"/>
              <a:t>ngực</a:t>
            </a:r>
            <a:endParaRPr lang="en-US" sz="2800" b="0" dirty="0" smtClean="0"/>
          </a:p>
          <a:p>
            <a:pPr>
              <a:buFontTx/>
              <a:buChar char="-"/>
            </a:pPr>
            <a:r>
              <a:rPr lang="en-US" sz="2800" b="0" dirty="0" smtClean="0"/>
              <a:t> </a:t>
            </a:r>
            <a:r>
              <a:rPr lang="en-US" sz="2800" b="0" dirty="0" err="1" smtClean="0"/>
              <a:t>Đặc</a:t>
            </a:r>
            <a:r>
              <a:rPr lang="en-US" sz="2800" b="0" dirty="0" smtClean="0"/>
              <a:t> </a:t>
            </a:r>
            <a:r>
              <a:rPr lang="en-US" sz="2800" b="0" dirty="0" err="1" smtClean="0"/>
              <a:t>trưng</a:t>
            </a:r>
            <a:r>
              <a:rPr lang="en-US" sz="2800" b="0" dirty="0" smtClean="0"/>
              <a:t> </a:t>
            </a:r>
            <a:r>
              <a:rPr lang="en-US" sz="2800" b="0" dirty="0" err="1" smtClean="0"/>
              <a:t>bởi</a:t>
            </a:r>
            <a:r>
              <a:rPr lang="en-US" sz="2800" b="0" dirty="0" smtClean="0"/>
              <a:t> </a:t>
            </a:r>
            <a:r>
              <a:rPr lang="en-US" sz="2800" b="0" dirty="0" err="1" smtClean="0"/>
              <a:t>các</a:t>
            </a:r>
            <a:r>
              <a:rPr lang="en-US" sz="2800" b="0" dirty="0" smtClean="0"/>
              <a:t> </a:t>
            </a:r>
            <a:r>
              <a:rPr lang="en-US" sz="2800" b="0" dirty="0" err="1" smtClean="0"/>
              <a:t>cơn</a:t>
            </a:r>
            <a:r>
              <a:rPr lang="en-US" sz="2800" b="0" dirty="0" smtClean="0"/>
              <a:t> </a:t>
            </a:r>
            <a:r>
              <a:rPr lang="en-US" sz="2800" b="0" dirty="0" err="1" smtClean="0"/>
              <a:t>khó</a:t>
            </a:r>
            <a:r>
              <a:rPr lang="en-US" sz="2800" b="0" dirty="0" smtClean="0"/>
              <a:t> </a:t>
            </a:r>
            <a:r>
              <a:rPr lang="en-US" sz="2800" b="0" dirty="0" err="1" smtClean="0"/>
              <a:t>thở</a:t>
            </a:r>
            <a:r>
              <a:rPr lang="en-US" sz="2800" b="0" dirty="0" smtClean="0"/>
              <a:t> </a:t>
            </a:r>
            <a:r>
              <a:rPr lang="en-US" sz="2800" b="0" dirty="0" err="1" smtClean="0"/>
              <a:t>về</a:t>
            </a:r>
            <a:r>
              <a:rPr lang="en-US" sz="2800" b="0" dirty="0" smtClean="0"/>
              <a:t> </a:t>
            </a:r>
            <a:r>
              <a:rPr lang="en-US" sz="2800" b="0" dirty="0" err="1" smtClean="0"/>
              <a:t>đêm</a:t>
            </a:r>
            <a:r>
              <a:rPr lang="en-US" sz="2800" b="0" dirty="0" smtClean="0"/>
              <a:t> </a:t>
            </a:r>
            <a:r>
              <a:rPr lang="en-US" sz="2800" b="0" dirty="0" err="1" smtClean="0"/>
              <a:t>gần</a:t>
            </a:r>
            <a:r>
              <a:rPr lang="en-US" sz="2800" b="0" dirty="0" smtClean="0"/>
              <a:t> </a:t>
            </a:r>
            <a:r>
              <a:rPr lang="en-US" sz="2800" b="0" dirty="0" err="1" smtClean="0"/>
              <a:t>sáng</a:t>
            </a:r>
            <a:endParaRPr lang="en-US" sz="2800" b="0" dirty="0" smtClean="0"/>
          </a:p>
          <a:p>
            <a:pPr>
              <a:buFontTx/>
              <a:buChar char="-"/>
            </a:pPr>
            <a:r>
              <a:rPr lang="en-US" sz="2800" b="0" dirty="0" smtClean="0"/>
              <a:t> </a:t>
            </a:r>
            <a:r>
              <a:rPr lang="en-US" sz="2800" b="0" dirty="0" err="1" smtClean="0"/>
              <a:t>Ngoài</a:t>
            </a:r>
            <a:r>
              <a:rPr lang="en-US" sz="2800" b="0" dirty="0" smtClean="0"/>
              <a:t> </a:t>
            </a:r>
            <a:r>
              <a:rPr lang="en-US" sz="2800" b="0" dirty="0" err="1" smtClean="0"/>
              <a:t>cơn</a:t>
            </a:r>
            <a:r>
              <a:rPr lang="en-US" sz="2800" b="0" dirty="0" smtClean="0"/>
              <a:t> hen: </a:t>
            </a:r>
            <a:r>
              <a:rPr lang="en-US" sz="2800" b="0" dirty="0" err="1" smtClean="0"/>
              <a:t>thăm</a:t>
            </a:r>
            <a:r>
              <a:rPr lang="en-US" sz="2800" b="0" dirty="0" smtClean="0"/>
              <a:t> </a:t>
            </a:r>
            <a:r>
              <a:rPr lang="en-US" sz="2800" b="0" dirty="0" err="1" smtClean="0"/>
              <a:t>khám</a:t>
            </a:r>
            <a:r>
              <a:rPr lang="en-US" sz="2800" b="0" dirty="0" smtClean="0"/>
              <a:t> </a:t>
            </a:r>
            <a:r>
              <a:rPr lang="en-US" sz="2800" b="0" dirty="0" err="1" smtClean="0"/>
              <a:t>lâm</a:t>
            </a:r>
            <a:r>
              <a:rPr lang="en-US" sz="2800" b="0" dirty="0" smtClean="0"/>
              <a:t> </a:t>
            </a:r>
            <a:r>
              <a:rPr lang="en-US" sz="2800" b="0" dirty="0" err="1" smtClean="0"/>
              <a:t>sàng</a:t>
            </a:r>
            <a:r>
              <a:rPr lang="en-US" sz="2800" b="0" dirty="0" smtClean="0"/>
              <a:t>, CNHH </a:t>
            </a:r>
            <a:r>
              <a:rPr lang="en-US" sz="2800" b="0" dirty="0" err="1" smtClean="0"/>
              <a:t>bình</a:t>
            </a:r>
            <a:r>
              <a:rPr lang="en-US" sz="2800" b="0" dirty="0" smtClean="0"/>
              <a:t> </a:t>
            </a:r>
            <a:r>
              <a:rPr lang="en-US" sz="2800" b="0" dirty="0" err="1" smtClean="0"/>
              <a:t>thường</a:t>
            </a:r>
            <a:endParaRPr lang="en-US" sz="2800" b="0" dirty="0" smtClean="0"/>
          </a:p>
          <a:p>
            <a:pPr>
              <a:buFontTx/>
              <a:buChar char="-"/>
            </a:pPr>
            <a:r>
              <a:rPr lang="en-US" sz="2800" b="0" dirty="0" err="1" smtClean="0"/>
              <a:t>Có</a:t>
            </a:r>
            <a:r>
              <a:rPr lang="en-US" sz="2800" b="0" dirty="0" smtClean="0"/>
              <a:t> </a:t>
            </a:r>
            <a:r>
              <a:rPr lang="en-US" sz="2800" b="0" dirty="0" err="1" smtClean="0"/>
              <a:t>tiền</a:t>
            </a:r>
            <a:r>
              <a:rPr lang="en-US" sz="2800" b="0" dirty="0" smtClean="0"/>
              <a:t> </a:t>
            </a:r>
            <a:r>
              <a:rPr lang="en-US" sz="2800" b="0" dirty="0" err="1" smtClean="0"/>
              <a:t>sử</a:t>
            </a:r>
            <a:r>
              <a:rPr lang="en-US" sz="2800" b="0" dirty="0" smtClean="0"/>
              <a:t> </a:t>
            </a:r>
            <a:r>
              <a:rPr lang="en-US" sz="2800" b="0" dirty="0" err="1" smtClean="0"/>
              <a:t>dị</a:t>
            </a:r>
            <a:r>
              <a:rPr lang="en-US" sz="2800" b="0" dirty="0" smtClean="0"/>
              <a:t> </a:t>
            </a:r>
            <a:r>
              <a:rPr lang="en-US" sz="2800" b="0" dirty="0" err="1" smtClean="0"/>
              <a:t>ứng</a:t>
            </a:r>
            <a:r>
              <a:rPr lang="en-US" sz="2800" b="0" dirty="0" smtClean="0"/>
              <a:t>, </a:t>
            </a:r>
            <a:r>
              <a:rPr lang="en-US" sz="2800" b="0" dirty="0" err="1" smtClean="0"/>
              <a:t>tạng</a:t>
            </a:r>
            <a:r>
              <a:rPr lang="en-US" sz="2800" b="0" dirty="0" smtClean="0"/>
              <a:t> </a:t>
            </a:r>
            <a:r>
              <a:rPr lang="en-US" sz="2800" b="0" dirty="0" err="1" smtClean="0"/>
              <a:t>atopy</a:t>
            </a:r>
            <a:endParaRPr lang="en-US" sz="2800" b="0" dirty="0" smtClean="0"/>
          </a:p>
          <a:p>
            <a:pPr>
              <a:buFontTx/>
              <a:buChar char="-"/>
            </a:pPr>
            <a:r>
              <a:rPr lang="en-US" sz="2800" b="0" dirty="0" smtClean="0"/>
              <a:t> </a:t>
            </a:r>
            <a:r>
              <a:rPr lang="en-US" sz="2800" b="0" dirty="0" err="1" smtClean="0"/>
              <a:t>Có</a:t>
            </a:r>
            <a:r>
              <a:rPr lang="en-US" sz="2800" b="0" dirty="0" smtClean="0"/>
              <a:t> </a:t>
            </a:r>
            <a:r>
              <a:rPr lang="en-US" sz="2800" b="0" dirty="0" err="1" smtClean="0"/>
              <a:t>tiền</a:t>
            </a:r>
            <a:r>
              <a:rPr lang="en-US" sz="2800" b="0" dirty="0" smtClean="0"/>
              <a:t> </a:t>
            </a:r>
            <a:r>
              <a:rPr lang="en-US" sz="2800" b="0" dirty="0" err="1" smtClean="0"/>
              <a:t>sử</a:t>
            </a:r>
            <a:r>
              <a:rPr lang="en-US" sz="2800" b="0" dirty="0" smtClean="0"/>
              <a:t> </a:t>
            </a:r>
            <a:r>
              <a:rPr lang="en-US" sz="2800" b="0" dirty="0" err="1" smtClean="0"/>
              <a:t>gia</a:t>
            </a:r>
            <a:r>
              <a:rPr lang="en-US" sz="2800" b="0" dirty="0" smtClean="0"/>
              <a:t> </a:t>
            </a:r>
            <a:r>
              <a:rPr lang="en-US" sz="2800" b="0" dirty="0" err="1" smtClean="0"/>
              <a:t>đình</a:t>
            </a:r>
            <a:endParaRPr lang="en-US" sz="2800" b="0" dirty="0" smtClean="0"/>
          </a:p>
          <a:p>
            <a:pPr>
              <a:buFontTx/>
              <a:buChar char="-"/>
            </a:pPr>
            <a:r>
              <a:rPr lang="en-US" sz="2800" b="0" dirty="0" smtClean="0"/>
              <a:t> CNHH: </a:t>
            </a:r>
            <a:r>
              <a:rPr lang="en-US" sz="2800" b="0" dirty="0" err="1" smtClean="0"/>
              <a:t>Rối</a:t>
            </a:r>
            <a:r>
              <a:rPr lang="en-US" sz="2800" b="0" dirty="0" smtClean="0"/>
              <a:t> </a:t>
            </a:r>
            <a:r>
              <a:rPr lang="en-US" sz="2800" b="0" dirty="0" err="1" smtClean="0"/>
              <a:t>loạn</a:t>
            </a:r>
            <a:r>
              <a:rPr lang="en-US" sz="2800" b="0" dirty="0" smtClean="0"/>
              <a:t> </a:t>
            </a:r>
            <a:r>
              <a:rPr lang="en-US" sz="2800" b="0" dirty="0" err="1" smtClean="0"/>
              <a:t>thông</a:t>
            </a:r>
            <a:r>
              <a:rPr lang="en-US" sz="2800" b="0" dirty="0" smtClean="0"/>
              <a:t> </a:t>
            </a:r>
            <a:r>
              <a:rPr lang="en-US" sz="2800" b="0" dirty="0" err="1" smtClean="0"/>
              <a:t>khí</a:t>
            </a:r>
            <a:r>
              <a:rPr lang="en-US" sz="2800" b="0" dirty="0" smtClean="0"/>
              <a:t> </a:t>
            </a:r>
            <a:r>
              <a:rPr lang="en-US" sz="2800" b="0" dirty="0" err="1" smtClean="0"/>
              <a:t>tắc</a:t>
            </a:r>
            <a:r>
              <a:rPr lang="en-US" sz="2800" b="0" dirty="0" smtClean="0"/>
              <a:t> </a:t>
            </a:r>
            <a:r>
              <a:rPr lang="en-US" sz="2800" b="0" dirty="0" err="1" smtClean="0"/>
              <a:t>nghẽn</a:t>
            </a:r>
            <a:r>
              <a:rPr lang="en-US" sz="2800" b="0" dirty="0" smtClean="0"/>
              <a:t> </a:t>
            </a:r>
            <a:r>
              <a:rPr lang="en-US" sz="2800" b="0" dirty="0" err="1" smtClean="0"/>
              <a:t>hồi</a:t>
            </a:r>
            <a:r>
              <a:rPr lang="en-US" sz="2800" b="0" dirty="0" smtClean="0"/>
              <a:t> </a:t>
            </a:r>
            <a:r>
              <a:rPr lang="en-US" sz="2800" b="0" dirty="0" err="1" smtClean="0"/>
              <a:t>phục</a:t>
            </a:r>
            <a:r>
              <a:rPr lang="en-US" sz="2800" b="0" dirty="0" smtClean="0"/>
              <a:t> </a:t>
            </a:r>
            <a:r>
              <a:rPr lang="en-US" sz="2800" b="0" dirty="0" err="1" smtClean="0"/>
              <a:t>hoàn</a:t>
            </a:r>
            <a:r>
              <a:rPr lang="en-US" sz="2800" b="0" dirty="0" smtClean="0"/>
              <a:t> </a:t>
            </a:r>
            <a:r>
              <a:rPr lang="en-US" sz="2800" b="0" dirty="0" err="1" smtClean="0"/>
              <a:t>toàn</a:t>
            </a:r>
            <a:r>
              <a:rPr lang="en-US" sz="2800" b="0" dirty="0" smtClean="0"/>
              <a:t>: FEV1/FVC ≥ 70% </a:t>
            </a:r>
            <a:r>
              <a:rPr lang="en-US" sz="2800" b="0" dirty="0" err="1" smtClean="0"/>
              <a:t>sau</a:t>
            </a:r>
            <a:r>
              <a:rPr lang="en-US" sz="2800" b="0" dirty="0" smtClean="0"/>
              <a:t> test HPPQ</a:t>
            </a:r>
          </a:p>
          <a:p>
            <a:pPr>
              <a:buFontTx/>
              <a:buChar char="-"/>
            </a:pPr>
            <a:endParaRPr lang="en-US" sz="2800" b="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44405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025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09600" y="272468"/>
            <a:ext cx="10972800" cy="1143000"/>
          </a:xfrm>
        </p:spPr>
        <p:txBody>
          <a:bodyPr>
            <a:normAutofit/>
          </a:bodyPr>
          <a:lstStyle/>
          <a:p>
            <a:pPr>
              <a:defRPr/>
            </a:pPr>
            <a:r>
              <a:rPr lang="en-US" altLang="zh-CN" sz="4400" b="1" cap="all" dirty="0" err="1">
                <a:solidFill>
                  <a:srgbClr val="C00000"/>
                </a:solidFill>
                <a:latin typeface="Calibri" pitchFamily="34" charset="0"/>
                <a:cs typeface="Calibri" pitchFamily="34" charset="0"/>
              </a:rPr>
              <a:t>đánh</a:t>
            </a:r>
            <a:r>
              <a:rPr lang="en-US" altLang="zh-CN" sz="4400" b="1" cap="all" dirty="0">
                <a:solidFill>
                  <a:srgbClr val="C00000"/>
                </a:solidFill>
                <a:latin typeface="Calibri" pitchFamily="34" charset="0"/>
                <a:cs typeface="Calibri" pitchFamily="34" charset="0"/>
              </a:rPr>
              <a:t> </a:t>
            </a:r>
            <a:r>
              <a:rPr lang="en-US" altLang="zh-CN" sz="4400" b="1" cap="all" dirty="0" err="1">
                <a:solidFill>
                  <a:srgbClr val="C00000"/>
                </a:solidFill>
                <a:latin typeface="Calibri" pitchFamily="34" charset="0"/>
                <a:cs typeface="Calibri" pitchFamily="34" charset="0"/>
              </a:rPr>
              <a:t>giá</a:t>
            </a:r>
            <a:r>
              <a:rPr lang="en-US" altLang="zh-CN" sz="4400" b="1" cap="all" dirty="0">
                <a:solidFill>
                  <a:srgbClr val="C00000"/>
                </a:solidFill>
                <a:latin typeface="Calibri" pitchFamily="34" charset="0"/>
                <a:cs typeface="Calibri" pitchFamily="34" charset="0"/>
              </a:rPr>
              <a:t> </a:t>
            </a:r>
            <a:r>
              <a:rPr lang="en-US" altLang="zh-CN" sz="4400" b="1" cap="all" dirty="0" err="1">
                <a:solidFill>
                  <a:srgbClr val="C00000"/>
                </a:solidFill>
                <a:latin typeface="Calibri" pitchFamily="34" charset="0"/>
                <a:cs typeface="Calibri" pitchFamily="34" charset="0"/>
              </a:rPr>
              <a:t>bệnh</a:t>
            </a:r>
            <a:r>
              <a:rPr lang="en-US" altLang="zh-CN" sz="4400" b="1" cap="all" dirty="0">
                <a:solidFill>
                  <a:srgbClr val="C00000"/>
                </a:solidFill>
                <a:latin typeface="Calibri" pitchFamily="34" charset="0"/>
                <a:cs typeface="Calibri" pitchFamily="34" charset="0"/>
              </a:rPr>
              <a:t> </a:t>
            </a:r>
            <a:r>
              <a:rPr lang="en-US" altLang="zh-CN" sz="4400" b="1" cap="all" dirty="0" err="1">
                <a:solidFill>
                  <a:srgbClr val="C00000"/>
                </a:solidFill>
                <a:latin typeface="Calibri" pitchFamily="34" charset="0"/>
                <a:cs typeface="Calibri" pitchFamily="34" charset="0"/>
              </a:rPr>
              <a:t>nhân</a:t>
            </a:r>
            <a:r>
              <a:rPr lang="en-US" altLang="zh-CN" sz="4400" b="1" cap="all" dirty="0">
                <a:solidFill>
                  <a:srgbClr val="C00000"/>
                </a:solidFill>
                <a:latin typeface="Calibri" pitchFamily="34" charset="0"/>
                <a:cs typeface="Calibri" pitchFamily="34" charset="0"/>
              </a:rPr>
              <a:t> COPD</a:t>
            </a:r>
            <a:endParaRPr lang="en-US" sz="4400" b="1" cap="all" dirty="0">
              <a:solidFill>
                <a:srgbClr val="C00000"/>
              </a:solidFill>
              <a:latin typeface="Calibri" pitchFamily="34" charset="0"/>
              <a:cs typeface="Calibri" pitchFamily="34" charset="0"/>
            </a:endParaRPr>
          </a:p>
        </p:txBody>
      </p:sp>
      <p:sp>
        <p:nvSpPr>
          <p:cNvPr id="269315" name="Rectangle 3"/>
          <p:cNvSpPr>
            <a:spLocks noGrp="1" noChangeArrowheads="1"/>
          </p:cNvSpPr>
          <p:nvPr>
            <p:ph type="body" idx="1"/>
          </p:nvPr>
        </p:nvSpPr>
        <p:spPr>
          <a:xfrm>
            <a:off x="203200" y="1295400"/>
            <a:ext cx="11582400" cy="4572000"/>
          </a:xfrm>
        </p:spPr>
        <p:txBody>
          <a:bodyPr>
            <a:noAutofit/>
          </a:bodyPr>
          <a:lstStyle/>
          <a:p>
            <a:pPr>
              <a:lnSpc>
                <a:spcPts val="3500"/>
              </a:lnSpc>
              <a:spcBef>
                <a:spcPts val="600"/>
              </a:spcBef>
              <a:buFont typeface="Wingdings" pitchFamily="2" charset="2"/>
              <a:buChar char="§"/>
              <a:tabLst/>
            </a:pPr>
            <a:r>
              <a:rPr lang="en-US" altLang="zh-CN" sz="2800" dirty="0" err="1">
                <a:latin typeface="Arial" pitchFamily="34" charset="0"/>
                <a:cs typeface="Arial" pitchFamily="34" charset="0"/>
              </a:rPr>
              <a:t>Đánh</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giá</a:t>
            </a:r>
            <a:r>
              <a:rPr lang="en-US" altLang="zh-CN" sz="2800" dirty="0">
                <a:latin typeface="Arial" pitchFamily="34" charset="0"/>
                <a:cs typeface="Arial" pitchFamily="34" charset="0"/>
              </a:rPr>
              <a:t> BN COPD </a:t>
            </a:r>
            <a:r>
              <a:rPr lang="en-US" altLang="zh-CN" sz="2800" dirty="0" err="1">
                <a:latin typeface="Arial" pitchFamily="34" charset="0"/>
                <a:cs typeface="Arial" pitchFamily="34" charset="0"/>
              </a:rPr>
              <a:t>cần</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tổng</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hợp</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các</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thông</a:t>
            </a:r>
            <a:r>
              <a:rPr lang="en-US" altLang="zh-CN" sz="2800" dirty="0">
                <a:latin typeface="Arial" pitchFamily="34" charset="0"/>
                <a:cs typeface="Arial" pitchFamily="34" charset="0"/>
              </a:rPr>
              <a:t> tin </a:t>
            </a:r>
            <a:r>
              <a:rPr lang="en-US" altLang="zh-CN" sz="2800" dirty="0" err="1">
                <a:latin typeface="Arial" pitchFamily="34" charset="0"/>
                <a:cs typeface="Arial" pitchFamily="34" charset="0"/>
              </a:rPr>
              <a:t>để</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phân</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nhóm</a:t>
            </a:r>
            <a:r>
              <a:rPr lang="en-US" altLang="zh-CN" sz="2800" dirty="0">
                <a:latin typeface="Arial" pitchFamily="34" charset="0"/>
                <a:cs typeface="Arial" pitchFamily="34" charset="0"/>
              </a:rPr>
              <a:t> BN </a:t>
            </a:r>
            <a:r>
              <a:rPr lang="en-US" altLang="zh-CN" sz="2800" dirty="0" err="1">
                <a:latin typeface="Arial" pitchFamily="34" charset="0"/>
                <a:cs typeface="Arial" pitchFamily="34" charset="0"/>
              </a:rPr>
              <a:t>bao</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gồm</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mức</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độ</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tắc</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nghẽn</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đường</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thở</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ảnh</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hưởng</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của</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triệu</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chứng</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với</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hoạt</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động</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hàng</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ngày</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và</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nguy</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cơ</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đợt</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cấp</a:t>
            </a:r>
            <a:r>
              <a:rPr lang="en-US" altLang="zh-CN" sz="2800" dirty="0">
                <a:latin typeface="Arial" pitchFamily="34" charset="0"/>
                <a:cs typeface="Arial" pitchFamily="34" charset="0"/>
              </a:rPr>
              <a:t>.</a:t>
            </a:r>
          </a:p>
          <a:p>
            <a:pPr>
              <a:lnSpc>
                <a:spcPts val="3500"/>
              </a:lnSpc>
              <a:spcBef>
                <a:spcPts val="600"/>
              </a:spcBef>
              <a:buFont typeface="Wingdings" pitchFamily="2" charset="2"/>
              <a:buChar char="§"/>
              <a:tabLst/>
            </a:pPr>
            <a:r>
              <a:rPr lang="en-US" altLang="zh-CN" sz="2800" dirty="0" err="1">
                <a:latin typeface="Arial" pitchFamily="34" charset="0"/>
                <a:cs typeface="Arial" pitchFamily="34" charset="0"/>
              </a:rPr>
              <a:t>Cụ</a:t>
            </a:r>
            <a:r>
              <a:rPr lang="en-US" altLang="zh-CN" sz="2800" dirty="0">
                <a:latin typeface="Arial" pitchFamily="34" charset="0"/>
                <a:cs typeface="Arial" pitchFamily="34" charset="0"/>
              </a:rPr>
              <a:t> </a:t>
            </a:r>
            <a:r>
              <a:rPr lang="en-US" altLang="zh-CN" sz="2800" dirty="0" err="1">
                <a:latin typeface="Arial" pitchFamily="34" charset="0"/>
                <a:cs typeface="Arial" pitchFamily="34" charset="0"/>
              </a:rPr>
              <a:t>thể</a:t>
            </a:r>
            <a:r>
              <a:rPr lang="en-US" altLang="zh-CN" sz="2800" dirty="0">
                <a:latin typeface="Arial" pitchFamily="34" charset="0"/>
                <a:cs typeface="Arial" pitchFamily="34" charset="0"/>
              </a:rPr>
              <a:t>:</a:t>
            </a:r>
          </a:p>
          <a:p>
            <a:pPr lvl="1">
              <a:lnSpc>
                <a:spcPts val="3500"/>
              </a:lnSpc>
              <a:spcBef>
                <a:spcPts val="600"/>
              </a:spcBef>
              <a:buFont typeface="Wingdings" pitchFamily="2" charset="2"/>
              <a:buChar char="§"/>
            </a:pPr>
            <a:r>
              <a:rPr lang="en-US" altLang="zh-CN" sz="2400" dirty="0">
                <a:latin typeface="Arial" pitchFamily="34" charset="0"/>
                <a:cs typeface="Arial" pitchFamily="34" charset="0"/>
              </a:rPr>
              <a:t>RL </a:t>
            </a:r>
            <a:r>
              <a:rPr lang="en-US" altLang="zh-CN" sz="2400" dirty="0" err="1">
                <a:latin typeface="Arial" pitchFamily="34" charset="0"/>
                <a:cs typeface="Arial" pitchFamily="34" charset="0"/>
              </a:rPr>
              <a:t>thông</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khí</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tắc</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nghẽn</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mức</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độ</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tắc</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nghẽn</a:t>
            </a:r>
            <a:endParaRPr lang="en-US" altLang="zh-CN" sz="2400" dirty="0">
              <a:latin typeface="Arial" pitchFamily="34" charset="0"/>
              <a:cs typeface="Arial" pitchFamily="34" charset="0"/>
            </a:endParaRPr>
          </a:p>
          <a:p>
            <a:pPr lvl="1">
              <a:lnSpc>
                <a:spcPts val="3500"/>
              </a:lnSpc>
              <a:spcBef>
                <a:spcPts val="600"/>
              </a:spcBef>
              <a:buFont typeface="Wingdings" pitchFamily="2" charset="2"/>
              <a:buChar char="§"/>
            </a:pPr>
            <a:r>
              <a:rPr lang="en-US" altLang="zh-CN" sz="2400" dirty="0" err="1">
                <a:latin typeface="Arial" pitchFamily="34" charset="0"/>
                <a:cs typeface="Arial" pitchFamily="34" charset="0"/>
              </a:rPr>
              <a:t>Diễn</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biến</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và</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mức</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độ</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nặng</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của</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triệu</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chứng</a:t>
            </a:r>
            <a:r>
              <a:rPr lang="en-US" altLang="zh-CN" sz="2400" dirty="0">
                <a:latin typeface="Arial" pitchFamily="34" charset="0"/>
                <a:cs typeface="Arial" pitchFamily="34" charset="0"/>
              </a:rPr>
              <a:t> (CAT, </a:t>
            </a:r>
            <a:r>
              <a:rPr lang="en-US" altLang="zh-CN" sz="2400" dirty="0" err="1">
                <a:latin typeface="Arial" pitchFamily="34" charset="0"/>
                <a:cs typeface="Arial" pitchFamily="34" charset="0"/>
              </a:rPr>
              <a:t>mMRC</a:t>
            </a:r>
            <a:r>
              <a:rPr lang="en-US" altLang="zh-CN" sz="2400" dirty="0">
                <a:latin typeface="Arial" pitchFamily="34" charset="0"/>
                <a:cs typeface="Arial" pitchFamily="34" charset="0"/>
              </a:rPr>
              <a:t>)</a:t>
            </a:r>
          </a:p>
          <a:p>
            <a:pPr lvl="1">
              <a:lnSpc>
                <a:spcPts val="3500"/>
              </a:lnSpc>
              <a:spcBef>
                <a:spcPts val="600"/>
              </a:spcBef>
              <a:buFont typeface="Wingdings" pitchFamily="2" charset="2"/>
              <a:buChar char="§"/>
            </a:pPr>
            <a:r>
              <a:rPr lang="en-US" altLang="zh-CN" sz="2400" dirty="0" err="1">
                <a:latin typeface="Arial" pitchFamily="34" charset="0"/>
                <a:cs typeface="Arial" pitchFamily="34" charset="0"/>
              </a:rPr>
              <a:t>Tiền</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sử</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đợt</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cấp</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trung</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bình</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và</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nặng</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trong</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năm</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trước</a:t>
            </a:r>
            <a:endParaRPr lang="en-US" altLang="zh-CN" sz="2400" dirty="0">
              <a:latin typeface="Arial" pitchFamily="34" charset="0"/>
              <a:cs typeface="Arial" pitchFamily="34" charset="0"/>
            </a:endParaRPr>
          </a:p>
          <a:p>
            <a:pPr lvl="1">
              <a:lnSpc>
                <a:spcPts val="3500"/>
              </a:lnSpc>
              <a:spcBef>
                <a:spcPts val="600"/>
              </a:spcBef>
              <a:buFont typeface="Wingdings" pitchFamily="2" charset="2"/>
              <a:buChar char="§"/>
            </a:pPr>
            <a:r>
              <a:rPr lang="en-US" altLang="zh-CN" sz="2400" dirty="0" err="1">
                <a:latin typeface="Arial" pitchFamily="34" charset="0"/>
                <a:cs typeface="Arial" pitchFamily="34" charset="0"/>
              </a:rPr>
              <a:t>Các</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bệnh</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đồng</a:t>
            </a:r>
            <a:r>
              <a:rPr lang="en-US" altLang="zh-CN" sz="2400" dirty="0">
                <a:latin typeface="Arial" pitchFamily="34" charset="0"/>
                <a:cs typeface="Arial" pitchFamily="34" charset="0"/>
              </a:rPr>
              <a:t> </a:t>
            </a:r>
            <a:r>
              <a:rPr lang="en-US" altLang="zh-CN" sz="2400" dirty="0" err="1">
                <a:latin typeface="Arial" pitchFamily="34" charset="0"/>
                <a:cs typeface="Arial" pitchFamily="34" charset="0"/>
              </a:rPr>
              <a:t>mắc</a:t>
            </a:r>
            <a:endParaRPr lang="en-US" altLang="zh-CN" sz="2400" dirty="0">
              <a:latin typeface="Arial" pitchFamily="34" charset="0"/>
              <a:cs typeface="Arial" pitchFamily="34" charset="0"/>
            </a:endParaRPr>
          </a:p>
        </p:txBody>
      </p:sp>
      <p:sp>
        <p:nvSpPr>
          <p:cNvPr id="5" name="TextBox 4"/>
          <p:cNvSpPr txBox="1"/>
          <p:nvPr/>
        </p:nvSpPr>
        <p:spPr>
          <a:xfrm>
            <a:off x="2439589" y="6096000"/>
            <a:ext cx="9650811" cy="369332"/>
          </a:xfrm>
          <a:prstGeom prst="rect">
            <a:avLst/>
          </a:prstGeom>
          <a:noFill/>
        </p:spPr>
        <p:txBody>
          <a:bodyPr wrap="square" rtlCol="0">
            <a:spAutoFit/>
          </a:bodyPr>
          <a:lstStyle/>
          <a:p>
            <a:pPr algn="r"/>
            <a:r>
              <a:rPr lang="en-US" altLang="zh-CN" b="1" i="1" dirty="0">
                <a:solidFill>
                  <a:srgbClr val="0070C0"/>
                </a:solidFill>
                <a:latin typeface="Arial" pitchFamily="34" charset="0"/>
                <a:cs typeface="Arial" pitchFamily="34" charset="0"/>
              </a:rPr>
              <a:t>Global Initiative for Chronic Obstructive Lung Disease </a:t>
            </a:r>
            <a:r>
              <a:rPr lang="en-US" altLang="zh-CN" b="1" i="1" dirty="0" smtClean="0">
                <a:solidFill>
                  <a:srgbClr val="0070C0"/>
                </a:solidFill>
                <a:latin typeface="Arial" pitchFamily="34" charset="0"/>
                <a:cs typeface="Arial" pitchFamily="34" charset="0"/>
              </a:rPr>
              <a:t>2019</a:t>
            </a:r>
            <a:endParaRPr lang="en-US" i="1"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39" y="116632"/>
            <a:ext cx="115206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263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75" name="Rectangle 3"/>
          <p:cNvSpPr>
            <a:spLocks noGrp="1" noChangeArrowheads="1"/>
          </p:cNvSpPr>
          <p:nvPr>
            <p:ph type="body" idx="1"/>
          </p:nvPr>
        </p:nvSpPr>
        <p:spPr>
          <a:xfrm>
            <a:off x="571500" y="1519238"/>
            <a:ext cx="10854267" cy="4913312"/>
          </a:xfrm>
        </p:spPr>
        <p:txBody>
          <a:bodyPr/>
          <a:lstStyle/>
          <a:p>
            <a:pPr>
              <a:defRPr/>
            </a:pPr>
            <a:endParaRPr lang="en-GB" smtClean="0">
              <a:solidFill>
                <a:schemeClr val="bg2"/>
              </a:solidFill>
            </a:endParaRPr>
          </a:p>
          <a:p>
            <a:pPr>
              <a:defRPr/>
            </a:pPr>
            <a:endParaRPr lang="en-US" smtClean="0">
              <a:solidFill>
                <a:schemeClr val="bg2"/>
              </a:solidFill>
            </a:endParaRPr>
          </a:p>
        </p:txBody>
      </p:sp>
      <p:sp>
        <p:nvSpPr>
          <p:cNvPr id="15363" name="Text Box 1090"/>
          <p:cNvSpPr txBox="1">
            <a:spLocks noChangeArrowheads="1"/>
          </p:cNvSpPr>
          <p:nvPr/>
        </p:nvSpPr>
        <p:spPr bwMode="auto">
          <a:xfrm>
            <a:off x="491067" y="6484938"/>
            <a:ext cx="11209867" cy="265578"/>
          </a:xfrm>
          <a:prstGeom prst="rect">
            <a:avLst/>
          </a:prstGeom>
          <a:noFill/>
          <a:ln w="52451">
            <a:noFill/>
            <a:miter lim="800000"/>
            <a:headEnd/>
            <a:tailEnd/>
          </a:ln>
        </p:spPr>
        <p:txBody>
          <a:bodyPr lIns="80129" tIns="40065" rIns="80129" bIns="40065" anchor="b">
            <a:spAutoFit/>
          </a:bodyPr>
          <a:lstStyle/>
          <a:p>
            <a:pPr marL="38100" algn="r"/>
            <a:r>
              <a:rPr lang="en-US" sz="1200" b="0">
                <a:solidFill>
                  <a:schemeClr val="bg1"/>
                </a:solidFill>
                <a:sym typeface="Arial" pitchFamily="34" charset="0"/>
              </a:rPr>
              <a:t>Jones et al. </a:t>
            </a:r>
            <a:r>
              <a:rPr lang="en-US" sz="1200" b="0">
                <a:solidFill>
                  <a:schemeClr val="bg1"/>
                </a:solidFill>
                <a:ea typeface="Arial Italic"/>
                <a:cs typeface="Arial Italic"/>
                <a:sym typeface="Arial Italic"/>
              </a:rPr>
              <a:t>Eur Respir J </a:t>
            </a:r>
            <a:r>
              <a:rPr lang="en-US" sz="1200" b="0">
                <a:solidFill>
                  <a:schemeClr val="bg1"/>
                </a:solidFill>
                <a:sym typeface="Arial" pitchFamily="34" charset="0"/>
              </a:rPr>
              <a:t>2009; </a:t>
            </a:r>
            <a:r>
              <a:rPr lang="en-US" sz="1200" b="0" u="sng">
                <a:solidFill>
                  <a:schemeClr val="bg1"/>
                </a:solidFill>
                <a:sym typeface="Arial" pitchFamily="34" charset="0"/>
              </a:rPr>
              <a:t>http://www.catestonline.org/</a:t>
            </a:r>
          </a:p>
        </p:txBody>
      </p:sp>
      <p:pic>
        <p:nvPicPr>
          <p:cNvPr id="15364" name="Picture 28"/>
          <p:cNvPicPr>
            <a:picLocks noChangeAspect="1" noChangeArrowheads="1"/>
          </p:cNvPicPr>
          <p:nvPr/>
        </p:nvPicPr>
        <p:blipFill>
          <a:blip r:embed="rId3" cstate="print"/>
          <a:srcRect/>
          <a:stretch>
            <a:fillRect/>
          </a:stretch>
        </p:blipFill>
        <p:spPr bwMode="auto">
          <a:xfrm>
            <a:off x="63786" y="76046"/>
            <a:ext cx="6198791" cy="6541680"/>
          </a:xfrm>
          <a:prstGeom prst="rect">
            <a:avLst/>
          </a:prstGeom>
          <a:noFill/>
          <a:ln w="28575">
            <a:solidFill>
              <a:schemeClr val="tx1"/>
            </a:solidFill>
            <a:miter lim="800000"/>
            <a:headEnd/>
            <a:tailEnd/>
          </a:ln>
        </p:spPr>
      </p:pic>
      <p:pic>
        <p:nvPicPr>
          <p:cNvPr id="6" name="Picture 5">
            <a:extLst>
              <a:ext uri="{FF2B5EF4-FFF2-40B4-BE49-F238E27FC236}">
                <a16:creationId xmlns:a16="http://schemas.microsoft.com/office/drawing/2014/main" xmlns="" id="{74506C18-1C37-4EFF-9551-4B6C868FB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4722" y="76045"/>
            <a:ext cx="5778957" cy="6541681"/>
          </a:xfrm>
          <a:prstGeom prst="rect">
            <a:avLst/>
          </a:prstGeom>
          <a:ln w="28575">
            <a:solidFill>
              <a:schemeClr val="tx1"/>
            </a:solidFill>
          </a:ln>
        </p:spPr>
      </p:pic>
    </p:spTree>
    <p:extLst>
      <p:ext uri="{BB962C8B-B14F-4D97-AF65-F5344CB8AC3E}">
        <p14:creationId xmlns:p14="http://schemas.microsoft.com/office/powerpoint/2010/main" val="24077658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C00000"/>
                </a:solidFill>
                <a:latin typeface="Calibri" panose="020F0502020204030204" pitchFamily="34" charset="0"/>
                <a:cs typeface="Calibri" panose="020F0502020204030204" pitchFamily="34" charset="0"/>
              </a:rPr>
              <a:t>NỘI  DUNG TRÌNH BÀY</a:t>
            </a:r>
            <a:endParaRPr lang="en-US" sz="3600" b="1"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457200" indent="-457200">
              <a:lnSpc>
                <a:spcPct val="150000"/>
              </a:lnSpc>
              <a:buFont typeface="+mj-lt"/>
              <a:buAutoNum type="arabicPeriod"/>
            </a:pPr>
            <a:r>
              <a:rPr lang="en-US" sz="2800" dirty="0" err="1" smtClean="0"/>
              <a:t>Hướng</a:t>
            </a:r>
            <a:r>
              <a:rPr lang="en-US" sz="2800" dirty="0" smtClean="0"/>
              <a:t> </a:t>
            </a:r>
            <a:r>
              <a:rPr lang="en-US" sz="2800" dirty="0" err="1" smtClean="0"/>
              <a:t>dẫn</a:t>
            </a:r>
            <a:r>
              <a:rPr lang="en-US" sz="2800" dirty="0" smtClean="0"/>
              <a:t> GOLD 2019: </a:t>
            </a:r>
            <a:r>
              <a:rPr lang="en-US" sz="2800" dirty="0" err="1" smtClean="0"/>
              <a:t>điều</a:t>
            </a:r>
            <a:r>
              <a:rPr lang="en-US" sz="2800" dirty="0" smtClean="0"/>
              <a:t> </a:t>
            </a:r>
            <a:r>
              <a:rPr lang="en-US" sz="2800" dirty="0" err="1" smtClean="0"/>
              <a:t>trị</a:t>
            </a:r>
            <a:r>
              <a:rPr lang="en-US" sz="2800" dirty="0" smtClean="0"/>
              <a:t> COPD </a:t>
            </a:r>
            <a:r>
              <a:rPr lang="en-US" sz="2800" dirty="0" err="1" smtClean="0"/>
              <a:t>giai</a:t>
            </a:r>
            <a:r>
              <a:rPr lang="en-US" sz="2800" dirty="0" smtClean="0"/>
              <a:t> </a:t>
            </a:r>
            <a:r>
              <a:rPr lang="en-US" sz="2800" dirty="0" err="1" smtClean="0"/>
              <a:t>đoạn</a:t>
            </a:r>
            <a:r>
              <a:rPr lang="en-US" sz="2800" dirty="0" smtClean="0"/>
              <a:t> </a:t>
            </a:r>
            <a:r>
              <a:rPr lang="en-US" sz="2800" dirty="0" err="1" smtClean="0"/>
              <a:t>ổn</a:t>
            </a:r>
            <a:r>
              <a:rPr lang="en-US" sz="2800" dirty="0" smtClean="0"/>
              <a:t> </a:t>
            </a:r>
            <a:r>
              <a:rPr lang="en-US" sz="2800" dirty="0" err="1" smtClean="0"/>
              <a:t>định</a:t>
            </a:r>
            <a:endParaRPr lang="en-US" sz="2800" dirty="0" smtClean="0"/>
          </a:p>
          <a:p>
            <a:pPr marL="457200" indent="-457200">
              <a:lnSpc>
                <a:spcPct val="150000"/>
              </a:lnSpc>
              <a:buFont typeface="+mj-lt"/>
              <a:buAutoNum type="arabicPeriod"/>
            </a:pPr>
            <a:r>
              <a:rPr lang="en-US" sz="2800" dirty="0" err="1" smtClean="0"/>
              <a:t>Vai</a:t>
            </a:r>
            <a:r>
              <a:rPr lang="en-US" sz="2800" dirty="0" smtClean="0"/>
              <a:t> </a:t>
            </a:r>
            <a:r>
              <a:rPr lang="en-US" sz="2800" dirty="0" err="1" smtClean="0"/>
              <a:t>trò</a:t>
            </a:r>
            <a:r>
              <a:rPr lang="en-US" sz="2800" dirty="0" smtClean="0"/>
              <a:t> </a:t>
            </a:r>
            <a:r>
              <a:rPr lang="en-US" sz="2800" dirty="0" err="1" smtClean="0"/>
              <a:t>của</a:t>
            </a:r>
            <a:r>
              <a:rPr lang="en-US" sz="2800" dirty="0" smtClean="0"/>
              <a:t> ICS/LABA </a:t>
            </a:r>
            <a:r>
              <a:rPr lang="en-US" sz="2800" dirty="0" err="1" smtClean="0"/>
              <a:t>trong</a:t>
            </a:r>
            <a:r>
              <a:rPr lang="en-US" sz="2800" dirty="0" smtClean="0"/>
              <a:t> </a:t>
            </a:r>
            <a:r>
              <a:rPr lang="en-US" sz="2800" dirty="0" err="1" smtClean="0"/>
              <a:t>điều</a:t>
            </a:r>
            <a:r>
              <a:rPr lang="en-US" sz="2800" dirty="0" smtClean="0"/>
              <a:t> </a:t>
            </a:r>
            <a:r>
              <a:rPr lang="en-US" sz="2800" dirty="0" err="1" smtClean="0"/>
              <a:t>trị</a:t>
            </a:r>
            <a:r>
              <a:rPr lang="en-US" sz="2800" dirty="0" smtClean="0"/>
              <a:t> COPD </a:t>
            </a:r>
            <a:r>
              <a:rPr lang="en-US" sz="2800" dirty="0" err="1" smtClean="0"/>
              <a:t>giai</a:t>
            </a:r>
            <a:r>
              <a:rPr lang="en-US" sz="2800" dirty="0" smtClean="0"/>
              <a:t> </a:t>
            </a:r>
            <a:r>
              <a:rPr lang="en-US" sz="2800" dirty="0" err="1" smtClean="0"/>
              <a:t>đoạn</a:t>
            </a:r>
            <a:r>
              <a:rPr lang="en-US" sz="2800" dirty="0" smtClean="0"/>
              <a:t> </a:t>
            </a:r>
            <a:r>
              <a:rPr lang="en-US" sz="2800" dirty="0" err="1" smtClean="0"/>
              <a:t>ổn</a:t>
            </a:r>
            <a:r>
              <a:rPr lang="en-US" sz="2800" dirty="0" smtClean="0"/>
              <a:t> </a:t>
            </a:r>
            <a:r>
              <a:rPr lang="en-US" sz="2800" dirty="0" err="1" smtClean="0"/>
              <a:t>định</a:t>
            </a:r>
            <a:endParaRPr lang="en-US" sz="2800" dirty="0" smtClean="0"/>
          </a:p>
          <a:p>
            <a:pPr marL="457200" indent="-457200">
              <a:lnSpc>
                <a:spcPct val="150000"/>
              </a:lnSpc>
              <a:buFont typeface="+mj-lt"/>
              <a:buAutoNum type="arabicPeriod"/>
            </a:pPr>
            <a:r>
              <a:rPr lang="en-US" sz="2800" dirty="0" err="1" smtClean="0"/>
              <a:t>Vị</a:t>
            </a:r>
            <a:r>
              <a:rPr lang="en-US" sz="2800" dirty="0" smtClean="0"/>
              <a:t> </a:t>
            </a:r>
            <a:r>
              <a:rPr lang="en-US" sz="2800" dirty="0" err="1" smtClean="0"/>
              <a:t>trí</a:t>
            </a:r>
            <a:r>
              <a:rPr lang="en-US" sz="2800" dirty="0" smtClean="0"/>
              <a:t> </a:t>
            </a:r>
            <a:r>
              <a:rPr lang="en-US" sz="2800" dirty="0" err="1" smtClean="0"/>
              <a:t>của</a:t>
            </a:r>
            <a:r>
              <a:rPr lang="en-US" sz="2800" dirty="0" smtClean="0"/>
              <a:t> ICS/LABA </a:t>
            </a:r>
            <a:r>
              <a:rPr lang="en-US" sz="2800" dirty="0" err="1" smtClean="0"/>
              <a:t>trong</a:t>
            </a:r>
            <a:r>
              <a:rPr lang="en-US" sz="2800" dirty="0" smtClean="0"/>
              <a:t> </a:t>
            </a:r>
            <a:r>
              <a:rPr lang="en-US" sz="2800" dirty="0" err="1" smtClean="0"/>
              <a:t>điều</a:t>
            </a:r>
            <a:r>
              <a:rPr lang="en-US" sz="2800" dirty="0" smtClean="0"/>
              <a:t> </a:t>
            </a:r>
            <a:r>
              <a:rPr lang="en-US" sz="2800" dirty="0" err="1" smtClean="0"/>
              <a:t>trị</a:t>
            </a:r>
            <a:r>
              <a:rPr lang="en-US" sz="2800" dirty="0" smtClean="0"/>
              <a:t> COPD </a:t>
            </a:r>
            <a:r>
              <a:rPr lang="en-US" sz="2800" dirty="0" err="1" smtClean="0"/>
              <a:t>giai</a:t>
            </a:r>
            <a:r>
              <a:rPr lang="en-US" sz="2800" dirty="0" smtClean="0"/>
              <a:t> </a:t>
            </a:r>
            <a:r>
              <a:rPr lang="en-US" sz="2800" dirty="0" err="1" smtClean="0"/>
              <a:t>đoạn</a:t>
            </a:r>
            <a:r>
              <a:rPr lang="en-US" sz="2800" dirty="0" smtClean="0"/>
              <a:t> </a:t>
            </a:r>
            <a:r>
              <a:rPr lang="en-US" sz="2800" dirty="0" err="1" smtClean="0"/>
              <a:t>ổn</a:t>
            </a:r>
            <a:r>
              <a:rPr lang="en-US" sz="2800" dirty="0" smtClean="0"/>
              <a:t> </a:t>
            </a:r>
            <a:r>
              <a:rPr lang="en-US" sz="2800" dirty="0" err="1" smtClean="0"/>
              <a:t>định</a:t>
            </a:r>
            <a:endParaRPr lang="en-US" sz="2800" dirty="0"/>
          </a:p>
        </p:txBody>
      </p:sp>
      <p:sp>
        <p:nvSpPr>
          <p:cNvPr id="4" name="Content Placeholder 3"/>
          <p:cNvSpPr>
            <a:spLocks noGrp="1"/>
          </p:cNvSpPr>
          <p:nvPr>
            <p:ph idx="10"/>
          </p:nvPr>
        </p:nvSpPr>
        <p:spPr/>
        <p:txBody>
          <a:bodyPr/>
          <a:lstStyle/>
          <a:p>
            <a:endParaRPr lang="en-US"/>
          </a:p>
        </p:txBody>
      </p:sp>
    </p:spTree>
    <p:extLst>
      <p:ext uri="{BB962C8B-B14F-4D97-AF65-F5344CB8AC3E}">
        <p14:creationId xmlns:p14="http://schemas.microsoft.com/office/powerpoint/2010/main" val="255538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350890"/>
            <a:ext cx="11887200" cy="646331"/>
          </a:xfrm>
          <a:prstGeom prst="rect">
            <a:avLst/>
          </a:prstGeom>
          <a:noFill/>
        </p:spPr>
        <p:txBody>
          <a:bodyPr>
            <a:spAutoFit/>
          </a:bodyPr>
          <a:lstStyle/>
          <a:p>
            <a:pPr algn="ctr">
              <a:defRPr/>
            </a:pPr>
            <a:r>
              <a:rPr lang="en-US" sz="3600" b="1" dirty="0">
                <a:solidFill>
                  <a:srgbClr val="C00000"/>
                </a:solidFill>
                <a:latin typeface="Calibri" pitchFamily="34" charset="0"/>
                <a:cs typeface="Calibri" pitchFamily="34" charset="0"/>
              </a:rPr>
              <a:t>THANG ĐIỂM ĐÁNH GIÁ MỨC ĐỘ </a:t>
            </a:r>
            <a:r>
              <a:rPr lang="en-US" sz="3600" b="1" dirty="0" smtClean="0">
                <a:solidFill>
                  <a:srgbClr val="C00000"/>
                </a:solidFill>
                <a:latin typeface="Calibri" pitchFamily="34" charset="0"/>
                <a:cs typeface="Calibri" pitchFamily="34" charset="0"/>
              </a:rPr>
              <a:t>KHÓ THỞ </a:t>
            </a:r>
            <a:r>
              <a:rPr lang="en-US" sz="3600" b="1" dirty="0" err="1">
                <a:solidFill>
                  <a:srgbClr val="C00000"/>
                </a:solidFill>
                <a:latin typeface="Calibri" pitchFamily="34" charset="0"/>
                <a:cs typeface="Calibri" pitchFamily="34" charset="0"/>
              </a:rPr>
              <a:t>m</a:t>
            </a:r>
            <a:r>
              <a:rPr lang="en-US" sz="3600" b="1" dirty="0" err="1" smtClean="0">
                <a:solidFill>
                  <a:srgbClr val="C00000"/>
                </a:solidFill>
                <a:latin typeface="Calibri" pitchFamily="34" charset="0"/>
                <a:cs typeface="Calibri" pitchFamily="34" charset="0"/>
              </a:rPr>
              <a:t>MRC</a:t>
            </a:r>
            <a:endParaRPr lang="en-US" sz="3600" b="1" dirty="0">
              <a:solidFill>
                <a:srgbClr val="C00000"/>
              </a:solidFill>
              <a:latin typeface="Calibri" pitchFamily="34" charset="0"/>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46888581"/>
              </p:ext>
            </p:extLst>
          </p:nvPr>
        </p:nvGraphicFramePr>
        <p:xfrm>
          <a:off x="520995" y="1371600"/>
          <a:ext cx="11217349" cy="4552054"/>
        </p:xfrm>
        <a:graphic>
          <a:graphicData uri="http://schemas.openxmlformats.org/drawingml/2006/table">
            <a:tbl>
              <a:tblPr/>
              <a:tblGrid>
                <a:gridCol w="1869558">
                  <a:extLst>
                    <a:ext uri="{9D8B030D-6E8A-4147-A177-3AD203B41FA5}">
                      <a16:colId xmlns:a16="http://schemas.microsoft.com/office/drawing/2014/main" xmlns="" val="20000"/>
                    </a:ext>
                  </a:extLst>
                </a:gridCol>
                <a:gridCol w="9347791">
                  <a:extLst>
                    <a:ext uri="{9D8B030D-6E8A-4147-A177-3AD203B41FA5}">
                      <a16:colId xmlns:a16="http://schemas.microsoft.com/office/drawing/2014/main" xmlns="" val="20001"/>
                    </a:ext>
                  </a:extLst>
                </a:gridCol>
              </a:tblGrid>
              <a:tr h="4993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bg1"/>
                          </a:solidFill>
                          <a:effectLst/>
                          <a:latin typeface="Calibri" pitchFamily="34" charset="0"/>
                          <a:cs typeface="Calibri" pitchFamily="34" charset="0"/>
                        </a:rPr>
                        <a:t>Mức</a:t>
                      </a:r>
                      <a:r>
                        <a:rPr kumimoji="0" lang="en-US" sz="2400" b="1" i="0" u="none" strike="noStrike" cap="none" normalizeH="0" baseline="0" dirty="0" smtClean="0">
                          <a:ln>
                            <a:noFill/>
                          </a:ln>
                          <a:solidFill>
                            <a:schemeClr val="bg1"/>
                          </a:solidFill>
                          <a:effectLst/>
                          <a:latin typeface="Calibri" pitchFamily="34" charset="0"/>
                          <a:cs typeface="Calibri" pitchFamily="34" charset="0"/>
                        </a:rPr>
                        <a:t> </a:t>
                      </a:r>
                      <a:r>
                        <a:rPr kumimoji="0" lang="en-US" sz="2400" b="1" i="0" u="none" strike="noStrike" cap="none" normalizeH="0" baseline="0" dirty="0" err="1" smtClean="0">
                          <a:ln>
                            <a:noFill/>
                          </a:ln>
                          <a:solidFill>
                            <a:schemeClr val="bg1"/>
                          </a:solidFill>
                          <a:effectLst/>
                          <a:latin typeface="Calibri" pitchFamily="34" charset="0"/>
                          <a:cs typeface="Calibri" pitchFamily="34" charset="0"/>
                        </a:rPr>
                        <a:t>độ</a:t>
                      </a:r>
                      <a:endParaRPr kumimoji="0" lang="en-US" sz="2400" b="1" i="0" u="none" strike="noStrike" cap="none" normalizeH="0" baseline="0" dirty="0" smtClean="0">
                        <a:ln>
                          <a:noFill/>
                        </a:ln>
                        <a:solidFill>
                          <a:schemeClr val="bg1"/>
                        </a:solidFill>
                        <a:effectLst/>
                        <a:latin typeface="Calibri" pitchFamily="34" charset="0"/>
                        <a:cs typeface="Calibri" pitchFamily="34" charset="0"/>
                      </a:endParaRPr>
                    </a:p>
                  </a:txBody>
                  <a:tcPr marL="121920" marR="12192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bg1"/>
                          </a:solidFill>
                          <a:effectLst/>
                          <a:latin typeface="Calibri" pitchFamily="34" charset="0"/>
                          <a:cs typeface="Calibri" pitchFamily="34" charset="0"/>
                        </a:rPr>
                        <a:t>Mô</a:t>
                      </a:r>
                      <a:r>
                        <a:rPr kumimoji="0" lang="en-US" sz="2400" b="1" i="0" u="none" strike="noStrike" cap="none" normalizeH="0" baseline="0" dirty="0" smtClean="0">
                          <a:ln>
                            <a:noFill/>
                          </a:ln>
                          <a:solidFill>
                            <a:schemeClr val="bg1"/>
                          </a:solidFill>
                          <a:effectLst/>
                          <a:latin typeface="Calibri" pitchFamily="34" charset="0"/>
                          <a:cs typeface="Calibri" pitchFamily="34" charset="0"/>
                        </a:rPr>
                        <a:t> </a:t>
                      </a:r>
                      <a:r>
                        <a:rPr kumimoji="0" lang="en-US" sz="2400" b="1" i="0" u="none" strike="noStrike" cap="none" normalizeH="0" baseline="0" dirty="0" err="1" smtClean="0">
                          <a:ln>
                            <a:noFill/>
                          </a:ln>
                          <a:solidFill>
                            <a:schemeClr val="bg1"/>
                          </a:solidFill>
                          <a:effectLst/>
                          <a:latin typeface="Calibri" pitchFamily="34" charset="0"/>
                          <a:cs typeface="Calibri" pitchFamily="34" charset="0"/>
                        </a:rPr>
                        <a:t>tả</a:t>
                      </a:r>
                      <a:endParaRPr kumimoji="0" lang="en-US" sz="2400" b="1" i="0" u="none" strike="noStrike" cap="none" normalizeH="0" baseline="0" dirty="0" smtClean="0">
                        <a:ln>
                          <a:noFill/>
                        </a:ln>
                        <a:solidFill>
                          <a:schemeClr val="bg1"/>
                        </a:solidFill>
                        <a:effectLst/>
                        <a:latin typeface="Calibri" pitchFamily="34" charset="0"/>
                        <a:cs typeface="Calibri" pitchFamily="34" charset="0"/>
                      </a:endParaRPr>
                    </a:p>
                  </a:txBody>
                  <a:tcPr marL="121920" marR="12192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0000"/>
                  </a:ext>
                </a:extLst>
              </a:tr>
              <a:tr h="4057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1</a:t>
                      </a:r>
                    </a:p>
                  </a:txBody>
                  <a:tcPr marL="121920" marR="12192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80"/>
                          </a:solidFill>
                          <a:effectLst/>
                          <a:latin typeface="Calibri" pitchFamily="34" charset="0"/>
                          <a:cs typeface="Calibri" pitchFamily="34" charset="0"/>
                        </a:rPr>
                        <a:t> Khó thở khi gắng sức, tập luyện</a:t>
                      </a:r>
                      <a:endParaRPr kumimoji="0" lang="en-US" sz="2400" b="0" i="0" u="none" strike="noStrike" cap="none" normalizeH="0" baseline="0" smtClean="0">
                        <a:ln>
                          <a:noFill/>
                        </a:ln>
                        <a:solidFill>
                          <a:srgbClr val="000000"/>
                        </a:solidFill>
                        <a:effectLst/>
                        <a:latin typeface="Calibri" pitchFamily="34" charset="0"/>
                        <a:cs typeface="Calibri" pitchFamily="34" charset="0"/>
                      </a:endParaRPr>
                    </a:p>
                  </a:txBody>
                  <a:tcPr marL="0" marR="0" marT="0" marB="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xmlns="" val="10001"/>
                  </a:ext>
                </a:extLst>
              </a:tr>
              <a:tr h="7989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2</a:t>
                      </a:r>
                    </a:p>
                  </a:txBody>
                  <a:tcPr marL="121920" marR="12192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80"/>
                          </a:solidFill>
                          <a:effectLst/>
                          <a:latin typeface="Calibri" pitchFamily="34" charset="0"/>
                          <a:cs typeface="Calibri" pitchFamily="34" charset="0"/>
                        </a:rPr>
                        <a:t> Khó thở khi đi nhanh trên đường bằng hoặc lên dốc thấp</a:t>
                      </a:r>
                      <a:endParaRPr kumimoji="0" lang="en-US" sz="2400" b="0" i="0" u="none" strike="noStrike" cap="none" normalizeH="0" baseline="0" smtClean="0">
                        <a:ln>
                          <a:noFill/>
                        </a:ln>
                        <a:solidFill>
                          <a:srgbClr val="000000"/>
                        </a:solidFill>
                        <a:effectLst/>
                        <a:latin typeface="Calibri" pitchFamily="34" charset="0"/>
                        <a:cs typeface="Calibri" pitchFamily="34" charset="0"/>
                      </a:endParaRPr>
                    </a:p>
                  </a:txBody>
                  <a:tcPr marL="0" marR="0" marT="0" marB="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xmlns="" val="10002"/>
                  </a:ext>
                </a:extLst>
              </a:tr>
              <a:tr h="11984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Calibri" pitchFamily="34" charset="0"/>
                        </a:rPr>
                        <a:t>3</a:t>
                      </a:r>
                    </a:p>
                  </a:txBody>
                  <a:tcPr marL="121920" marR="12192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80"/>
                          </a:solidFill>
                          <a:effectLst/>
                          <a:latin typeface="Calibri" pitchFamily="34" charset="0"/>
                          <a:cs typeface="Calibri" pitchFamily="34" charset="0"/>
                        </a:rPr>
                        <a:t> Vì khó thở nên phải đi chậm hơn người cùng tuổi trên đường bằng  hoặc phải dừng lại để thở ngay cả khi đi một mình trên đường bằng (</a:t>
                      </a:r>
                      <a:r>
                        <a:rPr kumimoji="0" lang="en-US" sz="2400" b="0" i="0" u="none" strike="noStrike" cap="none" normalizeH="0" baseline="0" smtClean="0">
                          <a:ln>
                            <a:noFill/>
                          </a:ln>
                          <a:solidFill>
                            <a:srgbClr val="000080"/>
                          </a:solidFill>
                          <a:effectLst/>
                          <a:latin typeface="Calibri" pitchFamily="34" charset="0"/>
                          <a:cs typeface="Calibri" pitchFamily="34" charset="0"/>
                          <a:sym typeface="Symbol" pitchFamily="18" charset="2"/>
                        </a:rPr>
                        <a:t>1km)</a:t>
                      </a:r>
                      <a:endParaRPr kumimoji="0" lang="en-US" sz="2400" b="0" i="0" u="none" strike="noStrike" cap="none" normalizeH="0" baseline="0" smtClean="0">
                        <a:ln>
                          <a:noFill/>
                        </a:ln>
                        <a:solidFill>
                          <a:srgbClr val="000000"/>
                        </a:solidFill>
                        <a:effectLst/>
                        <a:latin typeface="Calibri" pitchFamily="34" charset="0"/>
                        <a:cs typeface="Calibri" pitchFamily="34" charset="0"/>
                      </a:endParaRPr>
                    </a:p>
                  </a:txBody>
                  <a:tcPr marL="0" marR="0" marT="0" marB="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xmlns="" val="10003"/>
                  </a:ext>
                </a:extLst>
              </a:tr>
              <a:tr h="7989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4</a:t>
                      </a:r>
                    </a:p>
                  </a:txBody>
                  <a:tcPr marL="121920" marR="12192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80"/>
                          </a:solidFill>
                          <a:effectLst/>
                          <a:latin typeface="Calibri" pitchFamily="34" charset="0"/>
                          <a:cs typeface="Calibri" pitchFamily="34" charset="0"/>
                        </a:rPr>
                        <a:t> Khó thở phải dừng lại sau khi đi bộ 100m (hoặc sau vài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80"/>
                          </a:solidFill>
                          <a:effectLst/>
                          <a:latin typeface="Calibri" pitchFamily="34" charset="0"/>
                          <a:cs typeface="Calibri" pitchFamily="34" charset="0"/>
                        </a:rPr>
                        <a:t> phút) trên đường bằng</a:t>
                      </a:r>
                      <a:endParaRPr kumimoji="0" lang="en-US" sz="2400" b="0" i="0" u="none" strike="noStrike" cap="none" normalizeH="0" baseline="0" smtClean="0">
                        <a:ln>
                          <a:noFill/>
                        </a:ln>
                        <a:solidFill>
                          <a:srgbClr val="000000"/>
                        </a:solidFill>
                        <a:effectLst/>
                        <a:latin typeface="Calibri" pitchFamily="34" charset="0"/>
                        <a:cs typeface="Calibri" pitchFamily="34" charset="0"/>
                      </a:endParaRPr>
                    </a:p>
                  </a:txBody>
                  <a:tcPr marL="0" marR="0" marT="0" marB="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EFF3F7"/>
                    </a:solidFill>
                  </a:tcPr>
                </a:tc>
                <a:extLst>
                  <a:ext uri="{0D108BD9-81ED-4DB2-BD59-A6C34878D82A}">
                    <a16:rowId xmlns:a16="http://schemas.microsoft.com/office/drawing/2014/main" xmlns="" val="10004"/>
                  </a:ext>
                </a:extLst>
              </a:tr>
              <a:tr h="7989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Calibri" pitchFamily="34" charset="0"/>
                        </a:rPr>
                        <a:t>5</a:t>
                      </a:r>
                    </a:p>
                  </a:txBody>
                  <a:tcPr marL="121920" marR="12192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Khó</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thở</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nhiều</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đến</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nỗi</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không</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thê</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rời</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khỏi</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nhà</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hoặc</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khó</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thở</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khi</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thay</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quần</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r>
                        <a:rPr kumimoji="0" lang="en-US" sz="2400" b="0" i="0" u="none" strike="noStrike" cap="none" normalizeH="0" baseline="0" dirty="0" err="1" smtClean="0">
                          <a:ln>
                            <a:noFill/>
                          </a:ln>
                          <a:solidFill>
                            <a:srgbClr val="000080"/>
                          </a:solidFill>
                          <a:effectLst/>
                          <a:latin typeface="Calibri" pitchFamily="34" charset="0"/>
                          <a:cs typeface="Calibri" pitchFamily="34" charset="0"/>
                        </a:rPr>
                        <a:t>áo</a:t>
                      </a:r>
                      <a:r>
                        <a:rPr kumimoji="0" lang="en-US" sz="2400" b="0" i="0" u="none" strike="noStrike" cap="none" normalizeH="0" baseline="0" dirty="0" smtClean="0">
                          <a:ln>
                            <a:noFill/>
                          </a:ln>
                          <a:solidFill>
                            <a:srgbClr val="000080"/>
                          </a:solidFill>
                          <a:effectLst/>
                          <a:latin typeface="Calibri" pitchFamily="34" charset="0"/>
                          <a:cs typeface="Calibri" pitchFamily="34" charset="0"/>
                        </a:rPr>
                        <a:t> </a:t>
                      </a:r>
                      <a:endParaRPr kumimoji="0" lang="en-US" sz="2400" b="0" i="0" u="none" strike="noStrike" cap="none" normalizeH="0" baseline="0" dirty="0" smtClean="0">
                        <a:ln>
                          <a:noFill/>
                        </a:ln>
                        <a:solidFill>
                          <a:srgbClr val="000000"/>
                        </a:solidFill>
                        <a:effectLst/>
                        <a:latin typeface="Calibri" pitchFamily="34" charset="0"/>
                        <a:cs typeface="Calibri" pitchFamily="34" charset="0"/>
                      </a:endParaRPr>
                    </a:p>
                  </a:txBody>
                  <a:tcPr marL="0" marR="0" marT="0" marB="0" horzOverflow="overflow">
                    <a:lnL w="12700" cap="flat" cmpd="sng" algn="ctr">
                      <a:solidFill>
                        <a:srgbClr val="C8733F"/>
                      </a:solidFill>
                      <a:prstDash val="solid"/>
                      <a:round/>
                      <a:headEnd type="none" w="med" len="med"/>
                      <a:tailEnd type="none" w="med" len="med"/>
                    </a:lnL>
                    <a:lnR w="12700" cap="flat" cmpd="sng" algn="ctr">
                      <a:solidFill>
                        <a:srgbClr val="C8733F"/>
                      </a:solidFill>
                      <a:prstDash val="solid"/>
                      <a:round/>
                      <a:headEnd type="none" w="med" len="med"/>
                      <a:tailEnd type="none" w="med" len="med"/>
                    </a:lnR>
                    <a:lnT w="12700" cap="flat" cmpd="sng" algn="ctr">
                      <a:solidFill>
                        <a:srgbClr val="C8733F"/>
                      </a:solidFill>
                      <a:prstDash val="solid"/>
                      <a:round/>
                      <a:headEnd type="none" w="med" len="med"/>
                      <a:tailEnd type="none" w="med" len="med"/>
                    </a:lnT>
                    <a:lnB w="12700" cap="flat" cmpd="sng" algn="ctr">
                      <a:solidFill>
                        <a:srgbClr val="C8733F"/>
                      </a:solidFill>
                      <a:prstDash val="solid"/>
                      <a:round/>
                      <a:headEnd type="none" w="med" len="med"/>
                      <a:tailEnd type="none" w="med" len="med"/>
                    </a:lnB>
                    <a:lnTlToBr>
                      <a:noFill/>
                    </a:lnTlToBr>
                    <a:lnBlToTr>
                      <a:noFill/>
                    </a:lnBlToTr>
                    <a:solidFill>
                      <a:srgbClr val="DCE5EE"/>
                    </a:solid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857213" y="6027004"/>
            <a:ext cx="10668075" cy="584775"/>
          </a:xfrm>
          <a:prstGeom prst="rect">
            <a:avLst/>
          </a:prstGeom>
          <a:noFill/>
        </p:spPr>
        <p:txBody>
          <a:bodyPr wrap="square" rtlCol="0">
            <a:spAutoFit/>
          </a:bodyPr>
          <a:lstStyle/>
          <a:p>
            <a:pPr lvl="1">
              <a:buClr>
                <a:schemeClr val="accent1">
                  <a:lumMod val="60000"/>
                  <a:lumOff val="40000"/>
                </a:schemeClr>
              </a:buClr>
            </a:pPr>
            <a:r>
              <a:rPr lang="en-US" sz="1600" b="0" dirty="0" smtClean="0"/>
              <a:t>0-1: </a:t>
            </a:r>
            <a:r>
              <a:rPr lang="en-US" sz="1600" b="0" dirty="0" err="1" smtClean="0"/>
              <a:t>khó</a:t>
            </a:r>
            <a:r>
              <a:rPr lang="en-US" sz="1600" b="0" dirty="0" smtClean="0"/>
              <a:t> </a:t>
            </a:r>
            <a:r>
              <a:rPr lang="en-US" sz="1600" b="0" dirty="0" err="1" smtClean="0"/>
              <a:t>thở</a:t>
            </a:r>
            <a:r>
              <a:rPr lang="en-US" sz="1600" b="0" dirty="0" smtClean="0"/>
              <a:t> </a:t>
            </a:r>
            <a:r>
              <a:rPr lang="en-US" sz="1600" b="0" dirty="0" err="1" smtClean="0"/>
              <a:t>khi</a:t>
            </a:r>
            <a:r>
              <a:rPr lang="en-US" sz="1600" b="0" dirty="0" smtClean="0"/>
              <a:t> </a:t>
            </a:r>
            <a:r>
              <a:rPr lang="en-US" sz="1600" b="0" dirty="0" err="1" smtClean="0"/>
              <a:t>gắng</a:t>
            </a:r>
            <a:r>
              <a:rPr lang="en-US" sz="1600" b="0" dirty="0" smtClean="0"/>
              <a:t> </a:t>
            </a:r>
            <a:r>
              <a:rPr lang="en-US" sz="1600" b="0" dirty="0" err="1" smtClean="0"/>
              <a:t>sức</a:t>
            </a:r>
            <a:r>
              <a:rPr lang="en-US" sz="1600" b="0" dirty="0" smtClean="0"/>
              <a:t>, </a:t>
            </a:r>
            <a:r>
              <a:rPr lang="en-US" sz="1600" b="0" dirty="0" err="1" smtClean="0"/>
              <a:t>lên</a:t>
            </a:r>
            <a:r>
              <a:rPr lang="en-US" sz="1600" b="0" dirty="0" smtClean="0"/>
              <a:t> </a:t>
            </a:r>
            <a:r>
              <a:rPr lang="en-US" sz="1600" b="0" dirty="0" err="1" smtClean="0"/>
              <a:t>dốc</a:t>
            </a:r>
            <a:r>
              <a:rPr lang="en-US" sz="1600" b="0" dirty="0" smtClean="0"/>
              <a:t>, </a:t>
            </a:r>
            <a:r>
              <a:rPr lang="en-US" sz="1600" b="0" dirty="0" err="1" smtClean="0"/>
              <a:t>đi</a:t>
            </a:r>
            <a:r>
              <a:rPr lang="en-US" sz="1600" b="0" dirty="0" smtClean="0"/>
              <a:t> </a:t>
            </a:r>
            <a:r>
              <a:rPr lang="en-US" sz="1600" b="0" dirty="0" err="1" smtClean="0"/>
              <a:t>nhanh</a:t>
            </a:r>
            <a:r>
              <a:rPr lang="en-US" sz="1600" b="0" dirty="0" smtClean="0"/>
              <a:t> </a:t>
            </a:r>
            <a:r>
              <a:rPr lang="en-US" sz="1600" b="0" dirty="0" err="1" smtClean="0"/>
              <a:t>lên</a:t>
            </a:r>
            <a:r>
              <a:rPr lang="en-US" sz="1600" b="0" dirty="0" smtClean="0"/>
              <a:t> </a:t>
            </a:r>
            <a:r>
              <a:rPr lang="en-US" sz="1600" b="0" dirty="0" err="1" smtClean="0"/>
              <a:t>cầu</a:t>
            </a:r>
            <a:r>
              <a:rPr lang="en-US" sz="1600" b="0" dirty="0" smtClean="0"/>
              <a:t> </a:t>
            </a:r>
            <a:r>
              <a:rPr lang="en-US" sz="1600" b="0" dirty="0" err="1" smtClean="0"/>
              <a:t>thang</a:t>
            </a:r>
            <a:endParaRPr lang="en-US" sz="1600" b="0" dirty="0" smtClean="0"/>
          </a:p>
          <a:p>
            <a:pPr lvl="1">
              <a:buClr>
                <a:schemeClr val="accent1">
                  <a:lumMod val="60000"/>
                  <a:lumOff val="40000"/>
                </a:schemeClr>
              </a:buClr>
            </a:pPr>
            <a:r>
              <a:rPr lang="en-US" sz="1600" b="0" dirty="0" smtClean="0"/>
              <a:t>2</a:t>
            </a:r>
            <a:r>
              <a:rPr lang="en-US" sz="1600" b="0" baseline="30000" dirty="0" smtClean="0"/>
              <a:t>+  </a:t>
            </a:r>
            <a:r>
              <a:rPr lang="en-US" sz="1600" b="0" dirty="0" err="1" smtClean="0"/>
              <a:t>đi</a:t>
            </a:r>
            <a:r>
              <a:rPr lang="en-US" sz="1600" b="0" dirty="0" smtClean="0"/>
              <a:t> </a:t>
            </a:r>
            <a:r>
              <a:rPr lang="en-US" sz="1600" b="0" dirty="0" err="1" smtClean="0"/>
              <a:t>chậm</a:t>
            </a:r>
            <a:r>
              <a:rPr lang="en-US" sz="1600" b="0" dirty="0" smtClean="0"/>
              <a:t> </a:t>
            </a:r>
            <a:r>
              <a:rPr lang="en-US" sz="1600" b="0" dirty="0" err="1" smtClean="0"/>
              <a:t>hơn</a:t>
            </a:r>
            <a:r>
              <a:rPr lang="en-US" sz="1600" b="0" dirty="0" smtClean="0"/>
              <a:t> </a:t>
            </a:r>
            <a:r>
              <a:rPr lang="en-US" sz="1600" b="0" dirty="0" err="1" smtClean="0"/>
              <a:t>người</a:t>
            </a:r>
            <a:r>
              <a:rPr lang="en-US" sz="1600" b="0" dirty="0" smtClean="0"/>
              <a:t> </a:t>
            </a:r>
            <a:r>
              <a:rPr lang="en-US" sz="1600" b="0" dirty="0" err="1" smtClean="0"/>
              <a:t>cùng</a:t>
            </a:r>
            <a:r>
              <a:rPr lang="en-US" sz="1600" b="0" dirty="0" smtClean="0"/>
              <a:t> </a:t>
            </a:r>
            <a:r>
              <a:rPr lang="en-US" sz="1600" b="0" dirty="0" err="1" smtClean="0"/>
              <a:t>tuổi</a:t>
            </a:r>
            <a:r>
              <a:rPr lang="en-US" sz="1600" b="0" dirty="0" smtClean="0"/>
              <a:t>, </a:t>
            </a:r>
            <a:r>
              <a:rPr lang="en-US" sz="1600" b="0" dirty="0" err="1" smtClean="0"/>
              <a:t>phải</a:t>
            </a:r>
            <a:r>
              <a:rPr lang="en-US" sz="1600" b="0" dirty="0" smtClean="0"/>
              <a:t> </a:t>
            </a:r>
            <a:r>
              <a:rPr lang="en-US" sz="1600" b="0" dirty="0" err="1" smtClean="0"/>
              <a:t>dừng</a:t>
            </a:r>
            <a:r>
              <a:rPr lang="en-US" sz="1600" b="0" dirty="0" smtClean="0"/>
              <a:t> </a:t>
            </a:r>
            <a:r>
              <a:rPr lang="en-US" sz="1600" b="0" dirty="0" err="1" smtClean="0"/>
              <a:t>lại</a:t>
            </a:r>
            <a:r>
              <a:rPr lang="en-US" sz="1600" b="0" dirty="0" smtClean="0"/>
              <a:t> </a:t>
            </a:r>
            <a:r>
              <a:rPr lang="en-US" sz="1600" b="0" dirty="0" err="1" smtClean="0"/>
              <a:t>nghỉ</a:t>
            </a:r>
            <a:r>
              <a:rPr lang="en-US" sz="1600" b="0" dirty="0" smtClean="0"/>
              <a:t> </a:t>
            </a:r>
            <a:r>
              <a:rPr lang="en-US" sz="1600" b="0" dirty="0" err="1" smtClean="0"/>
              <a:t>vì</a:t>
            </a:r>
            <a:r>
              <a:rPr lang="en-US" sz="1600" b="0" dirty="0" smtClean="0"/>
              <a:t> </a:t>
            </a:r>
            <a:r>
              <a:rPr lang="en-US" sz="1600" b="0" dirty="0" err="1" smtClean="0"/>
              <a:t>khó</a:t>
            </a:r>
            <a:r>
              <a:rPr lang="en-US" sz="1600" b="0" dirty="0" smtClean="0"/>
              <a:t> </a:t>
            </a:r>
            <a:r>
              <a:rPr lang="en-US" sz="1600" b="0" dirty="0" err="1" smtClean="0"/>
              <a:t>thở</a:t>
            </a:r>
            <a:r>
              <a:rPr lang="en-US" sz="1600" b="0" dirty="0" smtClean="0"/>
              <a:t>, </a:t>
            </a:r>
            <a:r>
              <a:rPr lang="en-US" sz="1600" b="0" dirty="0" err="1" smtClean="0"/>
              <a:t>hoặc</a:t>
            </a:r>
            <a:r>
              <a:rPr lang="en-US" sz="1600" b="0" dirty="0" smtClean="0"/>
              <a:t> </a:t>
            </a:r>
            <a:r>
              <a:rPr lang="en-US" sz="1600" b="0" dirty="0" err="1" smtClean="0"/>
              <a:t>khó</a:t>
            </a:r>
            <a:r>
              <a:rPr lang="en-US" sz="1600" b="0" dirty="0" smtClean="0"/>
              <a:t> </a:t>
            </a:r>
            <a:r>
              <a:rPr lang="en-US" sz="1600" b="0" dirty="0" err="1" smtClean="0"/>
              <a:t>thở</a:t>
            </a:r>
            <a:r>
              <a:rPr lang="en-US" sz="1600" b="0" dirty="0" smtClean="0"/>
              <a:t> </a:t>
            </a:r>
            <a:r>
              <a:rPr lang="en-US" sz="1600" b="0" dirty="0" err="1" smtClean="0"/>
              <a:t>khi</a:t>
            </a:r>
            <a:r>
              <a:rPr lang="en-US" sz="1600" b="0" dirty="0" smtClean="0"/>
              <a:t> </a:t>
            </a:r>
            <a:r>
              <a:rPr lang="en-US" sz="1600" b="0" dirty="0" err="1" smtClean="0"/>
              <a:t>vận</a:t>
            </a:r>
            <a:r>
              <a:rPr lang="en-US" sz="1600" b="0" dirty="0" smtClean="0"/>
              <a:t> </a:t>
            </a:r>
            <a:r>
              <a:rPr lang="en-US" sz="1600" b="0" dirty="0" err="1" smtClean="0"/>
              <a:t>động</a:t>
            </a:r>
            <a:r>
              <a:rPr lang="en-US" sz="1600" b="0" dirty="0" smtClean="0"/>
              <a:t> </a:t>
            </a:r>
            <a:r>
              <a:rPr lang="en-US" sz="1600" b="0" dirty="0" err="1" smtClean="0"/>
              <a:t>nhẹ</a:t>
            </a:r>
            <a:r>
              <a:rPr lang="en-US" sz="1600" b="0" dirty="0" smtClean="0"/>
              <a:t> </a:t>
            </a:r>
            <a:r>
              <a:rPr lang="en-US" sz="1600" b="0" dirty="0" err="1" smtClean="0"/>
              <a:t>nhàng</a:t>
            </a:r>
            <a:r>
              <a:rPr lang="en-US" sz="1600" b="0" dirty="0" smtClean="0"/>
              <a:t>.</a:t>
            </a:r>
            <a:endParaRPr lang="en-US" sz="1200" b="0" dirty="0"/>
          </a:p>
        </p:txBody>
      </p:sp>
    </p:spTree>
    <p:extLst>
      <p:ext uri="{BB962C8B-B14F-4D97-AF65-F5344CB8AC3E}">
        <p14:creationId xmlns:p14="http://schemas.microsoft.com/office/powerpoint/2010/main" val="2096548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06062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775520" y="395082"/>
            <a:ext cx="940904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ĐÁNH GIÁ NGUY CƠ ĐỢT CẤP</a:t>
            </a:r>
            <a:endParaRPr lang="en-US" sz="3200" b="1" dirty="0">
              <a:solidFill>
                <a:srgbClr val="C00000"/>
              </a:solidFill>
              <a:latin typeface="Tahoma" pitchFamily="34" charset="0"/>
              <a:cs typeface="Tahoma" pitchFamily="34" charset="0"/>
            </a:endParaRPr>
          </a:p>
        </p:txBody>
      </p:sp>
      <p:sp>
        <p:nvSpPr>
          <p:cNvPr id="8" name="TextBox 1"/>
          <p:cNvSpPr txBox="1">
            <a:spLocks noChangeArrowheads="1"/>
          </p:cNvSpPr>
          <p:nvPr/>
        </p:nvSpPr>
        <p:spPr bwMode="auto">
          <a:xfrm>
            <a:off x="712381" y="984092"/>
            <a:ext cx="11224172" cy="5981125"/>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800" dirty="0">
              <a:latin typeface="Calibri" pitchFamily="34" charset="0"/>
              <a:cs typeface="Calibri" pitchFamily="34" charset="0"/>
            </a:endParaRPr>
          </a:p>
          <a:p>
            <a:pPr marL="342900" indent="-342900">
              <a:buClr>
                <a:srgbClr val="FAB516"/>
              </a:buClr>
              <a:buFont typeface="Arial" panose="020B0604020202020204" pitchFamily="34" charset="0"/>
              <a:buChar char="►"/>
            </a:pPr>
            <a:r>
              <a:rPr lang="en-GB" sz="2800" dirty="0" err="1" smtClean="0">
                <a:solidFill>
                  <a:srgbClr val="424242"/>
                </a:solidFill>
                <a:latin typeface="Calibri" panose="020F0502020204030204" pitchFamily="34" charset="0"/>
                <a:cs typeface="Calibri" panose="020F0502020204030204" pitchFamily="34" charset="0"/>
              </a:rPr>
              <a:t>Đợt</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cấp</a:t>
            </a:r>
            <a:r>
              <a:rPr lang="en-GB" sz="2800" dirty="0" smtClean="0">
                <a:solidFill>
                  <a:srgbClr val="424242"/>
                </a:solidFill>
                <a:latin typeface="Calibri" panose="020F0502020204030204" pitchFamily="34" charset="0"/>
                <a:cs typeface="Calibri" panose="020F0502020204030204" pitchFamily="34" charset="0"/>
              </a:rPr>
              <a:t> COPD </a:t>
            </a:r>
            <a:r>
              <a:rPr lang="en-GB" sz="2800" dirty="0" err="1" smtClean="0">
                <a:solidFill>
                  <a:srgbClr val="424242"/>
                </a:solidFill>
                <a:latin typeface="Calibri" panose="020F0502020204030204" pitchFamily="34" charset="0"/>
                <a:cs typeface="Calibri" panose="020F0502020204030204" pitchFamily="34" charset="0"/>
              </a:rPr>
              <a:t>là</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biến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đổi</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cấp</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tính</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của</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bệnh</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đòi</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hỏi</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phải</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thay</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đổi</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điều</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trị</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thường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ngày</a:t>
            </a:r>
            <a:endParaRPr lang="en-GB" sz="28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endParaRPr lang="en-GB" sz="28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GB" sz="2800" dirty="0" err="1" smtClean="0">
                <a:solidFill>
                  <a:srgbClr val="424242"/>
                </a:solidFill>
                <a:latin typeface="Calibri" panose="020F0502020204030204" pitchFamily="34" charset="0"/>
                <a:cs typeface="Calibri" panose="020F0502020204030204" pitchFamily="34" charset="0"/>
              </a:rPr>
              <a:t>Được</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phân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loại</a:t>
            </a:r>
            <a:r>
              <a:rPr lang="en-GB" sz="2800" dirty="0" smtClean="0">
                <a:solidFill>
                  <a:srgbClr val="424242"/>
                </a:solidFill>
                <a:latin typeface="Calibri" panose="020F0502020204030204" pitchFamily="34" charset="0"/>
                <a:cs typeface="Calibri" panose="020F0502020204030204" pitchFamily="34" charset="0"/>
              </a:rPr>
              <a:t>:</a:t>
            </a:r>
            <a:endParaRPr lang="en-GB" sz="28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GB" sz="2800" b="1" dirty="0" err="1" smtClean="0">
                <a:solidFill>
                  <a:srgbClr val="C00000"/>
                </a:solidFill>
                <a:latin typeface="Calibri" panose="020F0502020204030204" pitchFamily="34" charset="0"/>
                <a:cs typeface="Calibri" panose="020F0502020204030204" pitchFamily="34" charset="0"/>
              </a:rPr>
              <a:t>Nhẹ</a:t>
            </a:r>
            <a:r>
              <a:rPr lang="en-GB" sz="2800" dirty="0" smtClean="0">
                <a:solidFill>
                  <a:srgbClr val="FAB516"/>
                </a:solidFill>
                <a:latin typeface="Calibri" panose="020F0502020204030204" pitchFamily="34" charset="0"/>
                <a:cs typeface="Calibri" panose="020F0502020204030204" pitchFamily="34" charset="0"/>
              </a:rPr>
              <a:t> </a:t>
            </a:r>
            <a:r>
              <a:rPr lang="en-GB" sz="2800" dirty="0" smtClean="0">
                <a:solidFill>
                  <a:srgbClr val="424242"/>
                </a:solidFill>
                <a:latin typeface="Calibri" panose="020F0502020204030204" pitchFamily="34" charset="0"/>
                <a:cs typeface="Calibri" panose="020F0502020204030204" pitchFamily="34" charset="0"/>
              </a:rPr>
              <a:t>(</a:t>
            </a:r>
            <a:r>
              <a:rPr lang="en-GB" sz="2800" dirty="0" err="1" smtClean="0">
                <a:solidFill>
                  <a:srgbClr val="424242"/>
                </a:solidFill>
                <a:latin typeface="Calibri" panose="020F0502020204030204" pitchFamily="34" charset="0"/>
                <a:cs typeface="Calibri" panose="020F0502020204030204" pitchFamily="34" charset="0"/>
              </a:rPr>
              <a:t>chỉ</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điều</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trị</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thuốc</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giãn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phế</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quản</a:t>
            </a:r>
            <a:r>
              <a:rPr lang="en-GB" sz="2800" dirty="0" smtClean="0">
                <a:solidFill>
                  <a:srgbClr val="424242"/>
                </a:solidFill>
                <a:latin typeface="Calibri" panose="020F0502020204030204" pitchFamily="34" charset="0"/>
                <a:cs typeface="Calibri" panose="020F0502020204030204" pitchFamily="34" charset="0"/>
              </a:rPr>
              <a:t> - SABA)</a:t>
            </a:r>
            <a:endParaRPr lang="en-GB" sz="28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GB" sz="2800" b="1" dirty="0" err="1" smtClean="0">
                <a:solidFill>
                  <a:srgbClr val="C00000"/>
                </a:solidFill>
                <a:latin typeface="Calibri" panose="020F0502020204030204" pitchFamily="34" charset="0"/>
                <a:cs typeface="Calibri" panose="020F0502020204030204" pitchFamily="34" charset="0"/>
              </a:rPr>
              <a:t>Trung</a:t>
            </a:r>
            <a:r>
              <a:rPr lang="en-GB" sz="2800" b="1" dirty="0" smtClean="0">
                <a:solidFill>
                  <a:srgbClr val="C00000"/>
                </a:solidFill>
                <a:latin typeface="Calibri" panose="020F0502020204030204" pitchFamily="34" charset="0"/>
                <a:cs typeface="Calibri" panose="020F0502020204030204" pitchFamily="34" charset="0"/>
              </a:rPr>
              <a:t> </a:t>
            </a:r>
            <a:r>
              <a:rPr lang="en-GB" sz="2800" b="1" dirty="0" err="1" smtClean="0">
                <a:solidFill>
                  <a:srgbClr val="C00000"/>
                </a:solidFill>
                <a:latin typeface="Calibri" panose="020F0502020204030204" pitchFamily="34" charset="0"/>
                <a:cs typeface="Calibri" panose="020F0502020204030204" pitchFamily="34" charset="0"/>
              </a:rPr>
              <a:t>bình</a:t>
            </a:r>
            <a:r>
              <a:rPr lang="en-GB" sz="2800" b="1" dirty="0" smtClean="0">
                <a:solidFill>
                  <a:srgbClr val="C00000"/>
                </a:solidFill>
                <a:latin typeface="Calibri" panose="020F0502020204030204" pitchFamily="34" charset="0"/>
                <a:cs typeface="Calibri" panose="020F0502020204030204" pitchFamily="34" charset="0"/>
              </a:rPr>
              <a:t> </a:t>
            </a:r>
            <a:r>
              <a:rPr lang="en-GB" sz="2800" dirty="0" smtClean="0">
                <a:solidFill>
                  <a:srgbClr val="424242"/>
                </a:solidFill>
                <a:latin typeface="Calibri" panose="020F0502020204030204" pitchFamily="34" charset="0"/>
                <a:cs typeface="Calibri" panose="020F0502020204030204" pitchFamily="34" charset="0"/>
              </a:rPr>
              <a:t>(</a:t>
            </a:r>
            <a:r>
              <a:rPr lang="en-GB" sz="2800" dirty="0" err="1" smtClean="0">
                <a:solidFill>
                  <a:srgbClr val="424242"/>
                </a:solidFill>
                <a:latin typeface="Calibri" panose="020F0502020204030204" pitchFamily="34" charset="0"/>
                <a:cs typeface="Calibri" panose="020F0502020204030204" pitchFamily="34" charset="0"/>
              </a:rPr>
              <a:t>điều</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trị</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với</a:t>
            </a:r>
            <a:r>
              <a:rPr lang="en-GB" sz="2800" dirty="0" smtClean="0">
                <a:solidFill>
                  <a:srgbClr val="424242"/>
                </a:solidFill>
                <a:latin typeface="Calibri" panose="020F0502020204030204" pitchFamily="34" charset="0"/>
                <a:cs typeface="Calibri" panose="020F0502020204030204" pitchFamily="34" charset="0"/>
              </a:rPr>
              <a:t> SABA </a:t>
            </a:r>
            <a:r>
              <a:rPr lang="en-GB" sz="2800" dirty="0" err="1" smtClean="0">
                <a:solidFill>
                  <a:srgbClr val="424242"/>
                </a:solidFill>
                <a:latin typeface="Calibri" panose="020F0502020204030204" pitchFamily="34" charset="0"/>
                <a:cs typeface="Calibri" panose="020F0502020204030204" pitchFamily="34" charset="0"/>
              </a:rPr>
              <a:t>và</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kháng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sinh</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hoặc</a:t>
            </a:r>
            <a:r>
              <a:rPr lang="en-GB" sz="2800" dirty="0" smtClean="0">
                <a:solidFill>
                  <a:srgbClr val="424242"/>
                </a:solidFill>
                <a:latin typeface="Calibri" panose="020F0502020204030204" pitchFamily="34" charset="0"/>
                <a:cs typeface="Calibri" panose="020F0502020204030204" pitchFamily="34" charset="0"/>
              </a:rPr>
              <a:t> corticosteroids </a:t>
            </a:r>
            <a:r>
              <a:rPr lang="en-GB" sz="2800" dirty="0" err="1" smtClean="0">
                <a:solidFill>
                  <a:srgbClr val="424242"/>
                </a:solidFill>
                <a:latin typeface="Calibri" panose="020F0502020204030204" pitchFamily="34" charset="0"/>
                <a:cs typeface="Calibri" panose="020F0502020204030204" pitchFamily="34" charset="0"/>
              </a:rPr>
              <a:t>uống</a:t>
            </a:r>
            <a:r>
              <a:rPr lang="en-GB" sz="2800" dirty="0" smtClean="0">
                <a:solidFill>
                  <a:srgbClr val="424242"/>
                </a:solidFill>
                <a:latin typeface="Calibri" panose="020F0502020204030204" pitchFamily="34" charset="0"/>
                <a:cs typeface="Calibri" panose="020F0502020204030204" pitchFamily="34" charset="0"/>
              </a:rPr>
              <a:t>)</a:t>
            </a:r>
            <a:endParaRPr lang="en-GB" sz="28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GB" sz="2800" b="1" dirty="0" err="1" smtClean="0">
                <a:solidFill>
                  <a:srgbClr val="C00000"/>
                </a:solidFill>
                <a:latin typeface="Calibri" panose="020F0502020204030204" pitchFamily="34" charset="0"/>
                <a:cs typeface="Calibri" panose="020F0502020204030204" pitchFamily="34" charset="0"/>
              </a:rPr>
              <a:t>Nặng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phải</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nhập</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viện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hoặc</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đến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khám</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cấp</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cứu</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Đợt</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cấp</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nặng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có</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thể</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kèm</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theo</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suy</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hô</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hấp</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cấp</a:t>
            </a:r>
            <a:r>
              <a:rPr lang="en-GB" sz="2800" dirty="0" smtClean="0">
                <a:solidFill>
                  <a:srgbClr val="424242"/>
                </a:solidFill>
                <a:latin typeface="Calibri" panose="020F0502020204030204" pitchFamily="34" charset="0"/>
                <a:cs typeface="Calibri" panose="020F0502020204030204" pitchFamily="34" charset="0"/>
              </a:rPr>
              <a:t>.</a:t>
            </a:r>
            <a:endParaRPr lang="en-GB" sz="28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AU" sz="28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800" dirty="0" err="1" smtClean="0">
                <a:solidFill>
                  <a:srgbClr val="424242"/>
                </a:solidFill>
                <a:latin typeface="Calibri" panose="020F0502020204030204" pitchFamily="34" charset="0"/>
                <a:cs typeface="Calibri" panose="020F0502020204030204" pitchFamily="34" charset="0"/>
              </a:rPr>
              <a:t>Bạch</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cầu</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ái</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toan</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trong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máu</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có</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thể</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giúp</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tiên</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lượng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nguy</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cơ</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đợt</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cấp</a:t>
            </a:r>
            <a:r>
              <a:rPr lang="en-AU" sz="2800" dirty="0" smtClean="0">
                <a:solidFill>
                  <a:srgbClr val="424242"/>
                </a:solidFill>
                <a:latin typeface="Calibri" panose="020F0502020204030204" pitchFamily="34" charset="0"/>
                <a:cs typeface="Calibri" panose="020F0502020204030204" pitchFamily="34" charset="0"/>
              </a:rPr>
              <a:t>  (ở </a:t>
            </a:r>
            <a:r>
              <a:rPr lang="en-AU" sz="2800" dirty="0" err="1" smtClean="0">
                <a:solidFill>
                  <a:srgbClr val="424242"/>
                </a:solidFill>
                <a:latin typeface="Calibri" panose="020F0502020204030204" pitchFamily="34" charset="0"/>
                <a:cs typeface="Calibri" panose="020F0502020204030204" pitchFamily="34" charset="0"/>
              </a:rPr>
              <a:t>bệnh</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nhân</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điều</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trị</a:t>
            </a:r>
            <a:r>
              <a:rPr lang="en-AU" sz="2800" dirty="0" smtClean="0">
                <a:solidFill>
                  <a:srgbClr val="424242"/>
                </a:solidFill>
                <a:latin typeface="Calibri" panose="020F0502020204030204" pitchFamily="34" charset="0"/>
                <a:cs typeface="Calibri" panose="020F0502020204030204" pitchFamily="34" charset="0"/>
              </a:rPr>
              <a:t> LABA </a:t>
            </a:r>
            <a:r>
              <a:rPr lang="en-AU" sz="2800" dirty="0" err="1" smtClean="0">
                <a:solidFill>
                  <a:srgbClr val="424242"/>
                </a:solidFill>
                <a:latin typeface="Calibri" panose="020F0502020204030204" pitchFamily="34" charset="0"/>
                <a:cs typeface="Calibri" panose="020F0502020204030204" pitchFamily="34" charset="0"/>
              </a:rPr>
              <a:t>không</a:t>
            </a:r>
            <a:r>
              <a:rPr lang="en-AU" sz="2800" dirty="0" smtClean="0">
                <a:solidFill>
                  <a:srgbClr val="424242"/>
                </a:solidFill>
                <a:latin typeface="Calibri" panose="020F0502020204030204" pitchFamily="34" charset="0"/>
                <a:cs typeface="Calibri" panose="020F0502020204030204" pitchFamily="34" charset="0"/>
              </a:rPr>
              <a:t> </a:t>
            </a:r>
            <a:r>
              <a:rPr lang="en-AU" sz="2800" dirty="0">
                <a:solidFill>
                  <a:srgbClr val="424242"/>
                </a:solidFill>
                <a:latin typeface="Calibri" panose="020F0502020204030204" pitchFamily="34" charset="0"/>
                <a:cs typeface="Calibri" panose="020F0502020204030204" pitchFamily="34" charset="0"/>
              </a:rPr>
              <a:t>ICS).</a:t>
            </a:r>
          </a:p>
          <a:p>
            <a:pPr marL="342900" indent="-342900">
              <a:buClr>
                <a:srgbClr val="FFCC66"/>
              </a:buClr>
              <a:buFont typeface="Arial" panose="020B0604020202020204" pitchFamily="34" charset="0"/>
              <a:buChar char="►"/>
            </a:pPr>
            <a:endParaRPr lang="en-AU" sz="2800" dirty="0">
              <a:latin typeface="Calibri" pitchFamily="34" charset="0"/>
              <a:cs typeface="Calibri" pitchFamily="34" charset="0"/>
            </a:endParaRPr>
          </a:p>
          <a:p>
            <a:pPr marL="342900" indent="-342900">
              <a:buClr>
                <a:srgbClr val="FFCC66"/>
              </a:buClr>
              <a:buFont typeface="Arial" panose="020B0604020202020204" pitchFamily="34" charset="0"/>
              <a:buChar char="►"/>
            </a:pPr>
            <a:endParaRPr lang="en-US" sz="2800" u="sng" baseline="30000" dirty="0">
              <a:latin typeface="Calibri" pitchFamily="34" charset="0"/>
              <a:cs typeface="Calibri" pitchFamily="34" charset="0"/>
            </a:endParaRPr>
          </a:p>
        </p:txBody>
      </p:sp>
      <p:sp>
        <p:nvSpPr>
          <p:cNvPr id="6" name="TextBox 1">
            <a:extLst>
              <a:ext uri="{FF2B5EF4-FFF2-40B4-BE49-F238E27FC236}">
                <a16:creationId xmlns:a16="http://schemas.microsoft.com/office/drawing/2014/main" xmlns="" id="{32444AE5-8A6B-41A1-96C0-5C9DA8C4CAE7}"/>
              </a:ext>
            </a:extLst>
          </p:cNvPr>
          <p:cNvSpPr txBox="1">
            <a:spLocks noChangeArrowheads="1"/>
          </p:cNvSpPr>
          <p:nvPr/>
        </p:nvSpPr>
        <p:spPr bwMode="auto">
          <a:xfrm>
            <a:off x="2376819" y="6509027"/>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52240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03014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07387" y="425859"/>
            <a:ext cx="1118456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PHÂN NHÓM ABCD</a:t>
            </a:r>
            <a:endParaRPr lang="en-US" sz="3200" b="1" dirty="0">
              <a:solidFill>
                <a:srgbClr val="C00000"/>
              </a:solidFill>
              <a:latin typeface="Tahoma" pitchFamily="34" charset="0"/>
              <a:cs typeface="Tahoma" pitchFamily="34" charset="0"/>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76819" y="6509027"/>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04" y="1372908"/>
            <a:ext cx="9090837" cy="4679230"/>
          </a:xfrm>
          <a:prstGeom prst="rect">
            <a:avLst/>
          </a:prstGeom>
        </p:spPr>
      </p:pic>
      <p:sp>
        <p:nvSpPr>
          <p:cNvPr id="2" name="Rectangle 1"/>
          <p:cNvSpPr/>
          <p:nvPr/>
        </p:nvSpPr>
        <p:spPr>
          <a:xfrm>
            <a:off x="9548007" y="1477926"/>
            <a:ext cx="2477417" cy="45742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Ví</a:t>
            </a:r>
            <a:r>
              <a:rPr lang="en-US" b="1" dirty="0" smtClean="0"/>
              <a:t> </a:t>
            </a:r>
            <a:r>
              <a:rPr lang="en-US" b="1" dirty="0" err="1" smtClean="0"/>
              <a:t>dụ</a:t>
            </a:r>
            <a:r>
              <a:rPr lang="en-US" b="1" dirty="0" smtClean="0"/>
              <a:t>: </a:t>
            </a:r>
            <a:r>
              <a:rPr lang="en-US" b="1" dirty="0" err="1" smtClean="0"/>
              <a:t>có</a:t>
            </a:r>
            <a:r>
              <a:rPr lang="en-US" b="1" dirty="0" smtClean="0"/>
              <a:t> 2 </a:t>
            </a:r>
            <a:r>
              <a:rPr lang="en-US" b="1" dirty="0" err="1" smtClean="0"/>
              <a:t>bệnh</a:t>
            </a:r>
            <a:r>
              <a:rPr lang="en-US" b="1" dirty="0" smtClean="0"/>
              <a:t> </a:t>
            </a:r>
            <a:r>
              <a:rPr lang="en-US" b="1" dirty="0" err="1" smtClean="0"/>
              <a:t>nhân</a:t>
            </a:r>
            <a:r>
              <a:rPr lang="en-US" b="1" dirty="0" smtClean="0"/>
              <a:t> </a:t>
            </a:r>
            <a:r>
              <a:rPr lang="en-US" b="1" dirty="0" err="1" smtClean="0"/>
              <a:t>cũng</a:t>
            </a:r>
            <a:r>
              <a:rPr lang="en-US" b="1" dirty="0" smtClean="0"/>
              <a:t> </a:t>
            </a:r>
            <a:r>
              <a:rPr lang="en-US" b="1" dirty="0" err="1" smtClean="0"/>
              <a:t>có</a:t>
            </a:r>
            <a:r>
              <a:rPr lang="en-US" b="1" dirty="0" smtClean="0"/>
              <a:t> FEV1: 18%, CAT = 20</a:t>
            </a:r>
          </a:p>
          <a:p>
            <a:pPr algn="ctr"/>
            <a:r>
              <a:rPr lang="en-US" b="1" dirty="0" err="1" smtClean="0"/>
              <a:t>Bệnh</a:t>
            </a:r>
            <a:r>
              <a:rPr lang="en-US" b="1" dirty="0" smtClean="0"/>
              <a:t> </a:t>
            </a:r>
            <a:r>
              <a:rPr lang="en-US" b="1" dirty="0" err="1" smtClean="0"/>
              <a:t>nhân</a:t>
            </a:r>
            <a:r>
              <a:rPr lang="en-US" b="1" dirty="0" smtClean="0"/>
              <a:t> A </a:t>
            </a:r>
            <a:r>
              <a:rPr lang="en-US" b="1" dirty="0" err="1" smtClean="0"/>
              <a:t>có</a:t>
            </a:r>
            <a:r>
              <a:rPr lang="en-US" b="1" dirty="0" smtClean="0"/>
              <a:t> 3 </a:t>
            </a:r>
            <a:r>
              <a:rPr lang="en-US" b="1" dirty="0" err="1" smtClean="0"/>
              <a:t>đợt</a:t>
            </a:r>
            <a:r>
              <a:rPr lang="en-US" b="1" dirty="0" smtClean="0"/>
              <a:t> </a:t>
            </a:r>
            <a:r>
              <a:rPr lang="en-US" b="1" dirty="0" err="1" smtClean="0"/>
              <a:t>cấp</a:t>
            </a:r>
            <a:r>
              <a:rPr lang="en-US" b="1" dirty="0" smtClean="0"/>
              <a:t> </a:t>
            </a:r>
            <a:r>
              <a:rPr lang="en-US" b="1" dirty="0" err="1" smtClean="0"/>
              <a:t>trong</a:t>
            </a:r>
            <a:r>
              <a:rPr lang="en-US" b="1" dirty="0" smtClean="0"/>
              <a:t> </a:t>
            </a:r>
            <a:r>
              <a:rPr lang="en-US" b="1" dirty="0" err="1" smtClean="0"/>
              <a:t>năm</a:t>
            </a:r>
            <a:r>
              <a:rPr lang="en-US" b="1" dirty="0" smtClean="0"/>
              <a:t> </a:t>
            </a:r>
            <a:r>
              <a:rPr lang="en-US" b="1" dirty="0" err="1" smtClean="0"/>
              <a:t>quan</a:t>
            </a:r>
            <a:r>
              <a:rPr lang="en-US" b="1" dirty="0" smtClean="0"/>
              <a:t> </a:t>
            </a:r>
            <a:r>
              <a:rPr lang="en-US" b="1" dirty="0" err="1" smtClean="0"/>
              <a:t>còn</a:t>
            </a:r>
            <a:r>
              <a:rPr lang="en-US" b="1" dirty="0" smtClean="0"/>
              <a:t> </a:t>
            </a:r>
            <a:r>
              <a:rPr lang="en-US" b="1" dirty="0" err="1" smtClean="0"/>
              <a:t>bệnh</a:t>
            </a:r>
            <a:r>
              <a:rPr lang="en-US" b="1" dirty="0" smtClean="0"/>
              <a:t> </a:t>
            </a:r>
            <a:r>
              <a:rPr lang="en-US" b="1" dirty="0" err="1" smtClean="0"/>
              <a:t>nhân</a:t>
            </a:r>
            <a:r>
              <a:rPr lang="en-US" b="1" dirty="0" smtClean="0"/>
              <a:t> B </a:t>
            </a:r>
            <a:r>
              <a:rPr lang="en-US" b="1" dirty="0" err="1" smtClean="0"/>
              <a:t>không</a:t>
            </a:r>
            <a:r>
              <a:rPr lang="en-US" b="1" dirty="0" smtClean="0"/>
              <a:t> </a:t>
            </a:r>
            <a:r>
              <a:rPr lang="en-US" b="1" dirty="0" err="1" smtClean="0"/>
              <a:t>có</a:t>
            </a:r>
            <a:r>
              <a:rPr lang="en-US" b="1" dirty="0" smtClean="0"/>
              <a:t> </a:t>
            </a:r>
            <a:r>
              <a:rPr lang="en-US" b="1" dirty="0" err="1" smtClean="0"/>
              <a:t>đợt</a:t>
            </a:r>
            <a:r>
              <a:rPr lang="en-US" b="1" dirty="0" smtClean="0"/>
              <a:t> </a:t>
            </a:r>
            <a:r>
              <a:rPr lang="en-US" b="1" dirty="0" err="1" smtClean="0"/>
              <a:t>cấp</a:t>
            </a:r>
            <a:r>
              <a:rPr lang="en-US" b="1" dirty="0" smtClean="0"/>
              <a:t> </a:t>
            </a:r>
            <a:r>
              <a:rPr lang="en-US" b="1" dirty="0" err="1" smtClean="0"/>
              <a:t>nào</a:t>
            </a:r>
            <a:r>
              <a:rPr lang="en-US" b="1" dirty="0" smtClean="0"/>
              <a:t>. Theo </a:t>
            </a:r>
            <a:r>
              <a:rPr lang="en-US" b="1" dirty="0" err="1" smtClean="0"/>
              <a:t>phân</a:t>
            </a:r>
            <a:r>
              <a:rPr lang="en-US" b="1" dirty="0" smtClean="0"/>
              <a:t> </a:t>
            </a:r>
            <a:r>
              <a:rPr lang="en-US" b="1" dirty="0" err="1" smtClean="0"/>
              <a:t>loại</a:t>
            </a:r>
            <a:r>
              <a:rPr lang="en-US" b="1" dirty="0" smtClean="0"/>
              <a:t> </a:t>
            </a:r>
            <a:r>
              <a:rPr lang="en-US" b="1" dirty="0" err="1" smtClean="0"/>
              <a:t>cũ</a:t>
            </a:r>
            <a:r>
              <a:rPr lang="en-US" b="1" dirty="0" smtClean="0"/>
              <a:t> </a:t>
            </a:r>
            <a:r>
              <a:rPr lang="en-US" b="1" dirty="0" err="1" smtClean="0"/>
              <a:t>cả</a:t>
            </a:r>
            <a:r>
              <a:rPr lang="en-US" b="1" dirty="0" smtClean="0"/>
              <a:t> 2 </a:t>
            </a:r>
            <a:r>
              <a:rPr lang="en-US" b="1" dirty="0" err="1" smtClean="0"/>
              <a:t>bệnh</a:t>
            </a:r>
            <a:r>
              <a:rPr lang="en-US" b="1" dirty="0" smtClean="0"/>
              <a:t> </a:t>
            </a:r>
            <a:r>
              <a:rPr lang="en-US" b="1" dirty="0" err="1" smtClean="0"/>
              <a:t>nhân</a:t>
            </a:r>
            <a:r>
              <a:rPr lang="en-US" b="1" dirty="0" smtClean="0"/>
              <a:t> </a:t>
            </a:r>
            <a:r>
              <a:rPr lang="en-US" b="1" dirty="0" err="1" smtClean="0"/>
              <a:t>đều</a:t>
            </a:r>
            <a:r>
              <a:rPr lang="en-US" b="1" dirty="0" smtClean="0"/>
              <a:t> ở </a:t>
            </a:r>
            <a:r>
              <a:rPr lang="en-US" b="1" dirty="0" err="1" smtClean="0"/>
              <a:t>nhóm</a:t>
            </a:r>
            <a:r>
              <a:rPr lang="en-US" b="1" dirty="0" smtClean="0"/>
              <a:t> D, </a:t>
            </a:r>
            <a:r>
              <a:rPr lang="en-US" b="1" dirty="0" err="1" smtClean="0"/>
              <a:t>theo</a:t>
            </a:r>
            <a:r>
              <a:rPr lang="en-US" b="1" dirty="0" smtClean="0"/>
              <a:t> </a:t>
            </a:r>
            <a:r>
              <a:rPr lang="en-US" b="1" dirty="0" err="1" smtClean="0"/>
              <a:t>phân</a:t>
            </a:r>
            <a:r>
              <a:rPr lang="en-US" b="1" dirty="0" smtClean="0"/>
              <a:t> </a:t>
            </a:r>
            <a:r>
              <a:rPr lang="en-US" b="1" dirty="0" err="1" smtClean="0"/>
              <a:t>loại</a:t>
            </a:r>
            <a:r>
              <a:rPr lang="en-US" b="1" dirty="0" smtClean="0"/>
              <a:t> </a:t>
            </a:r>
            <a:r>
              <a:rPr lang="en-US" b="1" dirty="0" err="1" smtClean="0"/>
              <a:t>mới</a:t>
            </a:r>
            <a:r>
              <a:rPr lang="en-US" b="1" dirty="0" smtClean="0"/>
              <a:t> </a:t>
            </a:r>
            <a:r>
              <a:rPr lang="en-US" b="1" dirty="0" err="1" smtClean="0"/>
              <a:t>thì</a:t>
            </a:r>
            <a:r>
              <a:rPr lang="en-US" b="1" dirty="0" smtClean="0"/>
              <a:t> BN A </a:t>
            </a:r>
            <a:r>
              <a:rPr lang="en-US" b="1" dirty="0" err="1" smtClean="0"/>
              <a:t>thuộc</a:t>
            </a:r>
            <a:r>
              <a:rPr lang="en-US" b="1" dirty="0" smtClean="0"/>
              <a:t> GOLD 4 </a:t>
            </a:r>
            <a:r>
              <a:rPr lang="en-US" b="1" dirty="0" err="1" smtClean="0"/>
              <a:t>nhóm</a:t>
            </a:r>
            <a:r>
              <a:rPr lang="en-US" b="1" dirty="0" smtClean="0"/>
              <a:t> D, BN B </a:t>
            </a:r>
            <a:r>
              <a:rPr lang="en-US" b="1" dirty="0" err="1" smtClean="0"/>
              <a:t>thuộc</a:t>
            </a:r>
            <a:r>
              <a:rPr lang="en-US" b="1" dirty="0" smtClean="0"/>
              <a:t> GOLD 4 </a:t>
            </a:r>
            <a:r>
              <a:rPr lang="en-US" b="1" dirty="0" err="1" smtClean="0"/>
              <a:t>nhóm</a:t>
            </a:r>
            <a:r>
              <a:rPr lang="en-US" b="1" dirty="0" smtClean="0"/>
              <a:t> B</a:t>
            </a:r>
            <a:endParaRPr lang="en-US" b="1" dirty="0"/>
          </a:p>
        </p:txBody>
      </p:sp>
    </p:spTree>
    <p:extLst>
      <p:ext uri="{BB962C8B-B14F-4D97-AF65-F5344CB8AC3E}">
        <p14:creationId xmlns:p14="http://schemas.microsoft.com/office/powerpoint/2010/main" val="16874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551" y="255181"/>
            <a:ext cx="10227955" cy="509031"/>
          </a:xfrm>
        </p:spPr>
        <p:txBody>
          <a:bodyPr>
            <a:normAutofit fontScale="90000"/>
          </a:bodyPr>
          <a:lstStyle/>
          <a:p>
            <a:r>
              <a:rPr lang="en-US" sz="4400" b="1" dirty="0" smtClean="0">
                <a:solidFill>
                  <a:srgbClr val="C00000"/>
                </a:solidFill>
                <a:latin typeface="Calibri" pitchFamily="34" charset="0"/>
                <a:cs typeface="Calibri" pitchFamily="34" charset="0"/>
              </a:rPr>
              <a:t>MỤC TIÊU ĐIỀU TRỊ COPD</a:t>
            </a:r>
            <a:endParaRPr lang="en-US" sz="4400" b="1" dirty="0">
              <a:solidFill>
                <a:srgbClr val="C00000"/>
              </a:solidFill>
              <a:latin typeface="Calibri" pitchFamily="34" charset="0"/>
              <a:cs typeface="Calibri"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1065220"/>
              </p:ext>
            </p:extLst>
          </p:nvPr>
        </p:nvGraphicFramePr>
        <p:xfrm>
          <a:off x="673398" y="1279409"/>
          <a:ext cx="11160642" cy="5290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339" y="116632"/>
            <a:ext cx="107586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48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98442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2159562" y="373669"/>
            <a:ext cx="9419293" cy="523220"/>
          </a:xfrm>
          <a:prstGeom prst="rect">
            <a:avLst/>
          </a:prstGeom>
          <a:noFill/>
          <a:ln w="9525">
            <a:noFill/>
            <a:miter lim="800000"/>
            <a:headEnd/>
            <a:tailEnd/>
          </a:ln>
        </p:spPr>
        <p:txBody>
          <a:bodyPr wrap="square">
            <a:spAutoFit/>
          </a:bodyPr>
          <a:lstStyle/>
          <a:p>
            <a:pPr algn="ctr"/>
            <a:r>
              <a:rPr lang="en-US" sz="2800" b="1" dirty="0" smtClean="0">
                <a:solidFill>
                  <a:srgbClr val="C00000"/>
                </a:solidFill>
                <a:latin typeface="Tahoma" pitchFamily="34" charset="0"/>
                <a:cs typeface="Tahoma" pitchFamily="34" charset="0"/>
              </a:rPr>
              <a:t>CÁC BIỆN PHÁP ĐIỀU TRỊ DUY TRÌ VÀ DỰ PHÒNG</a:t>
            </a:r>
            <a:endParaRPr lang="en-US" sz="2800" b="1" dirty="0">
              <a:solidFill>
                <a:srgbClr val="C00000"/>
              </a:solidFill>
              <a:latin typeface="Tahoma" pitchFamily="34" charset="0"/>
              <a:cs typeface="Tahoma" pitchFamily="34" charset="0"/>
            </a:endParaRPr>
          </a:p>
        </p:txBody>
      </p:sp>
      <p:sp>
        <p:nvSpPr>
          <p:cNvPr id="6" name="TextBox 1"/>
          <p:cNvSpPr txBox="1">
            <a:spLocks noChangeArrowheads="1"/>
          </p:cNvSpPr>
          <p:nvPr/>
        </p:nvSpPr>
        <p:spPr bwMode="auto">
          <a:xfrm>
            <a:off x="623392" y="173724"/>
            <a:ext cx="11233245" cy="6704271"/>
          </a:xfrm>
          <a:prstGeom prst="rect">
            <a:avLst/>
          </a:prstGeom>
          <a:noFill/>
          <a:ln w="9525">
            <a:noFill/>
            <a:miter lim="800000"/>
            <a:headEnd/>
            <a:tailEnd/>
          </a:ln>
        </p:spPr>
        <p:txBody>
          <a:bodyPr wrap="square">
            <a:spAutoFit/>
          </a:bodyPr>
          <a:lstStyle/>
          <a:p>
            <a:pPr>
              <a:lnSpc>
                <a:spcPct val="110000"/>
              </a:lnSpc>
              <a:buClr>
                <a:srgbClr val="FFCC66"/>
              </a:buClr>
            </a:pPr>
            <a:endParaRPr lang="en-AU" sz="2800" b="1" dirty="0">
              <a:solidFill>
                <a:srgbClr val="FAB516"/>
              </a:solidFill>
              <a:latin typeface="Calibri" panose="020F0502020204030204" pitchFamily="34" charset="0"/>
              <a:cs typeface="Calibri" panose="020F0502020204030204" pitchFamily="34" charset="0"/>
            </a:endParaRPr>
          </a:p>
          <a:p>
            <a:pPr>
              <a:lnSpc>
                <a:spcPct val="110000"/>
              </a:lnSpc>
              <a:buClr>
                <a:srgbClr val="FFCC66"/>
              </a:buClr>
            </a:pPr>
            <a:endParaRPr lang="en-AU" sz="2800" b="1" dirty="0">
              <a:solidFill>
                <a:srgbClr val="FAB516"/>
              </a:solidFill>
              <a:latin typeface="Calibri" panose="020F0502020204030204" pitchFamily="34" charset="0"/>
              <a:cs typeface="Calibri" panose="020F0502020204030204" pitchFamily="34" charset="0"/>
            </a:endParaRPr>
          </a:p>
          <a:p>
            <a:pPr marL="342900" indent="-342900">
              <a:lnSpc>
                <a:spcPct val="110000"/>
              </a:lnSpc>
              <a:buClr>
                <a:srgbClr val="FFCC66"/>
              </a:buClr>
              <a:buFont typeface="Arial" panose="020B0604020202020204" pitchFamily="34" charset="0"/>
              <a:buChar char="►"/>
            </a:pPr>
            <a:r>
              <a:rPr lang="en-AU" sz="2800" dirty="0" err="1" smtClean="0">
                <a:solidFill>
                  <a:srgbClr val="424242"/>
                </a:solidFill>
                <a:latin typeface="Calibri" panose="020F0502020204030204" pitchFamily="34" charset="0"/>
                <a:cs typeface="Calibri" panose="020F0502020204030204" pitchFamily="34" charset="0"/>
              </a:rPr>
              <a:t>Loại</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bỏ</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các</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yếu</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tố</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nguy</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cơ</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cai</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nghiện</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thuốc</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lá</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tránh</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tiếp</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xúc</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với</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khói</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bụi</a:t>
            </a:r>
            <a:r>
              <a:rPr lang="en-AU" sz="2800" dirty="0" smtClean="0">
                <a:solidFill>
                  <a:srgbClr val="424242"/>
                </a:solidFill>
                <a:latin typeface="Calibri" panose="020F0502020204030204" pitchFamily="34" charset="0"/>
                <a:cs typeface="Calibri" panose="020F0502020204030204" pitchFamily="34" charset="0"/>
              </a:rPr>
              <a:t>, ô </a:t>
            </a:r>
            <a:r>
              <a:rPr lang="en-AU" sz="2800" dirty="0" err="1" smtClean="0">
                <a:solidFill>
                  <a:srgbClr val="424242"/>
                </a:solidFill>
                <a:latin typeface="Calibri" panose="020F0502020204030204" pitchFamily="34" charset="0"/>
                <a:cs typeface="Calibri" panose="020F0502020204030204" pitchFamily="34" charset="0"/>
              </a:rPr>
              <a:t>nhiễm</a:t>
            </a:r>
            <a:r>
              <a:rPr lang="en-AU" sz="2800" dirty="0" smtClean="0">
                <a:solidFill>
                  <a:srgbClr val="424242"/>
                </a:solidFill>
                <a:latin typeface="Calibri" panose="020F0502020204030204" pitchFamily="34" charset="0"/>
                <a:cs typeface="Calibri" panose="020F0502020204030204" pitchFamily="34" charset="0"/>
              </a:rPr>
              <a:t> </a:t>
            </a:r>
          </a:p>
          <a:p>
            <a:pPr marL="342900" indent="-342900">
              <a:lnSpc>
                <a:spcPct val="110000"/>
              </a:lnSpc>
              <a:buClr>
                <a:srgbClr val="FFCC66"/>
              </a:buClr>
              <a:buFont typeface="Arial" panose="020B0604020202020204" pitchFamily="34" charset="0"/>
              <a:buChar char="►"/>
            </a:pPr>
            <a:r>
              <a:rPr lang="en-AU" sz="2800" dirty="0" err="1" smtClean="0">
                <a:solidFill>
                  <a:srgbClr val="424242"/>
                </a:solidFill>
                <a:latin typeface="Calibri" panose="020F0502020204030204" pitchFamily="34" charset="0"/>
                <a:cs typeface="Calibri" panose="020F0502020204030204" pitchFamily="34" charset="0"/>
              </a:rPr>
              <a:t>Luyện</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tập</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thể</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dục</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thể</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thao</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tập</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phục</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hồi</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chức</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năng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chế</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độ</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dinh</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dưỡng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phù</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hợp</a:t>
            </a:r>
            <a:endParaRPr lang="en-AU" sz="2800" dirty="0" smtClean="0">
              <a:solidFill>
                <a:srgbClr val="424242"/>
              </a:solidFill>
              <a:latin typeface="Calibri" panose="020F0502020204030204" pitchFamily="34" charset="0"/>
              <a:cs typeface="Calibri" panose="020F0502020204030204" pitchFamily="34" charset="0"/>
            </a:endParaRPr>
          </a:p>
          <a:p>
            <a:pPr marL="342900" indent="-342900">
              <a:lnSpc>
                <a:spcPct val="110000"/>
              </a:lnSpc>
              <a:buClr>
                <a:srgbClr val="FFCC66"/>
              </a:buClr>
              <a:buFont typeface="Arial" panose="020B0604020202020204" pitchFamily="34" charset="0"/>
              <a:buChar char="►"/>
            </a:pPr>
            <a:r>
              <a:rPr lang="en-AU" sz="2800" dirty="0" err="1" smtClean="0">
                <a:solidFill>
                  <a:srgbClr val="424242"/>
                </a:solidFill>
                <a:latin typeface="Calibri" panose="020F0502020204030204" pitchFamily="34" charset="0"/>
                <a:cs typeface="Calibri" panose="020F0502020204030204" pitchFamily="34" charset="0"/>
              </a:rPr>
              <a:t>Tiêm</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vắc</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xin</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phòng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cúm</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phòng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phế</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cầu</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giúp</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giảm</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nhiễm</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trùng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đường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hô</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hấp</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dưới</a:t>
            </a:r>
            <a:endParaRPr lang="en-AU" sz="2800" dirty="0" smtClean="0">
              <a:solidFill>
                <a:srgbClr val="424242"/>
              </a:solidFill>
              <a:latin typeface="Calibri" panose="020F0502020204030204" pitchFamily="34" charset="0"/>
              <a:cs typeface="Calibri" panose="020F0502020204030204" pitchFamily="34" charset="0"/>
            </a:endParaRPr>
          </a:p>
          <a:p>
            <a:pPr marL="342900" indent="-342900">
              <a:lnSpc>
                <a:spcPct val="110000"/>
              </a:lnSpc>
              <a:buClr>
                <a:srgbClr val="FFCC66"/>
              </a:buClr>
              <a:buFont typeface="Arial" panose="020B0604020202020204" pitchFamily="34" charset="0"/>
              <a:buChar char="►"/>
            </a:pPr>
            <a:r>
              <a:rPr lang="en-AU" sz="2800" dirty="0" err="1" smtClean="0">
                <a:solidFill>
                  <a:srgbClr val="424242"/>
                </a:solidFill>
                <a:latin typeface="Calibri" panose="020F0502020204030204" pitchFamily="34" charset="0"/>
                <a:cs typeface="Calibri" panose="020F0502020204030204" pitchFamily="34" charset="0"/>
              </a:rPr>
              <a:t>Điều</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trị</a:t>
            </a:r>
            <a:r>
              <a:rPr lang="en-AU" sz="2800" dirty="0" smtClean="0">
                <a:solidFill>
                  <a:srgbClr val="424242"/>
                </a:solidFill>
                <a:latin typeface="Calibri" panose="020F0502020204030204" pitchFamily="34" charset="0"/>
                <a:cs typeface="Calibri" panose="020F0502020204030204" pitchFamily="34" charset="0"/>
              </a:rPr>
              <a:t> oxy </a:t>
            </a:r>
            <a:r>
              <a:rPr lang="en-AU" sz="2800" dirty="0" err="1" smtClean="0">
                <a:solidFill>
                  <a:srgbClr val="424242"/>
                </a:solidFill>
                <a:latin typeface="Calibri" panose="020F0502020204030204" pitchFamily="34" charset="0"/>
                <a:cs typeface="Calibri" panose="020F0502020204030204" pitchFamily="34" charset="0"/>
              </a:rPr>
              <a:t>dài</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hạn</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tại</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nhà</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khi</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có</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suy</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hô</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hấp</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giảm</a:t>
            </a:r>
            <a:r>
              <a:rPr lang="en-AU" sz="2800" dirty="0" smtClean="0">
                <a:solidFill>
                  <a:srgbClr val="424242"/>
                </a:solidFill>
                <a:latin typeface="Calibri" panose="020F0502020204030204" pitchFamily="34" charset="0"/>
                <a:cs typeface="Calibri" panose="020F0502020204030204" pitchFamily="34" charset="0"/>
              </a:rPr>
              <a:t> oxy </a:t>
            </a:r>
            <a:r>
              <a:rPr lang="en-AU" sz="2800" dirty="0" err="1" smtClean="0">
                <a:solidFill>
                  <a:srgbClr val="424242"/>
                </a:solidFill>
                <a:latin typeface="Calibri" panose="020F0502020204030204" pitchFamily="34" charset="0"/>
                <a:cs typeface="Calibri" panose="020F0502020204030204" pitchFamily="34" charset="0"/>
              </a:rPr>
              <a:t>mạn</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tính</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tâm</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phế</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mạn</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tính</a:t>
            </a:r>
            <a:endParaRPr lang="en-AU" sz="2800" dirty="0" smtClean="0">
              <a:solidFill>
                <a:srgbClr val="424242"/>
              </a:solidFill>
              <a:latin typeface="Calibri" panose="020F0502020204030204" pitchFamily="34" charset="0"/>
              <a:cs typeface="Calibri" panose="020F0502020204030204" pitchFamily="34" charset="0"/>
            </a:endParaRPr>
          </a:p>
          <a:p>
            <a:pPr marL="342900" indent="-342900">
              <a:lnSpc>
                <a:spcPct val="110000"/>
              </a:lnSpc>
              <a:buClr>
                <a:srgbClr val="FFCC66"/>
              </a:buClr>
              <a:buFont typeface="Arial" panose="020B0604020202020204" pitchFamily="34" charset="0"/>
              <a:buChar char="►"/>
            </a:pPr>
            <a:r>
              <a:rPr lang="en-AU" sz="2800" dirty="0" err="1" smtClean="0">
                <a:solidFill>
                  <a:srgbClr val="424242"/>
                </a:solidFill>
                <a:latin typeface="Calibri" panose="020F0502020204030204" pitchFamily="34" charset="0"/>
                <a:cs typeface="Calibri" panose="020F0502020204030204" pitchFamily="34" charset="0"/>
              </a:rPr>
              <a:t>Thở</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máy</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không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xâm</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nhập</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khi</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có</a:t>
            </a:r>
            <a:r>
              <a:rPr lang="en-AU" sz="2800" dirty="0" smtClean="0">
                <a:solidFill>
                  <a:srgbClr val="424242"/>
                </a:solidFill>
                <a:latin typeface="Calibri" panose="020F0502020204030204" pitchFamily="34" charset="0"/>
                <a:cs typeface="Calibri" panose="020F0502020204030204" pitchFamily="34" charset="0"/>
              </a:rPr>
              <a:t> CO2 </a:t>
            </a:r>
            <a:r>
              <a:rPr lang="en-AU" sz="2800" dirty="0" err="1" smtClean="0">
                <a:solidFill>
                  <a:srgbClr val="424242"/>
                </a:solidFill>
                <a:latin typeface="Calibri" panose="020F0502020204030204" pitchFamily="34" charset="0"/>
                <a:cs typeface="Calibri" panose="020F0502020204030204" pitchFamily="34" charset="0"/>
              </a:rPr>
              <a:t>tăng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mệt</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cơ</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hô</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hấp</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từng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phải</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nhập</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viện</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vì</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suy</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hô</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hấp</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cấp</a:t>
            </a:r>
            <a:endParaRPr lang="en-AU" sz="2800" dirty="0" smtClean="0">
              <a:solidFill>
                <a:srgbClr val="424242"/>
              </a:solidFill>
              <a:latin typeface="Calibri" panose="020F0502020204030204" pitchFamily="34" charset="0"/>
              <a:cs typeface="Calibri" panose="020F0502020204030204" pitchFamily="34" charset="0"/>
            </a:endParaRPr>
          </a:p>
          <a:p>
            <a:pPr marL="342900" indent="-342900">
              <a:lnSpc>
                <a:spcPct val="110000"/>
              </a:lnSpc>
              <a:buClr>
                <a:srgbClr val="FFCC66"/>
              </a:buClr>
              <a:buFont typeface="Arial" panose="020B0604020202020204" pitchFamily="34" charset="0"/>
              <a:buChar char="►"/>
            </a:pPr>
            <a:r>
              <a:rPr lang="en-AU" sz="2800" dirty="0" err="1" smtClean="0">
                <a:solidFill>
                  <a:srgbClr val="424242"/>
                </a:solidFill>
                <a:latin typeface="Calibri" panose="020F0502020204030204" pitchFamily="34" charset="0"/>
                <a:cs typeface="Calibri" panose="020F0502020204030204" pitchFamily="34" charset="0"/>
              </a:rPr>
              <a:t>Điều</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trị</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duy</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trì</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bằng</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các</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thuốc</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giãn</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phế</a:t>
            </a:r>
            <a:r>
              <a:rPr lang="en-AU" sz="2800" dirty="0" smtClean="0">
                <a:solidFill>
                  <a:srgbClr val="424242"/>
                </a:solidFill>
                <a:latin typeface="Calibri" panose="020F0502020204030204" pitchFamily="34" charset="0"/>
                <a:cs typeface="Calibri" panose="020F0502020204030204" pitchFamily="34" charset="0"/>
              </a:rPr>
              <a:t> </a:t>
            </a:r>
            <a:r>
              <a:rPr lang="en-AU" sz="2800" dirty="0" err="1" smtClean="0">
                <a:solidFill>
                  <a:srgbClr val="424242"/>
                </a:solidFill>
                <a:latin typeface="Calibri" panose="020F0502020204030204" pitchFamily="34" charset="0"/>
                <a:cs typeface="Calibri" panose="020F0502020204030204" pitchFamily="34" charset="0"/>
              </a:rPr>
              <a:t>quản</a:t>
            </a:r>
            <a:endParaRPr lang="en-AU" sz="2800" dirty="0" smtClean="0">
              <a:solidFill>
                <a:srgbClr val="424242"/>
              </a:solidFill>
              <a:latin typeface="Calibri" panose="020F0502020204030204" pitchFamily="34" charset="0"/>
              <a:cs typeface="Calibri" panose="020F0502020204030204" pitchFamily="34" charset="0"/>
            </a:endParaRPr>
          </a:p>
          <a:p>
            <a:pPr marL="342900" indent="-342900">
              <a:lnSpc>
                <a:spcPct val="110000"/>
              </a:lnSpc>
              <a:buClr>
                <a:srgbClr val="FFCC66"/>
              </a:buClr>
              <a:buFont typeface="Arial" panose="020B0604020202020204" pitchFamily="34" charset="0"/>
              <a:buChar char="►"/>
            </a:pPr>
            <a:endParaRPr lang="en-AU" sz="2800" dirty="0">
              <a:solidFill>
                <a:srgbClr val="424242"/>
              </a:solidFill>
              <a:latin typeface="Calibri" panose="020F0502020204030204" pitchFamily="34" charset="0"/>
              <a:cs typeface="Calibri" panose="020F0502020204030204" pitchFamily="34" charset="0"/>
            </a:endParaRPr>
          </a:p>
        </p:txBody>
      </p:sp>
      <p:sp>
        <p:nvSpPr>
          <p:cNvPr id="8" name="TextBox 1">
            <a:extLst>
              <a:ext uri="{FF2B5EF4-FFF2-40B4-BE49-F238E27FC236}">
                <a16:creationId xmlns:a16="http://schemas.microsoft.com/office/drawing/2014/main" xmlns="" id="{5FCD8880-6749-4796-8E6B-C893A4113D97}"/>
              </a:ext>
            </a:extLst>
          </p:cNvPr>
          <p:cNvSpPr txBox="1">
            <a:spLocks noChangeArrowheads="1"/>
          </p:cNvSpPr>
          <p:nvPr/>
        </p:nvSpPr>
        <p:spPr bwMode="auto">
          <a:xfrm>
            <a:off x="2376819" y="6509027"/>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664504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99966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07387" y="425859"/>
            <a:ext cx="1118456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CÁC THUỐC ĐIỀU TRỊ COPD</a:t>
            </a:r>
            <a:endParaRPr lang="en-US" sz="3200" b="1" dirty="0">
              <a:solidFill>
                <a:srgbClr val="C00000"/>
              </a:solidFill>
              <a:latin typeface="Tahoma" pitchFamily="34" charset="0"/>
              <a:cs typeface="Tahoma" pitchFamily="34" charset="0"/>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51584" y="6525345"/>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xmlns="" id="{CBCB13BE-6FDC-4E9B-98D8-A4C137FD9F0D}"/>
              </a:ext>
            </a:extLst>
          </p:cNvPr>
          <p:cNvPicPr>
            <a:picLocks noChangeAspect="1"/>
          </p:cNvPicPr>
          <p:nvPr/>
        </p:nvPicPr>
        <p:blipFill rotWithShape="1">
          <a:blip r:embed="rId3"/>
          <a:srcRect b="50000"/>
          <a:stretch/>
        </p:blipFill>
        <p:spPr>
          <a:xfrm>
            <a:off x="1391478" y="1216679"/>
            <a:ext cx="9924013" cy="5117068"/>
          </a:xfrm>
          <a:prstGeom prst="rect">
            <a:avLst/>
          </a:prstGeom>
        </p:spPr>
      </p:pic>
      <p:sp>
        <p:nvSpPr>
          <p:cNvPr id="2" name="Rectangle 1"/>
          <p:cNvSpPr/>
          <p:nvPr/>
        </p:nvSpPr>
        <p:spPr>
          <a:xfrm>
            <a:off x="1935126" y="1297172"/>
            <a:ext cx="7602279" cy="329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CÁC THUỐC ĐIỀU TRỊ DUY TRÌ COPD*</a:t>
            </a:r>
            <a:endParaRPr lang="en-US" b="1" dirty="0"/>
          </a:p>
        </p:txBody>
      </p:sp>
      <p:sp>
        <p:nvSpPr>
          <p:cNvPr id="3" name="Rectangle 2"/>
          <p:cNvSpPr/>
          <p:nvPr/>
        </p:nvSpPr>
        <p:spPr>
          <a:xfrm>
            <a:off x="1587390" y="2254102"/>
            <a:ext cx="2984609" cy="1488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t>Thuốc</a:t>
            </a:r>
            <a:r>
              <a:rPr lang="en-US" sz="1400" b="1" dirty="0" smtClean="0"/>
              <a:t> </a:t>
            </a:r>
            <a:r>
              <a:rPr lang="en-US" sz="1400" b="1" dirty="0" err="1" smtClean="0"/>
              <a:t>cường</a:t>
            </a:r>
            <a:r>
              <a:rPr lang="en-US" sz="1400" b="1" dirty="0" smtClean="0"/>
              <a:t> beta2</a:t>
            </a:r>
            <a:endParaRPr lang="en-US" sz="1400" b="1" dirty="0"/>
          </a:p>
        </p:txBody>
      </p:sp>
    </p:spTree>
    <p:extLst>
      <p:ext uri="{BB962C8B-B14F-4D97-AF65-F5344CB8AC3E}">
        <p14:creationId xmlns:p14="http://schemas.microsoft.com/office/powerpoint/2010/main" val="2202414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38" y="116632"/>
            <a:ext cx="98442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07387" y="425859"/>
            <a:ext cx="11184565" cy="584775"/>
          </a:xfrm>
          <a:prstGeom prst="rect">
            <a:avLst/>
          </a:prstGeom>
          <a:noFill/>
          <a:ln w="9525">
            <a:noFill/>
            <a:miter lim="800000"/>
            <a:headEnd/>
            <a:tailEnd/>
          </a:ln>
        </p:spPr>
        <p:txBody>
          <a:bodyPr wrap="square">
            <a:spAutoFit/>
          </a:bodyPr>
          <a:lstStyle/>
          <a:p>
            <a:pPr algn="ctr"/>
            <a:r>
              <a:rPr lang="en-US" sz="3200" b="1" dirty="0">
                <a:solidFill>
                  <a:srgbClr val="C00000"/>
                </a:solidFill>
                <a:latin typeface="Calibri" panose="020F0502020204030204" pitchFamily="34" charset="0"/>
                <a:cs typeface="Calibri" panose="020F0502020204030204" pitchFamily="34" charset="0"/>
              </a:rPr>
              <a:t>CÁC THUỐC ĐIỀU TRỊ COPD</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51584" y="6525345"/>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34F4F870-1DB4-47D8-BF21-7FAAD7AE7D5E}"/>
              </a:ext>
            </a:extLst>
          </p:cNvPr>
          <p:cNvPicPr>
            <a:picLocks noChangeAspect="1"/>
          </p:cNvPicPr>
          <p:nvPr/>
        </p:nvPicPr>
        <p:blipFill rotWithShape="1">
          <a:blip r:embed="rId4"/>
          <a:srcRect t="50000"/>
          <a:stretch/>
        </p:blipFill>
        <p:spPr>
          <a:xfrm>
            <a:off x="1007387" y="1340768"/>
            <a:ext cx="10369200" cy="5346618"/>
          </a:xfrm>
          <a:prstGeom prst="rect">
            <a:avLst/>
          </a:prstGeom>
        </p:spPr>
      </p:pic>
    </p:spTree>
    <p:extLst>
      <p:ext uri="{BB962C8B-B14F-4D97-AF65-F5344CB8AC3E}">
        <p14:creationId xmlns:p14="http://schemas.microsoft.com/office/powerpoint/2010/main" val="257536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98442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07387" y="383327"/>
            <a:ext cx="1118456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ĐIỀU TRỊ COPD BẰNG THUỐC</a:t>
            </a:r>
            <a:endParaRPr lang="en-US" sz="3200" b="1" dirty="0">
              <a:solidFill>
                <a:srgbClr val="C00000"/>
              </a:solidFill>
              <a:latin typeface="Tahoma" pitchFamily="34" charset="0"/>
              <a:cs typeface="Tahoma" pitchFamily="34" charset="0"/>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51584" y="6525345"/>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xmlns="" id="{FEA2F77F-6FE9-4E0F-B222-82F663B67C22}"/>
              </a:ext>
            </a:extLst>
          </p:cNvPr>
          <p:cNvPicPr>
            <a:picLocks noChangeAspect="1"/>
          </p:cNvPicPr>
          <p:nvPr/>
        </p:nvPicPr>
        <p:blipFill>
          <a:blip r:embed="rId3"/>
          <a:stretch>
            <a:fillRect/>
          </a:stretch>
        </p:blipFill>
        <p:spPr>
          <a:xfrm>
            <a:off x="1244009" y="1190537"/>
            <a:ext cx="9511887" cy="5318354"/>
          </a:xfrm>
          <a:prstGeom prst="rect">
            <a:avLst/>
          </a:prstGeom>
        </p:spPr>
      </p:pic>
      <p:sp>
        <p:nvSpPr>
          <p:cNvPr id="3" name="Rectangle 2"/>
          <p:cNvSpPr/>
          <p:nvPr/>
        </p:nvSpPr>
        <p:spPr>
          <a:xfrm>
            <a:off x="1244008" y="1600203"/>
            <a:ext cx="9511887" cy="457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Sử</a:t>
            </a:r>
            <a:r>
              <a:rPr lang="en-US" dirty="0" smtClean="0"/>
              <a:t> </a:t>
            </a:r>
            <a:r>
              <a:rPr lang="en-US" dirty="0" err="1" smtClean="0"/>
              <a:t>dụng</a:t>
            </a:r>
            <a:r>
              <a:rPr lang="en-US" dirty="0" smtClean="0"/>
              <a:t> </a:t>
            </a:r>
            <a:r>
              <a:rPr lang="en-US" dirty="0" err="1" smtClean="0"/>
              <a:t>các</a:t>
            </a:r>
            <a:r>
              <a:rPr lang="en-US" dirty="0" smtClean="0"/>
              <a:t> </a:t>
            </a:r>
            <a:r>
              <a:rPr lang="en-US" dirty="0" err="1" smtClean="0"/>
              <a:t>thuốc</a:t>
            </a:r>
            <a:r>
              <a:rPr lang="en-US" dirty="0" smtClean="0"/>
              <a:t> </a:t>
            </a:r>
            <a:r>
              <a:rPr lang="en-US" dirty="0" err="1" smtClean="0"/>
              <a:t>giãn</a:t>
            </a:r>
            <a:r>
              <a:rPr lang="en-US" dirty="0" smtClean="0"/>
              <a:t> </a:t>
            </a:r>
            <a:r>
              <a:rPr lang="en-US" dirty="0" err="1" smtClean="0"/>
              <a:t>phế</a:t>
            </a:r>
            <a:r>
              <a:rPr lang="en-US" dirty="0" smtClean="0"/>
              <a:t> </a:t>
            </a:r>
            <a:r>
              <a:rPr lang="en-US" dirty="0" err="1" smtClean="0"/>
              <a:t>quản</a:t>
            </a:r>
            <a:r>
              <a:rPr lang="en-US" dirty="0" smtClean="0"/>
              <a:t> </a:t>
            </a:r>
            <a:r>
              <a:rPr lang="en-US" dirty="0" err="1" smtClean="0"/>
              <a:t>phun</a:t>
            </a:r>
            <a:r>
              <a:rPr lang="en-US" dirty="0" smtClean="0"/>
              <a:t> </a:t>
            </a:r>
            <a:r>
              <a:rPr lang="en-US" dirty="0" err="1" smtClean="0"/>
              <a:t>hít</a:t>
            </a:r>
            <a:r>
              <a:rPr lang="en-US" dirty="0"/>
              <a:t> </a:t>
            </a:r>
            <a:r>
              <a:rPr lang="en-US" dirty="0" err="1" smtClean="0"/>
              <a:t>là</a:t>
            </a:r>
            <a:r>
              <a:rPr lang="en-US" dirty="0" smtClean="0"/>
              <a:t> </a:t>
            </a:r>
            <a:r>
              <a:rPr lang="en-US" dirty="0" err="1" smtClean="0"/>
              <a:t>thuốc</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chủ</a:t>
            </a:r>
            <a:r>
              <a:rPr lang="en-US" dirty="0" smtClean="0"/>
              <a:t> </a:t>
            </a:r>
            <a:r>
              <a:rPr lang="en-US" dirty="0" err="1" smtClean="0"/>
              <a:t>đạo</a:t>
            </a:r>
            <a:r>
              <a:rPr lang="en-US" dirty="0" smtClean="0"/>
              <a:t> (</a:t>
            </a:r>
            <a:r>
              <a:rPr lang="en-US" dirty="0" err="1" smtClean="0"/>
              <a:t>bằng</a:t>
            </a:r>
            <a:r>
              <a:rPr lang="en-US" dirty="0" smtClean="0"/>
              <a:t> </a:t>
            </a:r>
            <a:r>
              <a:rPr lang="en-US" dirty="0" err="1" smtClean="0"/>
              <a:t>chứng</a:t>
            </a:r>
            <a:r>
              <a:rPr lang="en-US" dirty="0" smtClean="0"/>
              <a:t> </a:t>
            </a:r>
            <a:r>
              <a:rPr lang="en-US" dirty="0" err="1" smtClean="0"/>
              <a:t>loại</a:t>
            </a:r>
            <a:r>
              <a:rPr lang="en-US" dirty="0" smtClean="0"/>
              <a:t> A)</a:t>
            </a:r>
            <a:endParaRPr lang="en-US" dirty="0"/>
          </a:p>
        </p:txBody>
      </p:sp>
      <p:sp>
        <p:nvSpPr>
          <p:cNvPr id="4" name="Rectangle 3"/>
          <p:cNvSpPr/>
          <p:nvPr/>
        </p:nvSpPr>
        <p:spPr>
          <a:xfrm>
            <a:off x="1244009" y="2158410"/>
            <a:ext cx="9511886" cy="2977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SABA </a:t>
            </a:r>
            <a:r>
              <a:rPr lang="en-US" dirty="0" err="1" smtClean="0"/>
              <a:t>và</a:t>
            </a:r>
            <a:r>
              <a:rPr lang="en-US" dirty="0" smtClean="0"/>
              <a:t> SAMA </a:t>
            </a:r>
            <a:r>
              <a:rPr lang="en-US" dirty="0" err="1" smtClean="0"/>
              <a:t>cải</a:t>
            </a:r>
            <a:r>
              <a:rPr lang="en-US" dirty="0" smtClean="0"/>
              <a:t> </a:t>
            </a:r>
            <a:r>
              <a:rPr lang="en-US" dirty="0" err="1" smtClean="0"/>
              <a:t>thiện</a:t>
            </a:r>
            <a:r>
              <a:rPr lang="en-US" dirty="0" smtClean="0"/>
              <a:t> </a:t>
            </a:r>
            <a:r>
              <a:rPr lang="en-US" dirty="0" err="1" smtClean="0"/>
              <a:t>giá</a:t>
            </a:r>
            <a:r>
              <a:rPr lang="en-US" dirty="0" smtClean="0"/>
              <a:t> </a:t>
            </a:r>
            <a:r>
              <a:rPr lang="en-US" dirty="0" err="1" smtClean="0"/>
              <a:t>trị</a:t>
            </a:r>
            <a:r>
              <a:rPr lang="en-US" dirty="0" smtClean="0"/>
              <a:t> FEV1 (</a:t>
            </a:r>
            <a:r>
              <a:rPr lang="en-US" dirty="0" err="1" smtClean="0"/>
              <a:t>bằng</a:t>
            </a:r>
            <a:r>
              <a:rPr lang="en-US" dirty="0" smtClean="0"/>
              <a:t> </a:t>
            </a:r>
            <a:r>
              <a:rPr lang="en-US" dirty="0" err="1" smtClean="0"/>
              <a:t>chứng</a:t>
            </a:r>
            <a:r>
              <a:rPr lang="en-US" dirty="0" smtClean="0"/>
              <a:t> A)</a:t>
            </a:r>
            <a:endParaRPr lang="en-US" dirty="0"/>
          </a:p>
        </p:txBody>
      </p:sp>
      <p:sp>
        <p:nvSpPr>
          <p:cNvPr id="5" name="Rectangle 4"/>
          <p:cNvSpPr/>
          <p:nvPr/>
        </p:nvSpPr>
        <p:spPr>
          <a:xfrm>
            <a:off x="1244009" y="2594344"/>
            <a:ext cx="9511886" cy="4359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Phối</a:t>
            </a:r>
            <a:r>
              <a:rPr lang="en-US" dirty="0" smtClean="0"/>
              <a:t> </a:t>
            </a:r>
            <a:r>
              <a:rPr lang="en-US" dirty="0" err="1" smtClean="0"/>
              <a:t>hợp</a:t>
            </a:r>
            <a:r>
              <a:rPr lang="en-US" dirty="0" smtClean="0"/>
              <a:t> SABA/SAMA </a:t>
            </a:r>
            <a:r>
              <a:rPr lang="en-US" dirty="0" err="1" smtClean="0"/>
              <a:t>cải</a:t>
            </a:r>
            <a:r>
              <a:rPr lang="en-US" dirty="0" smtClean="0"/>
              <a:t> </a:t>
            </a:r>
            <a:r>
              <a:rPr lang="en-US" dirty="0" err="1" smtClean="0"/>
              <a:t>thiện</a:t>
            </a:r>
            <a:r>
              <a:rPr lang="en-US" dirty="0" smtClean="0"/>
              <a:t> </a:t>
            </a:r>
            <a:r>
              <a:rPr lang="en-US" dirty="0" err="1" smtClean="0"/>
              <a:t>triệu</a:t>
            </a:r>
            <a:r>
              <a:rPr lang="en-US" dirty="0" smtClean="0"/>
              <a:t> </a:t>
            </a:r>
            <a:r>
              <a:rPr lang="en-US" dirty="0" err="1" smtClean="0"/>
              <a:t>chứng</a:t>
            </a:r>
            <a:r>
              <a:rPr lang="en-US" dirty="0" smtClean="0"/>
              <a:t> </a:t>
            </a:r>
            <a:r>
              <a:rPr lang="en-US" dirty="0" err="1" smtClean="0"/>
              <a:t>và</a:t>
            </a:r>
            <a:r>
              <a:rPr lang="en-US" dirty="0" smtClean="0"/>
              <a:t> FEV1 </a:t>
            </a:r>
            <a:r>
              <a:rPr lang="en-US" dirty="0" err="1" smtClean="0"/>
              <a:t>tốt</a:t>
            </a:r>
            <a:r>
              <a:rPr lang="en-US" dirty="0" smtClean="0"/>
              <a:t> </a:t>
            </a:r>
            <a:r>
              <a:rPr lang="en-US" dirty="0" err="1" smtClean="0"/>
              <a:t>hơn</a:t>
            </a:r>
            <a:r>
              <a:rPr lang="en-US" dirty="0" smtClean="0"/>
              <a:t> </a:t>
            </a:r>
            <a:r>
              <a:rPr lang="en-US" dirty="0" err="1" smtClean="0"/>
              <a:t>dạng</a:t>
            </a:r>
            <a:r>
              <a:rPr lang="en-US" dirty="0" smtClean="0"/>
              <a:t> </a:t>
            </a:r>
            <a:r>
              <a:rPr lang="en-US" dirty="0" err="1" smtClean="0"/>
              <a:t>đơn</a:t>
            </a:r>
            <a:r>
              <a:rPr lang="en-US" dirty="0" smtClean="0"/>
              <a:t> </a:t>
            </a:r>
            <a:r>
              <a:rPr lang="en-US" dirty="0" err="1" smtClean="0"/>
              <a:t>lẻ</a:t>
            </a:r>
            <a:endParaRPr lang="en-US" dirty="0"/>
          </a:p>
        </p:txBody>
      </p:sp>
      <p:sp>
        <p:nvSpPr>
          <p:cNvPr id="8" name="Rectangle 7"/>
          <p:cNvSpPr/>
          <p:nvPr/>
        </p:nvSpPr>
        <p:spPr>
          <a:xfrm>
            <a:off x="1244008" y="3179135"/>
            <a:ext cx="9813852" cy="4253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LABA </a:t>
            </a:r>
            <a:r>
              <a:rPr lang="en-US" dirty="0" err="1" smtClean="0"/>
              <a:t>và</a:t>
            </a:r>
            <a:r>
              <a:rPr lang="en-US" dirty="0" smtClean="0"/>
              <a:t> LAMA </a:t>
            </a:r>
            <a:r>
              <a:rPr lang="en-US" dirty="0" err="1" smtClean="0"/>
              <a:t>cải</a:t>
            </a:r>
            <a:r>
              <a:rPr lang="en-US" dirty="0" smtClean="0"/>
              <a:t> </a:t>
            </a:r>
            <a:r>
              <a:rPr lang="en-US" dirty="0" err="1" smtClean="0"/>
              <a:t>thiện</a:t>
            </a:r>
            <a:r>
              <a:rPr lang="en-US" dirty="0" smtClean="0"/>
              <a:t> </a:t>
            </a:r>
            <a:r>
              <a:rPr lang="en-US" dirty="0" err="1" smtClean="0"/>
              <a:t>triệu</a:t>
            </a:r>
            <a:r>
              <a:rPr lang="en-US" dirty="0" smtClean="0"/>
              <a:t> </a:t>
            </a:r>
            <a:r>
              <a:rPr lang="en-US" dirty="0" err="1" smtClean="0"/>
              <a:t>chứng</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cuộc</a:t>
            </a:r>
            <a:r>
              <a:rPr lang="en-US" dirty="0" smtClean="0"/>
              <a:t> </a:t>
            </a:r>
            <a:r>
              <a:rPr lang="en-US" dirty="0" err="1" smtClean="0"/>
              <a:t>sống</a:t>
            </a:r>
            <a:r>
              <a:rPr lang="en-US" dirty="0" smtClean="0"/>
              <a:t>, FEV1 </a:t>
            </a:r>
            <a:r>
              <a:rPr lang="en-US" dirty="0" err="1" smtClean="0"/>
              <a:t>và</a:t>
            </a:r>
            <a:r>
              <a:rPr lang="en-US" dirty="0" smtClean="0"/>
              <a:t> </a:t>
            </a:r>
            <a:r>
              <a:rPr lang="en-US" dirty="0" err="1" smtClean="0"/>
              <a:t>đợt</a:t>
            </a:r>
            <a:r>
              <a:rPr lang="en-US" dirty="0" smtClean="0"/>
              <a:t> </a:t>
            </a:r>
            <a:r>
              <a:rPr lang="en-US" dirty="0" err="1" smtClean="0"/>
              <a:t>cấp</a:t>
            </a:r>
            <a:r>
              <a:rPr lang="en-US" dirty="0" smtClean="0"/>
              <a:t> (</a:t>
            </a:r>
            <a:r>
              <a:rPr lang="en-US" dirty="0" err="1" smtClean="0"/>
              <a:t>bằng</a:t>
            </a:r>
            <a:r>
              <a:rPr lang="en-US" dirty="0" smtClean="0"/>
              <a:t> </a:t>
            </a:r>
            <a:r>
              <a:rPr lang="en-US" dirty="0" err="1" smtClean="0"/>
              <a:t>chứng</a:t>
            </a:r>
            <a:r>
              <a:rPr lang="en-US" dirty="0" smtClean="0"/>
              <a:t> A)</a:t>
            </a:r>
            <a:endParaRPr lang="en-US" dirty="0"/>
          </a:p>
        </p:txBody>
      </p:sp>
      <p:sp>
        <p:nvSpPr>
          <p:cNvPr id="10" name="Rectangle 9"/>
          <p:cNvSpPr/>
          <p:nvPr/>
        </p:nvSpPr>
        <p:spPr>
          <a:xfrm>
            <a:off x="1244009" y="3710763"/>
            <a:ext cx="9813851" cy="404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LAMA </a:t>
            </a:r>
            <a:r>
              <a:rPr lang="en-US" dirty="0" err="1" smtClean="0"/>
              <a:t>làm</a:t>
            </a:r>
            <a:r>
              <a:rPr lang="en-US" dirty="0" smtClean="0"/>
              <a:t> </a:t>
            </a:r>
            <a:r>
              <a:rPr lang="en-US" dirty="0" err="1" smtClean="0"/>
              <a:t>giảm</a:t>
            </a:r>
            <a:r>
              <a:rPr lang="en-US" dirty="0" smtClean="0"/>
              <a:t> </a:t>
            </a:r>
            <a:r>
              <a:rPr lang="en-US" dirty="0" err="1" smtClean="0"/>
              <a:t>đợt</a:t>
            </a:r>
            <a:r>
              <a:rPr lang="en-US" dirty="0" smtClean="0"/>
              <a:t> </a:t>
            </a:r>
            <a:r>
              <a:rPr lang="en-US" dirty="0" err="1" smtClean="0"/>
              <a:t>cấp</a:t>
            </a:r>
            <a:r>
              <a:rPr lang="en-US" dirty="0" smtClean="0"/>
              <a:t> </a:t>
            </a:r>
            <a:r>
              <a:rPr lang="en-US" dirty="0" err="1" smtClean="0"/>
              <a:t>tốt</a:t>
            </a:r>
            <a:r>
              <a:rPr lang="en-US" dirty="0" smtClean="0"/>
              <a:t> </a:t>
            </a:r>
            <a:r>
              <a:rPr lang="en-US" dirty="0" err="1" smtClean="0"/>
              <a:t>hơn</a:t>
            </a:r>
            <a:r>
              <a:rPr lang="en-US" dirty="0" smtClean="0"/>
              <a:t> LABA (</a:t>
            </a:r>
            <a:r>
              <a:rPr lang="en-US" dirty="0" err="1" smtClean="0"/>
              <a:t>bằng</a:t>
            </a:r>
            <a:r>
              <a:rPr lang="en-US" dirty="0" smtClean="0"/>
              <a:t> </a:t>
            </a:r>
            <a:r>
              <a:rPr lang="en-US" dirty="0" err="1" smtClean="0"/>
              <a:t>chứng</a:t>
            </a:r>
            <a:r>
              <a:rPr lang="en-US" dirty="0" smtClean="0"/>
              <a:t> A), </a:t>
            </a:r>
            <a:r>
              <a:rPr lang="en-US" dirty="0" err="1" smtClean="0"/>
              <a:t>giảm</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bằng</a:t>
            </a:r>
            <a:r>
              <a:rPr lang="en-US" dirty="0" smtClean="0"/>
              <a:t> </a:t>
            </a:r>
            <a:r>
              <a:rPr lang="en-US" dirty="0" err="1" smtClean="0"/>
              <a:t>chứng</a:t>
            </a:r>
            <a:r>
              <a:rPr lang="en-US" dirty="0" smtClean="0"/>
              <a:t> B)</a:t>
            </a:r>
            <a:endParaRPr lang="en-US" dirty="0"/>
          </a:p>
        </p:txBody>
      </p:sp>
      <p:sp>
        <p:nvSpPr>
          <p:cNvPr id="11" name="Rectangle 10"/>
          <p:cNvSpPr/>
          <p:nvPr/>
        </p:nvSpPr>
        <p:spPr>
          <a:xfrm>
            <a:off x="1244008" y="4253023"/>
            <a:ext cx="9813852" cy="3934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Phối</a:t>
            </a:r>
            <a:r>
              <a:rPr lang="en-US" dirty="0" smtClean="0"/>
              <a:t> </a:t>
            </a:r>
            <a:r>
              <a:rPr lang="en-US" dirty="0" err="1" smtClean="0"/>
              <a:t>hợp</a:t>
            </a:r>
            <a:r>
              <a:rPr lang="en-US" dirty="0" smtClean="0"/>
              <a:t> LABA/LAMA </a:t>
            </a:r>
            <a:r>
              <a:rPr lang="en-US" dirty="0" err="1" smtClean="0"/>
              <a:t>làm</a:t>
            </a:r>
            <a:r>
              <a:rPr lang="en-US" dirty="0" smtClean="0"/>
              <a:t> </a:t>
            </a:r>
            <a:r>
              <a:rPr lang="en-US" dirty="0" err="1" smtClean="0"/>
              <a:t>tăng</a:t>
            </a:r>
            <a:r>
              <a:rPr lang="en-US" dirty="0" smtClean="0"/>
              <a:t> FEV1 </a:t>
            </a:r>
            <a:r>
              <a:rPr lang="en-US" dirty="0" err="1" smtClean="0"/>
              <a:t>tốt</a:t>
            </a:r>
            <a:r>
              <a:rPr lang="en-US" dirty="0" smtClean="0"/>
              <a:t> </a:t>
            </a:r>
            <a:r>
              <a:rPr lang="en-US" dirty="0" err="1" smtClean="0"/>
              <a:t>hơn</a:t>
            </a:r>
            <a:r>
              <a:rPr lang="en-US" dirty="0" smtClean="0"/>
              <a:t> so </a:t>
            </a:r>
            <a:r>
              <a:rPr lang="en-US" dirty="0" err="1" smtClean="0"/>
              <a:t>với</a:t>
            </a:r>
            <a:r>
              <a:rPr lang="en-US" dirty="0" smtClean="0"/>
              <a:t> </a:t>
            </a:r>
            <a:r>
              <a:rPr lang="en-US" dirty="0" err="1" smtClean="0"/>
              <a:t>dạng</a:t>
            </a:r>
            <a:r>
              <a:rPr lang="en-US" dirty="0" smtClean="0"/>
              <a:t> </a:t>
            </a:r>
            <a:r>
              <a:rPr lang="en-US" dirty="0" err="1" smtClean="0"/>
              <a:t>đơn</a:t>
            </a:r>
            <a:r>
              <a:rPr lang="en-US" dirty="0" smtClean="0"/>
              <a:t> </a:t>
            </a:r>
            <a:r>
              <a:rPr lang="en-US" dirty="0" err="1" smtClean="0"/>
              <a:t>lẻ</a:t>
            </a:r>
            <a:r>
              <a:rPr lang="en-US" dirty="0" smtClean="0"/>
              <a:t> (</a:t>
            </a:r>
            <a:r>
              <a:rPr lang="en-US" dirty="0" err="1" smtClean="0"/>
              <a:t>bằng</a:t>
            </a:r>
            <a:r>
              <a:rPr lang="en-US" dirty="0" smtClean="0"/>
              <a:t> </a:t>
            </a:r>
            <a:r>
              <a:rPr lang="en-US" dirty="0" err="1" smtClean="0"/>
              <a:t>chứng</a:t>
            </a:r>
            <a:r>
              <a:rPr lang="en-US" dirty="0" smtClean="0"/>
              <a:t> A)</a:t>
            </a:r>
            <a:endParaRPr lang="en-US" dirty="0"/>
          </a:p>
        </p:txBody>
      </p:sp>
      <p:sp>
        <p:nvSpPr>
          <p:cNvPr id="12" name="Rectangle 11"/>
          <p:cNvSpPr/>
          <p:nvPr/>
        </p:nvSpPr>
        <p:spPr>
          <a:xfrm>
            <a:off x="1244008" y="4816549"/>
            <a:ext cx="9813852" cy="3402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Phối</a:t>
            </a:r>
            <a:r>
              <a:rPr lang="en-US" dirty="0" smtClean="0"/>
              <a:t> </a:t>
            </a:r>
            <a:r>
              <a:rPr lang="en-US" dirty="0" err="1" smtClean="0"/>
              <a:t>hợp</a:t>
            </a:r>
            <a:r>
              <a:rPr lang="en-US" dirty="0" smtClean="0"/>
              <a:t> LABA/LAMA </a:t>
            </a:r>
            <a:r>
              <a:rPr lang="en-US" dirty="0" err="1" smtClean="0"/>
              <a:t>làm</a:t>
            </a:r>
            <a:r>
              <a:rPr lang="en-US" dirty="0" smtClean="0"/>
              <a:t> </a:t>
            </a:r>
            <a:r>
              <a:rPr lang="en-US" dirty="0" err="1" smtClean="0"/>
              <a:t>giảm</a:t>
            </a:r>
            <a:r>
              <a:rPr lang="en-US" dirty="0" smtClean="0"/>
              <a:t> </a:t>
            </a:r>
            <a:r>
              <a:rPr lang="en-US" dirty="0" err="1" smtClean="0"/>
              <a:t>đợt</a:t>
            </a:r>
            <a:r>
              <a:rPr lang="en-US" dirty="0" smtClean="0"/>
              <a:t> </a:t>
            </a:r>
            <a:r>
              <a:rPr lang="en-US" dirty="0" err="1" smtClean="0"/>
              <a:t>cấp</a:t>
            </a:r>
            <a:r>
              <a:rPr lang="en-US" dirty="0" smtClean="0"/>
              <a:t> </a:t>
            </a:r>
            <a:r>
              <a:rPr lang="en-US" dirty="0" err="1" smtClean="0"/>
              <a:t>tốt</a:t>
            </a:r>
            <a:r>
              <a:rPr lang="en-US" dirty="0" smtClean="0"/>
              <a:t> </a:t>
            </a:r>
            <a:r>
              <a:rPr lang="en-US" dirty="0" err="1" smtClean="0"/>
              <a:t>hơn</a:t>
            </a:r>
            <a:r>
              <a:rPr lang="en-US" dirty="0" smtClean="0"/>
              <a:t> so </a:t>
            </a:r>
            <a:r>
              <a:rPr lang="en-US" dirty="0" err="1" smtClean="0"/>
              <a:t>với</a:t>
            </a:r>
            <a:r>
              <a:rPr lang="en-US" dirty="0" smtClean="0"/>
              <a:t> </a:t>
            </a:r>
            <a:r>
              <a:rPr lang="en-US" dirty="0" err="1" smtClean="0"/>
              <a:t>dạng</a:t>
            </a:r>
            <a:r>
              <a:rPr lang="en-US" dirty="0" smtClean="0"/>
              <a:t> </a:t>
            </a:r>
            <a:r>
              <a:rPr lang="en-US" dirty="0" err="1" smtClean="0"/>
              <a:t>đơn</a:t>
            </a:r>
            <a:r>
              <a:rPr lang="en-US" dirty="0" smtClean="0"/>
              <a:t> </a:t>
            </a:r>
            <a:r>
              <a:rPr lang="en-US" dirty="0" err="1" smtClean="0"/>
              <a:t>lẻ</a:t>
            </a:r>
            <a:r>
              <a:rPr lang="en-US" dirty="0" smtClean="0"/>
              <a:t> (</a:t>
            </a:r>
            <a:r>
              <a:rPr lang="en-US" dirty="0" err="1" smtClean="0"/>
              <a:t>bằng</a:t>
            </a:r>
            <a:r>
              <a:rPr lang="en-US" dirty="0" smtClean="0"/>
              <a:t> </a:t>
            </a:r>
            <a:r>
              <a:rPr lang="en-US" dirty="0" err="1" smtClean="0"/>
              <a:t>chứng</a:t>
            </a:r>
            <a:r>
              <a:rPr lang="en-US" dirty="0" smtClean="0"/>
              <a:t> A)</a:t>
            </a:r>
            <a:endParaRPr lang="en-US" dirty="0"/>
          </a:p>
        </p:txBody>
      </p:sp>
      <p:sp>
        <p:nvSpPr>
          <p:cNvPr id="14" name="Rectangle 13"/>
          <p:cNvSpPr/>
          <p:nvPr/>
        </p:nvSpPr>
        <p:spPr>
          <a:xfrm>
            <a:off x="1244008" y="5284381"/>
            <a:ext cx="9813852" cy="350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Tiotropium</a:t>
            </a:r>
            <a:r>
              <a:rPr lang="en-US" dirty="0" smtClean="0"/>
              <a:t> </a:t>
            </a:r>
            <a:r>
              <a:rPr lang="en-US" dirty="0" err="1" smtClean="0"/>
              <a:t>cải</a:t>
            </a:r>
            <a:r>
              <a:rPr lang="en-US" dirty="0" smtClean="0"/>
              <a:t> </a:t>
            </a:r>
            <a:r>
              <a:rPr lang="en-US" dirty="0" err="1" smtClean="0"/>
              <a:t>thiện</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gắng</a:t>
            </a:r>
            <a:r>
              <a:rPr lang="en-US" dirty="0" smtClean="0"/>
              <a:t> </a:t>
            </a:r>
            <a:r>
              <a:rPr lang="en-US" dirty="0" err="1" smtClean="0"/>
              <a:t>sức</a:t>
            </a:r>
            <a:r>
              <a:rPr lang="en-US" dirty="0" smtClean="0"/>
              <a:t> </a:t>
            </a:r>
            <a:r>
              <a:rPr lang="en-US" dirty="0" err="1" smtClean="0"/>
              <a:t>tốt</a:t>
            </a:r>
            <a:r>
              <a:rPr lang="en-US" dirty="0" smtClean="0"/>
              <a:t> </a:t>
            </a:r>
            <a:r>
              <a:rPr lang="en-US" dirty="0" err="1" smtClean="0"/>
              <a:t>khi</a:t>
            </a:r>
            <a:r>
              <a:rPr lang="en-US" dirty="0" smtClean="0"/>
              <a:t> </a:t>
            </a:r>
            <a:r>
              <a:rPr lang="en-US" dirty="0" err="1" smtClean="0"/>
              <a:t>phục</a:t>
            </a:r>
            <a:r>
              <a:rPr lang="en-US" dirty="0" smtClean="0"/>
              <a:t> </a:t>
            </a:r>
            <a:r>
              <a:rPr lang="en-US" dirty="0" err="1" smtClean="0"/>
              <a:t>hồi</a:t>
            </a:r>
            <a:r>
              <a:rPr lang="en-US" dirty="0" smtClean="0"/>
              <a:t> </a:t>
            </a:r>
            <a:r>
              <a:rPr lang="en-US" dirty="0" err="1" smtClean="0"/>
              <a:t>chức</a:t>
            </a:r>
            <a:r>
              <a:rPr lang="en-US" dirty="0" smtClean="0"/>
              <a:t> </a:t>
            </a:r>
            <a:r>
              <a:rPr lang="en-US" dirty="0" err="1" smtClean="0"/>
              <a:t>năng</a:t>
            </a:r>
            <a:r>
              <a:rPr lang="en-US" dirty="0" smtClean="0"/>
              <a:t> </a:t>
            </a:r>
            <a:r>
              <a:rPr lang="en-US" dirty="0" err="1" smtClean="0"/>
              <a:t>phổi</a:t>
            </a:r>
            <a:r>
              <a:rPr lang="en-US" dirty="0" smtClean="0"/>
              <a:t> (</a:t>
            </a:r>
            <a:r>
              <a:rPr lang="en-US" dirty="0" err="1" smtClean="0"/>
              <a:t>bằng</a:t>
            </a:r>
            <a:r>
              <a:rPr lang="en-US" dirty="0" smtClean="0"/>
              <a:t> </a:t>
            </a:r>
            <a:r>
              <a:rPr lang="en-US" dirty="0" err="1" smtClean="0"/>
              <a:t>chứng</a:t>
            </a:r>
            <a:r>
              <a:rPr lang="en-US" dirty="0" smtClean="0"/>
              <a:t> A)</a:t>
            </a:r>
            <a:endParaRPr lang="en-US" dirty="0"/>
          </a:p>
        </p:txBody>
      </p:sp>
      <p:sp>
        <p:nvSpPr>
          <p:cNvPr id="15" name="Rectangle 14"/>
          <p:cNvSpPr/>
          <p:nvPr/>
        </p:nvSpPr>
        <p:spPr>
          <a:xfrm>
            <a:off x="1244008" y="5815469"/>
            <a:ext cx="9813852" cy="4045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Tác</a:t>
            </a:r>
            <a:r>
              <a:rPr lang="en-US" dirty="0" smtClean="0"/>
              <a:t> </a:t>
            </a:r>
            <a:r>
              <a:rPr lang="en-US" dirty="0" err="1" smtClean="0"/>
              <a:t>dụng</a:t>
            </a:r>
            <a:r>
              <a:rPr lang="en-US" dirty="0" smtClean="0"/>
              <a:t> </a:t>
            </a:r>
            <a:r>
              <a:rPr lang="en-US" dirty="0" err="1" smtClean="0"/>
              <a:t>giãn</a:t>
            </a:r>
            <a:r>
              <a:rPr lang="en-US" dirty="0" smtClean="0"/>
              <a:t> </a:t>
            </a:r>
            <a:r>
              <a:rPr lang="en-US" dirty="0" err="1" smtClean="0"/>
              <a:t>phế</a:t>
            </a:r>
            <a:r>
              <a:rPr lang="en-US" dirty="0" smtClean="0"/>
              <a:t> </a:t>
            </a:r>
            <a:r>
              <a:rPr lang="en-US" dirty="0" err="1" smtClean="0"/>
              <a:t>quản</a:t>
            </a:r>
            <a:r>
              <a:rPr lang="en-US" dirty="0" smtClean="0"/>
              <a:t> </a:t>
            </a:r>
            <a:r>
              <a:rPr lang="en-US" dirty="0" err="1" smtClean="0"/>
              <a:t>của</a:t>
            </a:r>
            <a:r>
              <a:rPr lang="en-US" dirty="0" smtClean="0"/>
              <a:t> </a:t>
            </a:r>
            <a:r>
              <a:rPr lang="en-US" dirty="0" err="1" smtClean="0"/>
              <a:t>Theophyllin</a:t>
            </a:r>
            <a:r>
              <a:rPr lang="en-US" dirty="0" smtClean="0"/>
              <a:t> </a:t>
            </a:r>
            <a:r>
              <a:rPr lang="en-US" dirty="0" err="1" smtClean="0"/>
              <a:t>trong</a:t>
            </a:r>
            <a:r>
              <a:rPr lang="en-US" dirty="0" smtClean="0"/>
              <a:t> COPD </a:t>
            </a:r>
            <a:r>
              <a:rPr lang="en-US" dirty="0" err="1" smtClean="0"/>
              <a:t>ổn</a:t>
            </a:r>
            <a:r>
              <a:rPr lang="en-US" dirty="0" smtClean="0"/>
              <a:t> </a:t>
            </a:r>
            <a:r>
              <a:rPr lang="en-US" dirty="0" err="1" smtClean="0"/>
              <a:t>định</a:t>
            </a:r>
            <a:r>
              <a:rPr lang="en-US" dirty="0" smtClean="0"/>
              <a:t> </a:t>
            </a:r>
            <a:r>
              <a:rPr lang="en-US" dirty="0" err="1" smtClean="0"/>
              <a:t>không</a:t>
            </a:r>
            <a:r>
              <a:rPr lang="en-US" dirty="0" smtClean="0"/>
              <a:t> </a:t>
            </a:r>
            <a:r>
              <a:rPr lang="en-US" dirty="0" err="1" smtClean="0"/>
              <a:t>nhiều</a:t>
            </a:r>
            <a:r>
              <a:rPr lang="en-US" dirty="0" smtClean="0"/>
              <a:t> (</a:t>
            </a:r>
            <a:r>
              <a:rPr lang="en-US" dirty="0" err="1" smtClean="0"/>
              <a:t>bằng</a:t>
            </a:r>
            <a:r>
              <a:rPr lang="en-US" dirty="0" smtClean="0"/>
              <a:t> </a:t>
            </a:r>
            <a:r>
              <a:rPr lang="en-US" dirty="0" err="1" smtClean="0"/>
              <a:t>chứng</a:t>
            </a:r>
            <a:r>
              <a:rPr lang="en-US" dirty="0" smtClean="0"/>
              <a:t> B)</a:t>
            </a:r>
            <a:endParaRPr lang="en-US" dirty="0"/>
          </a:p>
        </p:txBody>
      </p:sp>
    </p:spTree>
    <p:extLst>
      <p:ext uri="{BB962C8B-B14F-4D97-AF65-F5344CB8AC3E}">
        <p14:creationId xmlns:p14="http://schemas.microsoft.com/office/powerpoint/2010/main" val="2354503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40" y="116632"/>
            <a:ext cx="98442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07387" y="319529"/>
            <a:ext cx="1118456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ĐIỀU TRỊ COPD BẰNG THUỐC</a:t>
            </a:r>
            <a:endParaRPr lang="en-US" sz="3200" b="1" dirty="0">
              <a:solidFill>
                <a:srgbClr val="C00000"/>
              </a:solidFill>
              <a:latin typeface="Tahoma" pitchFamily="34" charset="0"/>
              <a:cs typeface="Tahoma" pitchFamily="34" charset="0"/>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51584" y="6525345"/>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66DB99EC-7A11-4E47-8B72-D1226A9D2B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130" y="974004"/>
            <a:ext cx="10015870" cy="5661248"/>
          </a:xfrm>
          <a:prstGeom prst="rect">
            <a:avLst/>
          </a:prstGeom>
        </p:spPr>
      </p:pic>
      <p:sp>
        <p:nvSpPr>
          <p:cNvPr id="2" name="Rectangle 1"/>
          <p:cNvSpPr/>
          <p:nvPr/>
        </p:nvSpPr>
        <p:spPr>
          <a:xfrm>
            <a:off x="1920240" y="1004484"/>
            <a:ext cx="8305800" cy="2684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CÁC THUỐC KHÁNG VIÊM ĐIỀU TRỊ COPD ỔN ĐỊNH</a:t>
            </a:r>
            <a:endParaRPr lang="en-US" b="1" dirty="0"/>
          </a:p>
        </p:txBody>
      </p:sp>
      <p:sp>
        <p:nvSpPr>
          <p:cNvPr id="3" name="Rectangle 2"/>
          <p:cNvSpPr/>
          <p:nvPr/>
        </p:nvSpPr>
        <p:spPr>
          <a:xfrm>
            <a:off x="1414130" y="1342652"/>
            <a:ext cx="3200400" cy="196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Corticosteroids </a:t>
            </a:r>
            <a:r>
              <a:rPr lang="en-US" dirty="0" err="1" smtClean="0"/>
              <a:t>hít</a:t>
            </a:r>
            <a:r>
              <a:rPr lang="en-US" dirty="0" smtClean="0"/>
              <a:t> (ICS)</a:t>
            </a:r>
            <a:endParaRPr lang="en-US" dirty="0"/>
          </a:p>
        </p:txBody>
      </p:sp>
      <p:sp>
        <p:nvSpPr>
          <p:cNvPr id="9" name="Rectangle 8"/>
          <p:cNvSpPr/>
          <p:nvPr/>
        </p:nvSpPr>
        <p:spPr>
          <a:xfrm>
            <a:off x="1414130" y="2577092"/>
            <a:ext cx="3200400" cy="2118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Corticosteroids </a:t>
            </a:r>
            <a:r>
              <a:rPr lang="en-US" dirty="0" err="1" smtClean="0"/>
              <a:t>toàn</a:t>
            </a:r>
            <a:r>
              <a:rPr lang="en-US" dirty="0" smtClean="0"/>
              <a:t> </a:t>
            </a:r>
            <a:r>
              <a:rPr lang="en-US" dirty="0" err="1" smtClean="0"/>
              <a:t>thân</a:t>
            </a:r>
            <a:endParaRPr lang="en-US" dirty="0"/>
          </a:p>
        </p:txBody>
      </p:sp>
      <p:sp>
        <p:nvSpPr>
          <p:cNvPr id="4" name="Rectangle 3"/>
          <p:cNvSpPr/>
          <p:nvPr/>
        </p:nvSpPr>
        <p:spPr>
          <a:xfrm>
            <a:off x="1414130" y="3124200"/>
            <a:ext cx="32004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t>Ức</a:t>
            </a:r>
            <a:r>
              <a:rPr lang="en-US" dirty="0" smtClean="0"/>
              <a:t> </a:t>
            </a:r>
            <a:r>
              <a:rPr lang="en-US" dirty="0" err="1" smtClean="0"/>
              <a:t>chế</a:t>
            </a:r>
            <a:r>
              <a:rPr lang="en-US" dirty="0" smtClean="0"/>
              <a:t> PDE4</a:t>
            </a:r>
            <a:endParaRPr lang="en-US" dirty="0"/>
          </a:p>
        </p:txBody>
      </p:sp>
      <p:sp>
        <p:nvSpPr>
          <p:cNvPr id="5" name="Rectangle 4"/>
          <p:cNvSpPr/>
          <p:nvPr/>
        </p:nvSpPr>
        <p:spPr>
          <a:xfrm>
            <a:off x="1414130" y="3977640"/>
            <a:ext cx="3200400" cy="2133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t>Kháng</a:t>
            </a:r>
            <a:r>
              <a:rPr lang="en-US" dirty="0" smtClean="0"/>
              <a:t> </a:t>
            </a:r>
            <a:r>
              <a:rPr lang="en-US" dirty="0" err="1" smtClean="0"/>
              <a:t>sinh</a:t>
            </a:r>
            <a:endParaRPr lang="en-US" dirty="0"/>
          </a:p>
        </p:txBody>
      </p:sp>
      <p:sp>
        <p:nvSpPr>
          <p:cNvPr id="10" name="Rectangle 9"/>
          <p:cNvSpPr/>
          <p:nvPr/>
        </p:nvSpPr>
        <p:spPr>
          <a:xfrm>
            <a:off x="1414130" y="4785359"/>
            <a:ext cx="4361830" cy="1935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t>Các</a:t>
            </a:r>
            <a:r>
              <a:rPr lang="en-US" dirty="0" smtClean="0"/>
              <a:t> </a:t>
            </a:r>
            <a:r>
              <a:rPr lang="en-US" dirty="0" err="1" smtClean="0"/>
              <a:t>thuốc</a:t>
            </a:r>
            <a:r>
              <a:rPr lang="en-US" dirty="0" smtClean="0"/>
              <a:t> long </a:t>
            </a:r>
            <a:r>
              <a:rPr lang="en-US" dirty="0" err="1" smtClean="0"/>
              <a:t>đờm</a:t>
            </a:r>
            <a:r>
              <a:rPr lang="en-US" dirty="0" smtClean="0"/>
              <a:t> </a:t>
            </a:r>
            <a:r>
              <a:rPr lang="en-US" dirty="0" err="1" smtClean="0"/>
              <a:t>và</a:t>
            </a:r>
            <a:r>
              <a:rPr lang="en-US" dirty="0" smtClean="0"/>
              <a:t> </a:t>
            </a:r>
            <a:r>
              <a:rPr lang="en-US" dirty="0" err="1" smtClean="0"/>
              <a:t>kháng</a:t>
            </a:r>
            <a:r>
              <a:rPr lang="en-US" dirty="0" smtClean="0"/>
              <a:t> oxy </a:t>
            </a:r>
            <a:r>
              <a:rPr lang="en-US" dirty="0" err="1" smtClean="0"/>
              <a:t>hóa</a:t>
            </a:r>
            <a:endParaRPr lang="en-US" dirty="0"/>
          </a:p>
        </p:txBody>
      </p:sp>
      <p:sp>
        <p:nvSpPr>
          <p:cNvPr id="11" name="Rectangle 10"/>
          <p:cNvSpPr/>
          <p:nvPr/>
        </p:nvSpPr>
        <p:spPr>
          <a:xfrm>
            <a:off x="1414130" y="5306145"/>
            <a:ext cx="3599830" cy="225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t>Các</a:t>
            </a:r>
            <a:r>
              <a:rPr lang="en-US" dirty="0" smtClean="0"/>
              <a:t> </a:t>
            </a:r>
            <a:r>
              <a:rPr lang="en-US" dirty="0" err="1" smtClean="0"/>
              <a:t>thuốc</a:t>
            </a:r>
            <a:r>
              <a:rPr lang="en-US" dirty="0" smtClean="0"/>
              <a:t> </a:t>
            </a:r>
            <a:r>
              <a:rPr lang="en-US" dirty="0" err="1" smtClean="0"/>
              <a:t>kháng</a:t>
            </a:r>
            <a:r>
              <a:rPr lang="en-US" dirty="0" smtClean="0"/>
              <a:t> </a:t>
            </a:r>
            <a:r>
              <a:rPr lang="en-US" dirty="0" err="1" smtClean="0"/>
              <a:t>viêm</a:t>
            </a:r>
            <a:r>
              <a:rPr lang="en-US" dirty="0" smtClean="0"/>
              <a:t> </a:t>
            </a:r>
            <a:r>
              <a:rPr lang="en-US" dirty="0" err="1" smtClean="0"/>
              <a:t>kháng</a:t>
            </a:r>
            <a:endParaRPr lang="en-US" dirty="0"/>
          </a:p>
        </p:txBody>
      </p:sp>
    </p:spTree>
    <p:extLst>
      <p:ext uri="{BB962C8B-B14F-4D97-AF65-F5344CB8AC3E}">
        <p14:creationId xmlns:p14="http://schemas.microsoft.com/office/powerpoint/2010/main" val="1864792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99966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07387" y="425859"/>
            <a:ext cx="1118456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ĐIỀU TRỊ COPD BẰNG THUỐC</a:t>
            </a:r>
            <a:endParaRPr lang="en-US" sz="3200" b="1" dirty="0">
              <a:solidFill>
                <a:srgbClr val="C00000"/>
              </a:solidFill>
              <a:latin typeface="Tahoma" pitchFamily="34" charset="0"/>
              <a:cs typeface="Tahoma" pitchFamily="34" charset="0"/>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51584" y="6525345"/>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xmlns="" id="{1A6F479D-0B5B-41D9-9A96-B3AEC684E543}"/>
              </a:ext>
            </a:extLst>
          </p:cNvPr>
          <p:cNvPicPr>
            <a:picLocks noChangeAspect="1"/>
          </p:cNvPicPr>
          <p:nvPr/>
        </p:nvPicPr>
        <p:blipFill>
          <a:blip r:embed="rId3"/>
          <a:stretch>
            <a:fillRect/>
          </a:stretch>
        </p:blipFill>
        <p:spPr>
          <a:xfrm>
            <a:off x="1722859" y="1628801"/>
            <a:ext cx="9753620" cy="3200407"/>
          </a:xfrm>
          <a:prstGeom prst="rect">
            <a:avLst/>
          </a:prstGeom>
        </p:spPr>
      </p:pic>
      <p:sp>
        <p:nvSpPr>
          <p:cNvPr id="2" name="Rectangle 1"/>
          <p:cNvSpPr/>
          <p:nvPr/>
        </p:nvSpPr>
        <p:spPr>
          <a:xfrm>
            <a:off x="2222205" y="1743740"/>
            <a:ext cx="4377464" cy="276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Các</a:t>
            </a:r>
            <a:r>
              <a:rPr lang="en-US" b="1" dirty="0" smtClean="0"/>
              <a:t> </a:t>
            </a:r>
            <a:r>
              <a:rPr lang="en-US" b="1" dirty="0" err="1" smtClean="0"/>
              <a:t>dụng</a:t>
            </a:r>
            <a:r>
              <a:rPr lang="en-US" b="1" dirty="0" smtClean="0"/>
              <a:t> </a:t>
            </a:r>
            <a:r>
              <a:rPr lang="en-US" b="1" dirty="0" err="1" smtClean="0"/>
              <a:t>cụ</a:t>
            </a:r>
            <a:r>
              <a:rPr lang="en-US" b="1" dirty="0" smtClean="0"/>
              <a:t> </a:t>
            </a:r>
            <a:r>
              <a:rPr lang="en-US" b="1" dirty="0" err="1" smtClean="0"/>
              <a:t>phun</a:t>
            </a:r>
            <a:r>
              <a:rPr lang="en-US" b="1" dirty="0" smtClean="0"/>
              <a:t> </a:t>
            </a:r>
            <a:r>
              <a:rPr lang="en-US" b="1" dirty="0" err="1" smtClean="0"/>
              <a:t>hít</a:t>
            </a:r>
            <a:r>
              <a:rPr lang="en-US" b="1" dirty="0" smtClean="0"/>
              <a:t> </a:t>
            </a:r>
            <a:r>
              <a:rPr lang="en-US" b="1" dirty="0" err="1" smtClean="0"/>
              <a:t>thuốc</a:t>
            </a:r>
            <a:r>
              <a:rPr lang="en-US" b="1" dirty="0" smtClean="0"/>
              <a:t> GPQ</a:t>
            </a:r>
            <a:endParaRPr lang="en-US" b="1" dirty="0"/>
          </a:p>
        </p:txBody>
      </p:sp>
      <p:sp>
        <p:nvSpPr>
          <p:cNvPr id="4" name="Rectangle 3"/>
          <p:cNvSpPr/>
          <p:nvPr/>
        </p:nvSpPr>
        <p:spPr>
          <a:xfrm>
            <a:off x="1722859" y="2222205"/>
            <a:ext cx="9313736" cy="4253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Khi</a:t>
            </a:r>
            <a:r>
              <a:rPr lang="en-US" b="1" dirty="0" smtClean="0"/>
              <a:t> </a:t>
            </a:r>
            <a:r>
              <a:rPr lang="en-US" b="1" dirty="0" err="1" smtClean="0"/>
              <a:t>kê</a:t>
            </a:r>
            <a:r>
              <a:rPr lang="en-US" b="1" dirty="0" smtClean="0"/>
              <a:t> </a:t>
            </a:r>
            <a:r>
              <a:rPr lang="en-US" b="1" dirty="0" err="1" smtClean="0"/>
              <a:t>thuốc</a:t>
            </a:r>
            <a:r>
              <a:rPr lang="en-US" b="1" dirty="0" smtClean="0"/>
              <a:t> </a:t>
            </a:r>
            <a:r>
              <a:rPr lang="en-US" b="1" dirty="0" err="1" smtClean="0"/>
              <a:t>phun</a:t>
            </a:r>
            <a:r>
              <a:rPr lang="en-US" b="1" dirty="0" smtClean="0"/>
              <a:t> </a:t>
            </a:r>
            <a:r>
              <a:rPr lang="en-US" b="1" dirty="0" err="1" smtClean="0"/>
              <a:t>xịt</a:t>
            </a:r>
            <a:r>
              <a:rPr lang="en-US" b="1" dirty="0" smtClean="0"/>
              <a:t> </a:t>
            </a:r>
            <a:r>
              <a:rPr lang="en-US" b="1" dirty="0" err="1" smtClean="0"/>
              <a:t>nhất</a:t>
            </a:r>
            <a:r>
              <a:rPr lang="en-US" b="1" dirty="0" smtClean="0"/>
              <a:t> </a:t>
            </a:r>
            <a:r>
              <a:rPr lang="en-US" b="1" dirty="0" err="1" smtClean="0"/>
              <a:t>thiết</a:t>
            </a:r>
            <a:r>
              <a:rPr lang="en-US" b="1" dirty="0" smtClean="0"/>
              <a:t> </a:t>
            </a:r>
            <a:r>
              <a:rPr lang="en-US" b="1" dirty="0" err="1" smtClean="0"/>
              <a:t>phải</a:t>
            </a:r>
            <a:r>
              <a:rPr lang="en-US" b="1" dirty="0" smtClean="0"/>
              <a:t> </a:t>
            </a:r>
            <a:r>
              <a:rPr lang="en-US" b="1" dirty="0" err="1" smtClean="0"/>
              <a:t>hướng</a:t>
            </a:r>
            <a:r>
              <a:rPr lang="en-US" b="1" dirty="0" smtClean="0"/>
              <a:t> </a:t>
            </a:r>
            <a:r>
              <a:rPr lang="en-US" b="1" dirty="0" err="1" smtClean="0"/>
              <a:t>dẫn</a:t>
            </a:r>
            <a:r>
              <a:rPr lang="en-US" b="1" dirty="0" smtClean="0"/>
              <a:t> </a:t>
            </a:r>
            <a:r>
              <a:rPr lang="en-US" b="1" dirty="0" err="1" smtClean="0"/>
              <a:t>bệnh</a:t>
            </a:r>
            <a:r>
              <a:rPr lang="en-US" b="1" dirty="0" smtClean="0"/>
              <a:t> </a:t>
            </a:r>
            <a:r>
              <a:rPr lang="en-US" b="1" dirty="0" err="1" smtClean="0"/>
              <a:t>nhân</a:t>
            </a:r>
            <a:r>
              <a:rPr lang="en-US" b="1" dirty="0" smtClean="0"/>
              <a:t> </a:t>
            </a:r>
            <a:r>
              <a:rPr lang="en-US" b="1" dirty="0" err="1" smtClean="0"/>
              <a:t>cách</a:t>
            </a:r>
            <a:r>
              <a:rPr lang="en-US" b="1" dirty="0" smtClean="0"/>
              <a:t> </a:t>
            </a:r>
            <a:r>
              <a:rPr lang="en-US" b="1" dirty="0" err="1" smtClean="0"/>
              <a:t>sử</a:t>
            </a:r>
            <a:r>
              <a:rPr lang="en-US" b="1" dirty="0" smtClean="0"/>
              <a:t> </a:t>
            </a:r>
            <a:r>
              <a:rPr lang="en-US" b="1" dirty="0" err="1" smtClean="0"/>
              <a:t>dụng</a:t>
            </a:r>
            <a:r>
              <a:rPr lang="en-US" b="1" dirty="0" smtClean="0"/>
              <a:t> </a:t>
            </a:r>
            <a:r>
              <a:rPr lang="en-US" b="1" dirty="0" err="1" smtClean="0"/>
              <a:t>cụ</a:t>
            </a:r>
            <a:r>
              <a:rPr lang="en-US" b="1" dirty="0" smtClean="0"/>
              <a:t> </a:t>
            </a:r>
            <a:r>
              <a:rPr lang="en-US" b="1" dirty="0" err="1" smtClean="0"/>
              <a:t>thể</a:t>
            </a:r>
            <a:endParaRPr lang="en-US" b="1" dirty="0"/>
          </a:p>
        </p:txBody>
      </p:sp>
      <p:sp>
        <p:nvSpPr>
          <p:cNvPr id="5" name="Rectangle 4"/>
          <p:cNvSpPr/>
          <p:nvPr/>
        </p:nvSpPr>
        <p:spPr>
          <a:xfrm>
            <a:off x="1722859" y="2764465"/>
            <a:ext cx="9313736" cy="5528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Việc</a:t>
            </a:r>
            <a:r>
              <a:rPr lang="en-US" b="1" dirty="0" smtClean="0"/>
              <a:t> </a:t>
            </a:r>
            <a:r>
              <a:rPr lang="en-US" b="1" dirty="0" err="1" smtClean="0"/>
              <a:t>kê</a:t>
            </a:r>
            <a:r>
              <a:rPr lang="en-US" b="1" dirty="0" smtClean="0"/>
              <a:t> </a:t>
            </a:r>
            <a:r>
              <a:rPr lang="en-US" b="1" dirty="0" err="1" smtClean="0"/>
              <a:t>cho</a:t>
            </a:r>
            <a:r>
              <a:rPr lang="en-US" b="1" dirty="0" smtClean="0"/>
              <a:t> </a:t>
            </a:r>
            <a:r>
              <a:rPr lang="en-US" b="1" dirty="0" err="1" smtClean="0"/>
              <a:t>bệnh</a:t>
            </a:r>
            <a:r>
              <a:rPr lang="en-US" b="1" dirty="0" smtClean="0"/>
              <a:t> </a:t>
            </a:r>
            <a:r>
              <a:rPr lang="en-US" b="1" dirty="0" err="1" smtClean="0"/>
              <a:t>nhân</a:t>
            </a:r>
            <a:r>
              <a:rPr lang="en-US" b="1" dirty="0" smtClean="0"/>
              <a:t> </a:t>
            </a:r>
            <a:r>
              <a:rPr lang="en-US" b="1" dirty="0" err="1" smtClean="0"/>
              <a:t>loại</a:t>
            </a:r>
            <a:r>
              <a:rPr lang="en-US" b="1" dirty="0" smtClean="0"/>
              <a:t> </a:t>
            </a:r>
            <a:r>
              <a:rPr lang="en-US" b="1" dirty="0" err="1" smtClean="0"/>
              <a:t>dụng</a:t>
            </a:r>
            <a:r>
              <a:rPr lang="en-US" b="1" dirty="0" smtClean="0"/>
              <a:t> </a:t>
            </a:r>
            <a:r>
              <a:rPr lang="en-US" b="1" dirty="0" err="1" smtClean="0"/>
              <a:t>cụ</a:t>
            </a:r>
            <a:r>
              <a:rPr lang="en-US" b="1" dirty="0" smtClean="0"/>
              <a:t> </a:t>
            </a:r>
            <a:r>
              <a:rPr lang="en-US" b="1" dirty="0" err="1" smtClean="0"/>
              <a:t>nào</a:t>
            </a:r>
            <a:r>
              <a:rPr lang="en-US" b="1" dirty="0" smtClean="0"/>
              <a:t> </a:t>
            </a:r>
            <a:r>
              <a:rPr lang="en-US" b="1" dirty="0" err="1" smtClean="0"/>
              <a:t>phụ</a:t>
            </a:r>
            <a:r>
              <a:rPr lang="en-US" b="1" dirty="0" smtClean="0"/>
              <a:t> </a:t>
            </a:r>
            <a:r>
              <a:rPr lang="en-US" b="1" dirty="0" err="1" smtClean="0"/>
              <a:t>thuộc</a:t>
            </a:r>
            <a:r>
              <a:rPr lang="en-US" b="1" dirty="0"/>
              <a:t> </a:t>
            </a:r>
            <a:r>
              <a:rPr lang="en-US" b="1" dirty="0" err="1" smtClean="0"/>
              <a:t>vào</a:t>
            </a:r>
            <a:r>
              <a:rPr lang="en-US" b="1" dirty="0" smtClean="0"/>
              <a:t>: </a:t>
            </a:r>
            <a:r>
              <a:rPr lang="en-US" b="1" dirty="0" err="1" smtClean="0"/>
              <a:t>phù</a:t>
            </a:r>
            <a:r>
              <a:rPr lang="en-US" b="1" dirty="0" smtClean="0"/>
              <a:t> </a:t>
            </a:r>
            <a:r>
              <a:rPr lang="en-US" b="1" dirty="0" err="1" smtClean="0"/>
              <a:t>hợp</a:t>
            </a:r>
            <a:r>
              <a:rPr lang="en-US" b="1" dirty="0" smtClean="0"/>
              <a:t>, </a:t>
            </a:r>
            <a:r>
              <a:rPr lang="en-US" b="1" dirty="0" err="1" smtClean="0"/>
              <a:t>giá</a:t>
            </a:r>
            <a:r>
              <a:rPr lang="en-US" b="1" dirty="0" smtClean="0"/>
              <a:t> </a:t>
            </a:r>
            <a:r>
              <a:rPr lang="en-US" b="1" dirty="0" err="1" smtClean="0"/>
              <a:t>thành</a:t>
            </a:r>
            <a:r>
              <a:rPr lang="en-US" b="1" dirty="0" smtClean="0"/>
              <a:t>, </a:t>
            </a:r>
            <a:r>
              <a:rPr lang="en-US" b="1" dirty="0" err="1" smtClean="0"/>
              <a:t>khả</a:t>
            </a:r>
            <a:r>
              <a:rPr lang="en-US" b="1" dirty="0" smtClean="0"/>
              <a:t> </a:t>
            </a:r>
            <a:r>
              <a:rPr lang="en-US" b="1" dirty="0" err="1" smtClean="0"/>
              <a:t>năng</a:t>
            </a:r>
            <a:r>
              <a:rPr lang="en-US" b="1" dirty="0" smtClean="0"/>
              <a:t> </a:t>
            </a:r>
            <a:r>
              <a:rPr lang="en-US" b="1" dirty="0" err="1" smtClean="0"/>
              <a:t>thích</a:t>
            </a:r>
            <a:r>
              <a:rPr lang="en-US" b="1" dirty="0" smtClean="0"/>
              <a:t> </a:t>
            </a:r>
            <a:r>
              <a:rPr lang="en-US" b="1" dirty="0" err="1" smtClean="0"/>
              <a:t>ứng</a:t>
            </a:r>
            <a:r>
              <a:rPr lang="en-US" b="1" dirty="0" smtClean="0"/>
              <a:t>, </a:t>
            </a:r>
            <a:r>
              <a:rPr lang="en-US" b="1" dirty="0" err="1" smtClean="0"/>
              <a:t>kỹ</a:t>
            </a:r>
            <a:r>
              <a:rPr lang="en-US" b="1" dirty="0" smtClean="0"/>
              <a:t> </a:t>
            </a:r>
            <a:r>
              <a:rPr lang="en-US" b="1" dirty="0" err="1" smtClean="0"/>
              <a:t>năng</a:t>
            </a:r>
            <a:r>
              <a:rPr lang="en-US" b="1" dirty="0" smtClean="0"/>
              <a:t> </a:t>
            </a:r>
            <a:r>
              <a:rPr lang="en-US" b="1" dirty="0" err="1" smtClean="0"/>
              <a:t>sử</a:t>
            </a:r>
            <a:r>
              <a:rPr lang="en-US" b="1" dirty="0" smtClean="0"/>
              <a:t> </a:t>
            </a:r>
            <a:r>
              <a:rPr lang="en-US" b="1" dirty="0" err="1" smtClean="0"/>
              <a:t>dụng</a:t>
            </a:r>
            <a:r>
              <a:rPr lang="en-US" b="1" dirty="0" smtClean="0"/>
              <a:t>….</a:t>
            </a:r>
            <a:endParaRPr lang="en-US" b="1" dirty="0"/>
          </a:p>
        </p:txBody>
      </p:sp>
      <p:sp>
        <p:nvSpPr>
          <p:cNvPr id="8" name="Rectangle 7"/>
          <p:cNvSpPr/>
          <p:nvPr/>
        </p:nvSpPr>
        <p:spPr>
          <a:xfrm>
            <a:off x="1722859" y="3317358"/>
            <a:ext cx="9313736" cy="5954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Cần</a:t>
            </a:r>
            <a:r>
              <a:rPr lang="en-US" b="1" dirty="0" smtClean="0"/>
              <a:t> </a:t>
            </a:r>
            <a:r>
              <a:rPr lang="en-US" b="1" dirty="0" err="1" smtClean="0"/>
              <a:t>phải</a:t>
            </a:r>
            <a:r>
              <a:rPr lang="en-US" b="1" dirty="0" smtClean="0"/>
              <a:t> </a:t>
            </a:r>
            <a:r>
              <a:rPr lang="en-US" b="1" dirty="0" err="1" smtClean="0"/>
              <a:t>làm</a:t>
            </a:r>
            <a:r>
              <a:rPr lang="en-US" b="1" dirty="0" smtClean="0"/>
              <a:t> </a:t>
            </a:r>
            <a:r>
              <a:rPr lang="en-US" b="1" dirty="0" err="1" smtClean="0"/>
              <a:t>mẫu</a:t>
            </a:r>
            <a:r>
              <a:rPr lang="en-US" b="1" dirty="0" smtClean="0"/>
              <a:t> </a:t>
            </a:r>
            <a:r>
              <a:rPr lang="en-US" b="1" dirty="0" err="1" smtClean="0"/>
              <a:t>và</a:t>
            </a:r>
            <a:r>
              <a:rPr lang="en-US" b="1" dirty="0" smtClean="0"/>
              <a:t> </a:t>
            </a:r>
            <a:r>
              <a:rPr lang="en-US" b="1" dirty="0" err="1" smtClean="0"/>
              <a:t>kiểm</a:t>
            </a:r>
            <a:r>
              <a:rPr lang="en-US" b="1" dirty="0" smtClean="0"/>
              <a:t> </a:t>
            </a:r>
            <a:r>
              <a:rPr lang="en-US" b="1" dirty="0" err="1" smtClean="0"/>
              <a:t>tra</a:t>
            </a:r>
            <a:r>
              <a:rPr lang="en-US" b="1" dirty="0" smtClean="0"/>
              <a:t> </a:t>
            </a:r>
            <a:r>
              <a:rPr lang="en-US" b="1" dirty="0" err="1" smtClean="0"/>
              <a:t>lại</a:t>
            </a:r>
            <a:r>
              <a:rPr lang="en-US" b="1" dirty="0" smtClean="0"/>
              <a:t> </a:t>
            </a:r>
            <a:r>
              <a:rPr lang="en-US" b="1" dirty="0" err="1" smtClean="0"/>
              <a:t>việc</a:t>
            </a:r>
            <a:r>
              <a:rPr lang="en-US" b="1" dirty="0" smtClean="0"/>
              <a:t> </a:t>
            </a:r>
            <a:r>
              <a:rPr lang="en-US" b="1" dirty="0" err="1" smtClean="0"/>
              <a:t>thành</a:t>
            </a:r>
            <a:r>
              <a:rPr lang="en-US" b="1" dirty="0" smtClean="0"/>
              <a:t> </a:t>
            </a:r>
            <a:r>
              <a:rPr lang="en-US" b="1" dirty="0" err="1" smtClean="0"/>
              <a:t>thạo</a:t>
            </a:r>
            <a:r>
              <a:rPr lang="en-US" b="1" dirty="0" smtClean="0"/>
              <a:t> </a:t>
            </a:r>
            <a:r>
              <a:rPr lang="en-US" b="1" dirty="0" err="1" smtClean="0"/>
              <a:t>của</a:t>
            </a:r>
            <a:r>
              <a:rPr lang="en-US" b="1" dirty="0" smtClean="0"/>
              <a:t> </a:t>
            </a:r>
            <a:r>
              <a:rPr lang="en-US" b="1" dirty="0" err="1" smtClean="0"/>
              <a:t>bệnh</a:t>
            </a:r>
            <a:r>
              <a:rPr lang="en-US" b="1" dirty="0" smtClean="0"/>
              <a:t> </a:t>
            </a:r>
            <a:r>
              <a:rPr lang="en-US" b="1" dirty="0" err="1" smtClean="0"/>
              <a:t>nhân</a:t>
            </a:r>
            <a:r>
              <a:rPr lang="en-US" b="1" dirty="0" smtClean="0"/>
              <a:t> </a:t>
            </a:r>
            <a:r>
              <a:rPr lang="en-US" b="1" dirty="0" err="1" smtClean="0"/>
              <a:t>khi</a:t>
            </a:r>
            <a:r>
              <a:rPr lang="en-US" b="1" dirty="0" smtClean="0"/>
              <a:t> </a:t>
            </a:r>
            <a:r>
              <a:rPr lang="en-US" b="1" dirty="0" err="1" smtClean="0"/>
              <a:t>sử</a:t>
            </a:r>
            <a:r>
              <a:rPr lang="en-US" b="1" dirty="0" smtClean="0"/>
              <a:t> </a:t>
            </a:r>
            <a:r>
              <a:rPr lang="en-US" b="1" dirty="0" err="1" smtClean="0"/>
              <a:t>dụng</a:t>
            </a:r>
            <a:r>
              <a:rPr lang="en-US" b="1" dirty="0" smtClean="0"/>
              <a:t> </a:t>
            </a:r>
            <a:r>
              <a:rPr lang="en-US" b="1" dirty="0" err="1" smtClean="0"/>
              <a:t>các</a:t>
            </a:r>
            <a:r>
              <a:rPr lang="en-US" b="1" dirty="0" smtClean="0"/>
              <a:t> </a:t>
            </a:r>
            <a:r>
              <a:rPr lang="en-US" b="1" dirty="0" err="1" smtClean="0"/>
              <a:t>dụng</a:t>
            </a:r>
            <a:r>
              <a:rPr lang="en-US" b="1" dirty="0" smtClean="0"/>
              <a:t> </a:t>
            </a:r>
            <a:r>
              <a:rPr lang="en-US" b="1" dirty="0" err="1" smtClean="0"/>
              <a:t>cụ</a:t>
            </a:r>
            <a:endParaRPr lang="en-US" b="1" dirty="0"/>
          </a:p>
        </p:txBody>
      </p:sp>
      <p:sp>
        <p:nvSpPr>
          <p:cNvPr id="10" name="Rectangle 9"/>
          <p:cNvSpPr/>
          <p:nvPr/>
        </p:nvSpPr>
        <p:spPr>
          <a:xfrm>
            <a:off x="1722859" y="4061637"/>
            <a:ext cx="9313736" cy="7675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Cần</a:t>
            </a:r>
            <a:r>
              <a:rPr lang="en-US" b="1" dirty="0" smtClean="0"/>
              <a:t> </a:t>
            </a:r>
            <a:r>
              <a:rPr lang="en-US" b="1" dirty="0" err="1" smtClean="0"/>
              <a:t>kiểm</a:t>
            </a:r>
            <a:r>
              <a:rPr lang="en-US" b="1" dirty="0" smtClean="0"/>
              <a:t> </a:t>
            </a:r>
            <a:r>
              <a:rPr lang="en-US" b="1" dirty="0" err="1" smtClean="0"/>
              <a:t>tra</a:t>
            </a:r>
            <a:r>
              <a:rPr lang="en-US" b="1" dirty="0" smtClean="0"/>
              <a:t> </a:t>
            </a:r>
            <a:r>
              <a:rPr lang="en-US" b="1" dirty="0" err="1" smtClean="0"/>
              <a:t>kỹ</a:t>
            </a:r>
            <a:r>
              <a:rPr lang="en-US" b="1" dirty="0" smtClean="0"/>
              <a:t> </a:t>
            </a:r>
            <a:r>
              <a:rPr lang="en-US" b="1" dirty="0" err="1" smtClean="0"/>
              <a:t>thuật</a:t>
            </a:r>
            <a:r>
              <a:rPr lang="en-US" b="1" dirty="0" smtClean="0"/>
              <a:t> </a:t>
            </a:r>
            <a:r>
              <a:rPr lang="en-US" b="1" dirty="0" err="1" smtClean="0"/>
              <a:t>sử</a:t>
            </a:r>
            <a:r>
              <a:rPr lang="en-US" b="1" dirty="0" smtClean="0"/>
              <a:t> </a:t>
            </a:r>
            <a:r>
              <a:rPr lang="en-US" b="1" dirty="0" err="1" smtClean="0"/>
              <a:t>dụng</a:t>
            </a:r>
            <a:r>
              <a:rPr lang="en-US" b="1" dirty="0" smtClean="0"/>
              <a:t> </a:t>
            </a:r>
            <a:r>
              <a:rPr lang="en-US" b="1" dirty="0" err="1" smtClean="0"/>
              <a:t>dụng</a:t>
            </a:r>
            <a:r>
              <a:rPr lang="en-US" b="1" dirty="0" smtClean="0"/>
              <a:t> </a:t>
            </a:r>
            <a:r>
              <a:rPr lang="en-US" b="1" dirty="0" err="1" smtClean="0"/>
              <a:t>cụ</a:t>
            </a:r>
            <a:r>
              <a:rPr lang="en-US" b="1" dirty="0" smtClean="0"/>
              <a:t> </a:t>
            </a:r>
            <a:r>
              <a:rPr lang="en-US" b="1" dirty="0" err="1" smtClean="0"/>
              <a:t>phân</a:t>
            </a:r>
            <a:r>
              <a:rPr lang="en-US" b="1" dirty="0" smtClean="0"/>
              <a:t> </a:t>
            </a:r>
            <a:r>
              <a:rPr lang="en-US" b="1" dirty="0" err="1" smtClean="0"/>
              <a:t>phối</a:t>
            </a:r>
            <a:r>
              <a:rPr lang="en-US" b="1" dirty="0" smtClean="0"/>
              <a:t> </a:t>
            </a:r>
            <a:r>
              <a:rPr lang="en-US" b="1" dirty="0" err="1" smtClean="0"/>
              <a:t>thuốc</a:t>
            </a:r>
            <a:r>
              <a:rPr lang="en-US" b="1" dirty="0" smtClean="0"/>
              <a:t> </a:t>
            </a:r>
            <a:r>
              <a:rPr lang="en-US" b="1" dirty="0" err="1" smtClean="0"/>
              <a:t>của</a:t>
            </a:r>
            <a:r>
              <a:rPr lang="en-US" b="1" dirty="0" smtClean="0"/>
              <a:t> BN </a:t>
            </a:r>
            <a:r>
              <a:rPr lang="en-US" b="1" dirty="0" err="1" smtClean="0"/>
              <a:t>trước</a:t>
            </a:r>
            <a:r>
              <a:rPr lang="en-US" b="1" dirty="0" smtClean="0"/>
              <a:t> </a:t>
            </a:r>
            <a:r>
              <a:rPr lang="en-US" b="1" dirty="0" err="1" smtClean="0"/>
              <a:t>khi</a:t>
            </a:r>
            <a:r>
              <a:rPr lang="en-US" b="1" dirty="0" smtClean="0"/>
              <a:t> </a:t>
            </a:r>
            <a:r>
              <a:rPr lang="en-US" b="1" dirty="0" err="1" smtClean="0"/>
              <a:t>kết</a:t>
            </a:r>
            <a:r>
              <a:rPr lang="en-US" b="1" dirty="0" smtClean="0"/>
              <a:t> </a:t>
            </a:r>
            <a:r>
              <a:rPr lang="en-US" b="1" dirty="0" err="1" smtClean="0"/>
              <a:t>luận</a:t>
            </a:r>
            <a:r>
              <a:rPr lang="en-US" b="1" dirty="0" smtClean="0"/>
              <a:t> </a:t>
            </a:r>
            <a:r>
              <a:rPr lang="en-US" b="1" dirty="0" err="1" smtClean="0"/>
              <a:t>ko</a:t>
            </a:r>
            <a:r>
              <a:rPr lang="en-US" b="1" dirty="0" smtClean="0"/>
              <a:t> </a:t>
            </a:r>
            <a:r>
              <a:rPr lang="en-US" b="1" dirty="0" err="1" smtClean="0"/>
              <a:t>đáp</a:t>
            </a:r>
            <a:r>
              <a:rPr lang="en-US" b="1" dirty="0" smtClean="0"/>
              <a:t> </a:t>
            </a:r>
            <a:r>
              <a:rPr lang="en-US" b="1" dirty="0" err="1" smtClean="0"/>
              <a:t>ứng</a:t>
            </a:r>
            <a:r>
              <a:rPr lang="en-US" b="1" dirty="0" smtClean="0"/>
              <a:t> </a:t>
            </a:r>
            <a:r>
              <a:rPr lang="en-US" b="1" dirty="0" err="1" smtClean="0"/>
              <a:t>với</a:t>
            </a:r>
            <a:r>
              <a:rPr lang="en-US" b="1" dirty="0" smtClean="0"/>
              <a:t> </a:t>
            </a:r>
            <a:r>
              <a:rPr lang="en-US" b="1" dirty="0" err="1" smtClean="0"/>
              <a:t>điều</a:t>
            </a:r>
            <a:r>
              <a:rPr lang="en-US" b="1" dirty="0" smtClean="0"/>
              <a:t> </a:t>
            </a:r>
            <a:r>
              <a:rPr lang="en-US" b="1" dirty="0" err="1" smtClean="0"/>
              <a:t>trị</a:t>
            </a:r>
            <a:endParaRPr lang="en-US" b="1" dirty="0"/>
          </a:p>
        </p:txBody>
      </p:sp>
    </p:spTree>
    <p:extLst>
      <p:ext uri="{BB962C8B-B14F-4D97-AF65-F5344CB8AC3E}">
        <p14:creationId xmlns:p14="http://schemas.microsoft.com/office/powerpoint/2010/main" val="525972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372" y="2653418"/>
            <a:ext cx="10015297" cy="1312480"/>
          </a:xfrm>
        </p:spPr>
        <p:txBody>
          <a:bodyPr/>
          <a:lstStyle/>
          <a:p>
            <a:r>
              <a:rPr lang="en-US" sz="3600" b="1" dirty="0" smtClean="0">
                <a:solidFill>
                  <a:srgbClr val="C00000"/>
                </a:solidFill>
                <a:latin typeface="Calibri" panose="020F0502020204030204" pitchFamily="34" charset="0"/>
                <a:cs typeface="Calibri" panose="020F0502020204030204" pitchFamily="34" charset="0"/>
              </a:rPr>
              <a:t>HƯỚNG DẪN GOLD 2019: ĐIỀU TRỊ COPD </a:t>
            </a:r>
            <a:br>
              <a:rPr lang="en-US" sz="3600" b="1" dirty="0" smtClean="0">
                <a:solidFill>
                  <a:srgbClr val="C00000"/>
                </a:solidFill>
                <a:latin typeface="Calibri" panose="020F0502020204030204" pitchFamily="34" charset="0"/>
                <a:cs typeface="Calibri" panose="020F0502020204030204" pitchFamily="34" charset="0"/>
              </a:rPr>
            </a:br>
            <a:r>
              <a:rPr lang="en-US" sz="3600" b="1" dirty="0" smtClean="0">
                <a:solidFill>
                  <a:srgbClr val="C00000"/>
                </a:solidFill>
                <a:latin typeface="Calibri" panose="020F0502020204030204" pitchFamily="34" charset="0"/>
                <a:cs typeface="Calibri" panose="020F0502020204030204" pitchFamily="34" charset="0"/>
              </a:rPr>
              <a:t>GIAI ĐOẠN ỔN ĐỊNH</a:t>
            </a:r>
            <a:endParaRPr lang="en-US" sz="3600" b="1" dirty="0">
              <a:solidFill>
                <a:srgbClr val="C00000"/>
              </a:solidFill>
              <a:latin typeface="Calibri" panose="020F0502020204030204" pitchFamily="34" charset="0"/>
              <a:cs typeface="Calibri" panose="020F0502020204030204" pitchFamily="34" charset="0"/>
            </a:endParaRPr>
          </a:p>
        </p:txBody>
      </p:sp>
      <p:sp>
        <p:nvSpPr>
          <p:cNvPr id="4" name="Content Placeholder 3"/>
          <p:cNvSpPr>
            <a:spLocks noGrp="1"/>
          </p:cNvSpPr>
          <p:nvPr>
            <p:ph idx="10"/>
          </p:nvPr>
        </p:nvSpPr>
        <p:spPr/>
        <p:txBody>
          <a:bodyPr/>
          <a:lstStyle/>
          <a:p>
            <a:endParaRPr lang="en-US"/>
          </a:p>
        </p:txBody>
      </p:sp>
    </p:spTree>
    <p:extLst>
      <p:ext uri="{BB962C8B-B14F-4D97-AF65-F5344CB8AC3E}">
        <p14:creationId xmlns:p14="http://schemas.microsoft.com/office/powerpoint/2010/main" val="872405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01490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775520" y="395082"/>
            <a:ext cx="940904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ĐIỀU TRỊ COPD GIAI ĐOẠN ỔN ĐỊNH</a:t>
            </a:r>
            <a:endParaRPr lang="en-US" sz="3200" b="1" dirty="0">
              <a:solidFill>
                <a:srgbClr val="C00000"/>
              </a:solidFill>
              <a:latin typeface="Tahoma" pitchFamily="34" charset="0"/>
              <a:cs typeface="Tahoma" pitchFamily="34" charset="0"/>
            </a:endParaRPr>
          </a:p>
        </p:txBody>
      </p:sp>
      <p:sp>
        <p:nvSpPr>
          <p:cNvPr id="9" name="TextBox 1"/>
          <p:cNvSpPr txBox="1">
            <a:spLocks noChangeArrowheads="1"/>
          </p:cNvSpPr>
          <p:nvPr/>
        </p:nvSpPr>
        <p:spPr bwMode="auto">
          <a:xfrm>
            <a:off x="2028881" y="6403092"/>
            <a:ext cx="8128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2351584" y="6525345"/>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1" name="Picture 10">
            <a:extLst>
              <a:ext uri="{FF2B5EF4-FFF2-40B4-BE49-F238E27FC236}">
                <a16:creationId xmlns:a16="http://schemas.microsoft.com/office/drawing/2014/main" xmlns="" id="{082F41C9-53A8-4AB8-878B-8C033C7167DD}"/>
              </a:ext>
            </a:extLst>
          </p:cNvPr>
          <p:cNvPicPr>
            <a:picLocks noChangeAspect="1"/>
          </p:cNvPicPr>
          <p:nvPr/>
        </p:nvPicPr>
        <p:blipFill>
          <a:blip r:embed="rId3"/>
          <a:stretch>
            <a:fillRect/>
          </a:stretch>
        </p:blipFill>
        <p:spPr>
          <a:xfrm>
            <a:off x="1007435" y="1844824"/>
            <a:ext cx="10363135" cy="3400404"/>
          </a:xfrm>
          <a:prstGeom prst="rect">
            <a:avLst/>
          </a:prstGeom>
        </p:spPr>
      </p:pic>
      <p:sp>
        <p:nvSpPr>
          <p:cNvPr id="2" name="TextBox 1">
            <a:extLst>
              <a:ext uri="{FF2B5EF4-FFF2-40B4-BE49-F238E27FC236}">
                <a16:creationId xmlns:a16="http://schemas.microsoft.com/office/drawing/2014/main" xmlns="" id="{65C3F1ED-6414-4031-B710-17BBB3D249B5}"/>
              </a:ext>
            </a:extLst>
          </p:cNvPr>
          <p:cNvSpPr txBox="1"/>
          <p:nvPr/>
        </p:nvSpPr>
        <p:spPr>
          <a:xfrm>
            <a:off x="1007436" y="5608717"/>
            <a:ext cx="10363133" cy="430887"/>
          </a:xfrm>
          <a:prstGeom prst="rect">
            <a:avLst/>
          </a:prstGeom>
          <a:noFill/>
        </p:spPr>
        <p:txBody>
          <a:bodyPr wrap="square" rtlCol="0">
            <a:spAutoFit/>
          </a:bodyPr>
          <a:lstStyle/>
          <a:p>
            <a:r>
              <a:rPr lang="en-GB" sz="1100" b="1" dirty="0">
                <a:solidFill>
                  <a:srgbClr val="424242"/>
                </a:solidFill>
              </a:rPr>
              <a:t>Definition of abbreviations:</a:t>
            </a:r>
            <a:r>
              <a:rPr lang="en-GB" sz="1100" dirty="0">
                <a:solidFill>
                  <a:srgbClr val="424242"/>
                </a:solidFill>
              </a:rPr>
              <a:t> </a:t>
            </a:r>
            <a:r>
              <a:rPr lang="en-GB" sz="1100" dirty="0" err="1">
                <a:solidFill>
                  <a:srgbClr val="424242"/>
                </a:solidFill>
              </a:rPr>
              <a:t>eos</a:t>
            </a:r>
            <a:r>
              <a:rPr lang="en-GB" sz="1100" dirty="0">
                <a:solidFill>
                  <a:srgbClr val="424242"/>
                </a:solidFill>
              </a:rPr>
              <a:t>: blood eosinophil count in cells per microliter; </a:t>
            </a:r>
            <a:r>
              <a:rPr lang="en-GB" sz="1100" dirty="0" err="1">
                <a:solidFill>
                  <a:srgbClr val="424242"/>
                </a:solidFill>
              </a:rPr>
              <a:t>mMRC</a:t>
            </a:r>
            <a:r>
              <a:rPr lang="en-GB" sz="1100" dirty="0">
                <a:solidFill>
                  <a:srgbClr val="424242"/>
                </a:solidFill>
              </a:rPr>
              <a:t>: modified Medical Research Council </a:t>
            </a:r>
            <a:r>
              <a:rPr lang="en-GB" sz="1100" dirty="0" err="1">
                <a:solidFill>
                  <a:srgbClr val="424242"/>
                </a:solidFill>
              </a:rPr>
              <a:t>dyspnea</a:t>
            </a:r>
            <a:r>
              <a:rPr lang="en-GB" sz="1100" dirty="0">
                <a:solidFill>
                  <a:srgbClr val="424242"/>
                </a:solidFill>
              </a:rPr>
              <a:t> questionnaire; CAT™: COPD Assessment Test™.</a:t>
            </a:r>
            <a:endParaRPr lang="en-AU" sz="1100" dirty="0">
              <a:solidFill>
                <a:srgbClr val="424242"/>
              </a:solidFill>
            </a:endParaRPr>
          </a:p>
        </p:txBody>
      </p:sp>
      <p:sp>
        <p:nvSpPr>
          <p:cNvPr id="3" name="Rectangle 2"/>
          <p:cNvSpPr/>
          <p:nvPr/>
        </p:nvSpPr>
        <p:spPr>
          <a:xfrm>
            <a:off x="1587391" y="1844824"/>
            <a:ext cx="7088776" cy="4730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KHỞI TRỊ BAN ĐẦU BẰNG THUỐC</a:t>
            </a:r>
            <a:endParaRPr lang="en-US" sz="2000" b="1" dirty="0"/>
          </a:p>
        </p:txBody>
      </p:sp>
    </p:spTree>
    <p:extLst>
      <p:ext uri="{BB962C8B-B14F-4D97-AF65-F5344CB8AC3E}">
        <p14:creationId xmlns:p14="http://schemas.microsoft.com/office/powerpoint/2010/main" val="3587341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82954"/>
            <a:ext cx="110634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775520" y="395082"/>
            <a:ext cx="940904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ĐIỀU TRỊ COPD GIAI ĐOẠN ỔN ĐỊNH</a:t>
            </a:r>
            <a:endParaRPr lang="en-US" sz="3200" b="1" dirty="0">
              <a:solidFill>
                <a:srgbClr val="C00000"/>
              </a:solidFill>
              <a:latin typeface="Tahoma" pitchFamily="34" charset="0"/>
              <a:cs typeface="Tahoma" pitchFamily="34" charset="0"/>
            </a:endParaRP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2351584" y="6525345"/>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D5C725CC-DF5C-4275-A06D-38E02240400B}"/>
              </a:ext>
            </a:extLst>
          </p:cNvPr>
          <p:cNvPicPr>
            <a:picLocks noChangeAspect="1"/>
          </p:cNvPicPr>
          <p:nvPr/>
        </p:nvPicPr>
        <p:blipFill>
          <a:blip r:embed="rId3"/>
          <a:stretch>
            <a:fillRect/>
          </a:stretch>
        </p:blipFill>
        <p:spPr>
          <a:xfrm>
            <a:off x="584791" y="1371601"/>
            <a:ext cx="11142921" cy="4603898"/>
          </a:xfrm>
          <a:prstGeom prst="rect">
            <a:avLst/>
          </a:prstGeom>
        </p:spPr>
      </p:pic>
      <p:sp>
        <p:nvSpPr>
          <p:cNvPr id="2" name="Rectangle 1"/>
          <p:cNvSpPr/>
          <p:nvPr/>
        </p:nvSpPr>
        <p:spPr>
          <a:xfrm>
            <a:off x="1116419" y="1488558"/>
            <a:ext cx="7113181" cy="4359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CHU TRÌNH ĐÁNH GIÁ VÀ ĐIỀU CHỈNH ĐIỀU TRỊ</a:t>
            </a:r>
            <a:endParaRPr lang="en-US" sz="2000" b="1" dirty="0"/>
          </a:p>
        </p:txBody>
      </p:sp>
      <p:sp>
        <p:nvSpPr>
          <p:cNvPr id="4" name="Rectangle 3"/>
          <p:cNvSpPr/>
          <p:nvPr/>
        </p:nvSpPr>
        <p:spPr>
          <a:xfrm>
            <a:off x="4742121" y="2339163"/>
            <a:ext cx="3242930" cy="13343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ĐÁNH GIÁ:</a:t>
            </a:r>
          </a:p>
          <a:p>
            <a:pPr marL="285750" indent="-285750">
              <a:buFontTx/>
              <a:buChar char="-"/>
            </a:pPr>
            <a:r>
              <a:rPr lang="en-US" sz="2000" b="1" dirty="0" err="1" smtClean="0"/>
              <a:t>Triệu</a:t>
            </a:r>
            <a:r>
              <a:rPr lang="en-US" sz="2000" b="1" dirty="0" smtClean="0"/>
              <a:t> </a:t>
            </a:r>
            <a:r>
              <a:rPr lang="en-US" sz="2000" b="1" dirty="0" err="1" smtClean="0"/>
              <a:t>chứng</a:t>
            </a:r>
            <a:endParaRPr lang="en-US" sz="2000" b="1" dirty="0"/>
          </a:p>
          <a:p>
            <a:pPr marL="285750" indent="-285750">
              <a:buFontTx/>
              <a:buChar char="-"/>
            </a:pPr>
            <a:r>
              <a:rPr lang="en-US" sz="2000" b="1" dirty="0" err="1" smtClean="0"/>
              <a:t>Đợt</a:t>
            </a:r>
            <a:r>
              <a:rPr lang="en-US" sz="2000" b="1" dirty="0" smtClean="0"/>
              <a:t> </a:t>
            </a:r>
            <a:r>
              <a:rPr lang="en-US" sz="2000" b="1" dirty="0" err="1" smtClean="0"/>
              <a:t>cấp</a:t>
            </a:r>
            <a:endParaRPr lang="en-US" sz="2000" b="1" dirty="0" smtClean="0"/>
          </a:p>
        </p:txBody>
      </p:sp>
      <p:sp>
        <p:nvSpPr>
          <p:cNvPr id="5" name="Rectangle 4"/>
          <p:cNvSpPr/>
          <p:nvPr/>
        </p:nvSpPr>
        <p:spPr>
          <a:xfrm>
            <a:off x="935665" y="4029739"/>
            <a:ext cx="3476847" cy="12971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ĐIỀU CHỈNH:</a:t>
            </a:r>
          </a:p>
          <a:p>
            <a:pPr marL="285750" indent="-285750">
              <a:buFontTx/>
              <a:buChar char="-"/>
            </a:pPr>
            <a:r>
              <a:rPr lang="en-US" b="1" dirty="0" err="1" smtClean="0"/>
              <a:t>Tăng</a:t>
            </a:r>
            <a:r>
              <a:rPr lang="en-US" b="1" dirty="0" smtClean="0"/>
              <a:t> </a:t>
            </a:r>
            <a:r>
              <a:rPr lang="en-US" b="1" dirty="0" err="1" smtClean="0"/>
              <a:t>thuốc</a:t>
            </a:r>
            <a:endParaRPr lang="en-US" b="1" dirty="0" smtClean="0"/>
          </a:p>
          <a:p>
            <a:pPr marL="285750" indent="-285750">
              <a:buFontTx/>
              <a:buChar char="-"/>
            </a:pPr>
            <a:r>
              <a:rPr lang="en-US" b="1" dirty="0" err="1" smtClean="0"/>
              <a:t>Giảm</a:t>
            </a:r>
            <a:r>
              <a:rPr lang="en-US" b="1" dirty="0" smtClean="0"/>
              <a:t> </a:t>
            </a:r>
            <a:r>
              <a:rPr lang="en-US" b="1" dirty="0" err="1" smtClean="0"/>
              <a:t>thuốc</a:t>
            </a:r>
            <a:endParaRPr lang="en-US" b="1" dirty="0"/>
          </a:p>
          <a:p>
            <a:pPr marL="285750" indent="-285750">
              <a:buFontTx/>
              <a:buChar char="-"/>
            </a:pPr>
            <a:r>
              <a:rPr lang="en-US" b="1" dirty="0" err="1" smtClean="0"/>
              <a:t>Thay</a:t>
            </a:r>
            <a:r>
              <a:rPr lang="en-US" b="1" dirty="0" smtClean="0"/>
              <a:t> </a:t>
            </a:r>
            <a:r>
              <a:rPr lang="en-US" b="1" dirty="0" err="1" smtClean="0"/>
              <a:t>dụng</a:t>
            </a:r>
            <a:r>
              <a:rPr lang="en-US" b="1" dirty="0" smtClean="0"/>
              <a:t> </a:t>
            </a:r>
            <a:r>
              <a:rPr lang="en-US" b="1" dirty="0" err="1" smtClean="0"/>
              <a:t>cụ</a:t>
            </a:r>
            <a:endParaRPr lang="en-US" b="1" dirty="0" smtClean="0"/>
          </a:p>
        </p:txBody>
      </p:sp>
      <p:sp>
        <p:nvSpPr>
          <p:cNvPr id="6" name="Rectangle 5"/>
          <p:cNvSpPr/>
          <p:nvPr/>
        </p:nvSpPr>
        <p:spPr>
          <a:xfrm>
            <a:off x="7676707" y="4178593"/>
            <a:ext cx="3774558"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 KIỂM TRA:</a:t>
            </a:r>
          </a:p>
          <a:p>
            <a:pPr marL="285750" indent="-285750">
              <a:buFontTx/>
              <a:buChar char="-"/>
            </a:pPr>
            <a:r>
              <a:rPr lang="en-US" sz="2000" b="1" dirty="0" err="1" smtClean="0"/>
              <a:t>kỹ</a:t>
            </a:r>
            <a:r>
              <a:rPr lang="en-US" sz="2000" b="1" dirty="0" smtClean="0"/>
              <a:t> </a:t>
            </a:r>
            <a:r>
              <a:rPr lang="en-US" sz="2000" b="1" dirty="0" err="1" smtClean="0"/>
              <a:t>thuật</a:t>
            </a:r>
            <a:r>
              <a:rPr lang="en-US" sz="2000" b="1" dirty="0" smtClean="0"/>
              <a:t> </a:t>
            </a:r>
            <a:r>
              <a:rPr lang="en-US" sz="2000" b="1" dirty="0" err="1" smtClean="0"/>
              <a:t>sử</a:t>
            </a:r>
            <a:r>
              <a:rPr lang="en-US" sz="2000" b="1" dirty="0" smtClean="0"/>
              <a:t> </a:t>
            </a:r>
            <a:r>
              <a:rPr lang="en-US" sz="2000" b="1" dirty="0" err="1" smtClean="0"/>
              <a:t>dụng</a:t>
            </a:r>
            <a:r>
              <a:rPr lang="en-US" sz="2000" b="1" dirty="0" smtClean="0"/>
              <a:t> </a:t>
            </a:r>
            <a:r>
              <a:rPr lang="en-US" sz="2000" b="1" dirty="0" err="1" smtClean="0"/>
              <a:t>thuốc</a:t>
            </a:r>
            <a:endParaRPr lang="en-US" sz="2000" b="1" dirty="0" smtClean="0"/>
          </a:p>
          <a:p>
            <a:pPr marL="285750" indent="-285750">
              <a:buFontTx/>
              <a:buChar char="-"/>
            </a:pPr>
            <a:r>
              <a:rPr lang="en-US" sz="2000" b="1" dirty="0" err="1" smtClean="0"/>
              <a:t>Sự</a:t>
            </a:r>
            <a:r>
              <a:rPr lang="en-US" sz="2000" b="1" dirty="0" smtClean="0"/>
              <a:t> </a:t>
            </a:r>
            <a:r>
              <a:rPr lang="en-US" sz="2000" b="1" dirty="0" err="1" smtClean="0"/>
              <a:t>tuân</a:t>
            </a:r>
            <a:r>
              <a:rPr lang="en-US" sz="2000" b="1" dirty="0" smtClean="0"/>
              <a:t> </a:t>
            </a:r>
            <a:r>
              <a:rPr lang="en-US" sz="2000" b="1" dirty="0" err="1" smtClean="0"/>
              <a:t>thủ</a:t>
            </a:r>
            <a:r>
              <a:rPr lang="en-US" sz="2000" b="1" dirty="0" smtClean="0"/>
              <a:t> </a:t>
            </a:r>
            <a:r>
              <a:rPr lang="en-US" sz="2000" b="1" dirty="0" err="1" smtClean="0"/>
              <a:t>điều</a:t>
            </a:r>
            <a:r>
              <a:rPr lang="en-US" sz="2000" b="1" dirty="0" smtClean="0"/>
              <a:t> </a:t>
            </a:r>
            <a:r>
              <a:rPr lang="en-US" sz="2000" b="1" dirty="0" err="1" smtClean="0"/>
              <a:t>trị</a:t>
            </a:r>
            <a:endParaRPr lang="en-US" sz="2000" b="1" dirty="0" smtClean="0"/>
          </a:p>
          <a:p>
            <a:pPr marL="285750" indent="-285750">
              <a:buFontTx/>
              <a:buChar char="-"/>
            </a:pPr>
            <a:r>
              <a:rPr lang="en-US" sz="2000" b="1" dirty="0" err="1" smtClean="0"/>
              <a:t>Các</a:t>
            </a:r>
            <a:r>
              <a:rPr lang="en-US" sz="2000" b="1" dirty="0" smtClean="0"/>
              <a:t> </a:t>
            </a:r>
            <a:r>
              <a:rPr lang="en-US" sz="2000" b="1" dirty="0" err="1" smtClean="0"/>
              <a:t>biện</a:t>
            </a:r>
            <a:r>
              <a:rPr lang="en-US" sz="2000" b="1" dirty="0" smtClean="0"/>
              <a:t> </a:t>
            </a:r>
            <a:r>
              <a:rPr lang="en-US" sz="2000" b="1" dirty="0" err="1" smtClean="0"/>
              <a:t>pháp</a:t>
            </a:r>
            <a:r>
              <a:rPr lang="en-US" sz="2000" b="1" dirty="0" smtClean="0"/>
              <a:t> ĐT </a:t>
            </a:r>
            <a:r>
              <a:rPr lang="en-US" sz="2000" b="1" dirty="0" err="1" smtClean="0"/>
              <a:t>ko</a:t>
            </a:r>
            <a:r>
              <a:rPr lang="en-US" sz="2000" b="1" dirty="0" smtClean="0"/>
              <a:t> </a:t>
            </a:r>
            <a:r>
              <a:rPr lang="en-US" sz="2000" b="1" dirty="0" err="1" smtClean="0"/>
              <a:t>thuốc</a:t>
            </a:r>
            <a:endParaRPr lang="en-US" sz="2000" b="1" dirty="0"/>
          </a:p>
        </p:txBody>
      </p:sp>
    </p:spTree>
    <p:extLst>
      <p:ext uri="{BB962C8B-B14F-4D97-AF65-F5344CB8AC3E}">
        <p14:creationId xmlns:p14="http://schemas.microsoft.com/office/powerpoint/2010/main" val="4028653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06062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2028881" y="6403092"/>
            <a:ext cx="8128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2351584" y="6525345"/>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1" name="Picture 10">
            <a:extLst>
              <a:ext uri="{FF2B5EF4-FFF2-40B4-BE49-F238E27FC236}">
                <a16:creationId xmlns:a16="http://schemas.microsoft.com/office/drawing/2014/main" xmlns="" id="{32F13D51-98BF-4D81-9115-172A05F84281}"/>
              </a:ext>
            </a:extLst>
          </p:cNvPr>
          <p:cNvPicPr>
            <a:picLocks noChangeAspect="1"/>
          </p:cNvPicPr>
          <p:nvPr/>
        </p:nvPicPr>
        <p:blipFill>
          <a:blip r:embed="rId3"/>
          <a:stretch>
            <a:fillRect/>
          </a:stretch>
        </p:blipFill>
        <p:spPr>
          <a:xfrm>
            <a:off x="2004628" y="322438"/>
            <a:ext cx="8821912" cy="6202907"/>
          </a:xfrm>
          <a:prstGeom prst="rect">
            <a:avLst/>
          </a:prstGeom>
        </p:spPr>
      </p:pic>
      <p:sp>
        <p:nvSpPr>
          <p:cNvPr id="2" name="Rectangle 1"/>
          <p:cNvSpPr/>
          <p:nvPr/>
        </p:nvSpPr>
        <p:spPr>
          <a:xfrm>
            <a:off x="2445488" y="322438"/>
            <a:ext cx="6826103" cy="4218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THEO DÕI ĐIỀU TRỊ</a:t>
            </a:r>
            <a:endParaRPr lang="en-US" sz="2800" b="1" dirty="0"/>
          </a:p>
        </p:txBody>
      </p:sp>
      <p:sp>
        <p:nvSpPr>
          <p:cNvPr id="3" name="Rectangle 2"/>
          <p:cNvSpPr/>
          <p:nvPr/>
        </p:nvSpPr>
        <p:spPr>
          <a:xfrm>
            <a:off x="3530009" y="2115879"/>
            <a:ext cx="1275907" cy="2977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KHÓ THỞ</a:t>
            </a:r>
            <a:endParaRPr lang="en-US" b="1" dirty="0"/>
          </a:p>
        </p:txBody>
      </p:sp>
      <p:sp>
        <p:nvSpPr>
          <p:cNvPr id="4" name="Rectangle 3"/>
          <p:cNvSpPr/>
          <p:nvPr/>
        </p:nvSpPr>
        <p:spPr>
          <a:xfrm>
            <a:off x="7623544" y="2115879"/>
            <a:ext cx="2062716" cy="2977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ĐỢT CẤP</a:t>
            </a:r>
            <a:endParaRPr lang="en-US" b="1" dirty="0"/>
          </a:p>
        </p:txBody>
      </p:sp>
      <p:sp>
        <p:nvSpPr>
          <p:cNvPr id="5" name="Rectangle 4"/>
          <p:cNvSpPr/>
          <p:nvPr/>
        </p:nvSpPr>
        <p:spPr>
          <a:xfrm>
            <a:off x="2240280" y="5714999"/>
            <a:ext cx="8366760" cy="5353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 Cho ICS </a:t>
            </a:r>
            <a:r>
              <a:rPr lang="en-US" sz="1400" dirty="0" err="1" smtClean="0">
                <a:latin typeface="Calibri" panose="020F0502020204030204" pitchFamily="34" charset="0"/>
                <a:cs typeface="Calibri" panose="020F0502020204030204" pitchFamily="34" charset="0"/>
              </a:rPr>
              <a:t>Nếu</a:t>
            </a:r>
            <a:r>
              <a:rPr lang="en-US" sz="1400" dirty="0" smtClean="0">
                <a:latin typeface="Calibri" panose="020F0502020204030204" pitchFamily="34" charset="0"/>
                <a:cs typeface="Calibri" panose="020F0502020204030204" pitchFamily="34" charset="0"/>
              </a:rPr>
              <a:t> BCAT &gt; 300 TB/mcl </a:t>
            </a:r>
            <a:r>
              <a:rPr lang="en-US" sz="1400" dirty="0" err="1" smtClean="0">
                <a:latin typeface="Calibri" panose="020F0502020204030204" pitchFamily="34" charset="0"/>
                <a:cs typeface="Calibri" panose="020F0502020204030204" pitchFamily="34" charset="0"/>
              </a:rPr>
              <a:t>hoặc</a:t>
            </a:r>
            <a:r>
              <a:rPr lang="en-US" sz="1400" dirty="0" smtClean="0">
                <a:latin typeface="Calibri" panose="020F0502020204030204" pitchFamily="34" charset="0"/>
                <a:cs typeface="Calibri" panose="020F0502020204030204" pitchFamily="34" charset="0"/>
              </a:rPr>
              <a:t> BCAT &gt; 100 </a:t>
            </a:r>
            <a:r>
              <a:rPr lang="en-US" sz="1400" dirty="0" err="1" smtClean="0">
                <a:latin typeface="Calibri" panose="020F0502020204030204" pitchFamily="34" charset="0"/>
                <a:cs typeface="Calibri" panose="020F0502020204030204" pitchFamily="34" charset="0"/>
              </a:rPr>
              <a:t>và</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có</a:t>
            </a:r>
            <a:r>
              <a:rPr lang="en-US" sz="1400" dirty="0" smtClean="0">
                <a:latin typeface="Calibri" panose="020F0502020204030204" pitchFamily="34" charset="0"/>
                <a:cs typeface="Calibri" panose="020F0502020204030204" pitchFamily="34" charset="0"/>
              </a:rPr>
              <a:t> ≥ 2 </a:t>
            </a:r>
            <a:r>
              <a:rPr lang="en-US" sz="1400" dirty="0" err="1" smtClean="0">
                <a:latin typeface="Calibri" panose="020F0502020204030204" pitchFamily="34" charset="0"/>
                <a:cs typeface="Calibri" panose="020F0502020204030204" pitchFamily="34" charset="0"/>
              </a:rPr>
              <a:t>đợt</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cấp</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mức</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độ</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trung</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bình</a:t>
            </a:r>
            <a:r>
              <a:rPr lang="en-US" sz="1400" dirty="0" smtClean="0">
                <a:latin typeface="Calibri" panose="020F0502020204030204" pitchFamily="34" charset="0"/>
                <a:cs typeface="Calibri" panose="020F0502020204030204" pitchFamily="34" charset="0"/>
              </a:rPr>
              <a:t>/ 1 </a:t>
            </a:r>
            <a:r>
              <a:rPr lang="en-US" sz="1400" dirty="0" err="1" smtClean="0">
                <a:latin typeface="Calibri" panose="020F0502020204030204" pitchFamily="34" charset="0"/>
                <a:cs typeface="Calibri" panose="020F0502020204030204" pitchFamily="34" charset="0"/>
              </a:rPr>
              <a:t>đợt</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cấp</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nhập</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viện</a:t>
            </a:r>
            <a:endParaRPr lang="en-US" sz="1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Giảm</a:t>
            </a:r>
            <a:r>
              <a:rPr lang="en-US" sz="1400" dirty="0" smtClean="0">
                <a:latin typeface="Calibri" panose="020F0502020204030204" pitchFamily="34" charset="0"/>
                <a:cs typeface="Calibri" panose="020F0502020204030204" pitchFamily="34" charset="0"/>
              </a:rPr>
              <a:t> ICS </a:t>
            </a:r>
            <a:r>
              <a:rPr lang="en-US" sz="1400" dirty="0" err="1" smtClean="0">
                <a:latin typeface="Calibri" panose="020F0502020204030204" pitchFamily="34" charset="0"/>
                <a:cs typeface="Calibri" panose="020F0502020204030204" pitchFamily="34" charset="0"/>
              </a:rPr>
              <a:t>hoặc</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rút</a:t>
            </a:r>
            <a:r>
              <a:rPr lang="en-US" sz="1400" dirty="0" smtClean="0">
                <a:latin typeface="Calibri" panose="020F0502020204030204" pitchFamily="34" charset="0"/>
                <a:cs typeface="Calibri" panose="020F0502020204030204" pitchFamily="34" charset="0"/>
              </a:rPr>
              <a:t> ICS </a:t>
            </a:r>
            <a:r>
              <a:rPr lang="en-US" sz="1400" dirty="0" err="1" smtClean="0">
                <a:latin typeface="Calibri" panose="020F0502020204030204" pitchFamily="34" charset="0"/>
                <a:cs typeface="Calibri" panose="020F0502020204030204" pitchFamily="34" charset="0"/>
              </a:rPr>
              <a:t>nếu</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có</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viêm</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phổi</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hoặc</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chỉ</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định</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ko</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phù</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hợp</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không</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thấy</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có</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hiệu</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quả</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370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185" y="178745"/>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3287688" y="6525345"/>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13" name="TextBox 1">
            <a:extLst>
              <a:ext uri="{FF2B5EF4-FFF2-40B4-BE49-F238E27FC236}">
                <a16:creationId xmlns:a16="http://schemas.microsoft.com/office/drawing/2014/main" xmlns="" id="{3B33AFAA-58F2-451D-AC5F-1E69CFBA7FEC}"/>
              </a:ext>
            </a:extLst>
          </p:cNvPr>
          <p:cNvSpPr txBox="1">
            <a:spLocks noChangeArrowheads="1"/>
          </p:cNvSpPr>
          <p:nvPr/>
        </p:nvSpPr>
        <p:spPr bwMode="auto">
          <a:xfrm>
            <a:off x="2855640" y="395082"/>
            <a:ext cx="7056784" cy="523220"/>
          </a:xfrm>
          <a:prstGeom prst="rect">
            <a:avLst/>
          </a:prstGeom>
          <a:noFill/>
          <a:ln w="9525">
            <a:noFill/>
            <a:miter lim="800000"/>
            <a:headEnd/>
            <a:tailEnd/>
          </a:ln>
        </p:spPr>
        <p:txBody>
          <a:bodyPr wrap="square">
            <a:spAutoFit/>
          </a:bodyPr>
          <a:lstStyle/>
          <a:p>
            <a:pPr algn="ctr"/>
            <a:r>
              <a:rPr lang="en-US" sz="2800" b="1" dirty="0" smtClean="0">
                <a:solidFill>
                  <a:srgbClr val="C00000"/>
                </a:solidFill>
                <a:latin typeface="Tahoma" pitchFamily="34" charset="0"/>
                <a:cs typeface="Tahoma" pitchFamily="34" charset="0"/>
              </a:rPr>
              <a:t>CÁC ĐIỀU TRỊ KHÁC</a:t>
            </a:r>
            <a:endParaRPr lang="en-US" sz="2800" b="1" dirty="0">
              <a:solidFill>
                <a:srgbClr val="C00000"/>
              </a:solidFill>
              <a:latin typeface="Tahoma" pitchFamily="34" charset="0"/>
              <a:cs typeface="Tahoma" pitchFamily="34" charset="0"/>
            </a:endParaRPr>
          </a:p>
        </p:txBody>
      </p:sp>
      <p:pic>
        <p:nvPicPr>
          <p:cNvPr id="8" name="Picture 7">
            <a:extLst>
              <a:ext uri="{FF2B5EF4-FFF2-40B4-BE49-F238E27FC236}">
                <a16:creationId xmlns:a16="http://schemas.microsoft.com/office/drawing/2014/main" xmlns="" id="{9B9BE12E-C8B5-45D0-B704-82A368822CD1}"/>
              </a:ext>
            </a:extLst>
          </p:cNvPr>
          <p:cNvPicPr>
            <a:picLocks noChangeAspect="1"/>
          </p:cNvPicPr>
          <p:nvPr/>
        </p:nvPicPr>
        <p:blipFill>
          <a:blip r:embed="rId3"/>
          <a:stretch>
            <a:fillRect/>
          </a:stretch>
        </p:blipFill>
        <p:spPr>
          <a:xfrm>
            <a:off x="3287688" y="1060954"/>
            <a:ext cx="5973163" cy="5413178"/>
          </a:xfrm>
          <a:prstGeom prst="rect">
            <a:avLst/>
          </a:prstGeom>
        </p:spPr>
      </p:pic>
      <p:sp>
        <p:nvSpPr>
          <p:cNvPr id="4" name="Rectangle 3"/>
          <p:cNvSpPr/>
          <p:nvPr/>
        </p:nvSpPr>
        <p:spPr>
          <a:xfrm>
            <a:off x="3535680" y="1100410"/>
            <a:ext cx="4892040" cy="3169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ĐIỀU TRỊ OXY DÀI HẠN</a:t>
            </a:r>
            <a:endParaRPr lang="en-US" b="1" dirty="0"/>
          </a:p>
        </p:txBody>
      </p:sp>
      <p:sp>
        <p:nvSpPr>
          <p:cNvPr id="6" name="Rectangle 5"/>
          <p:cNvSpPr/>
          <p:nvPr/>
        </p:nvSpPr>
        <p:spPr>
          <a:xfrm>
            <a:off x="4876800" y="1813560"/>
            <a:ext cx="2788920" cy="1036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PaO2 &lt; 55mmHg </a:t>
            </a:r>
            <a:r>
              <a:rPr lang="en-US" sz="1200" dirty="0" err="1" smtClean="0"/>
              <a:t>hoặc</a:t>
            </a:r>
            <a:r>
              <a:rPr lang="en-US" sz="1200" dirty="0" smtClean="0"/>
              <a:t> SaO2 &lt; 88% </a:t>
            </a:r>
            <a:r>
              <a:rPr lang="en-US" sz="1200" dirty="0" err="1" smtClean="0"/>
              <a:t>và</a:t>
            </a:r>
            <a:r>
              <a:rPr lang="en-US" sz="1200" dirty="0" smtClean="0"/>
              <a:t> </a:t>
            </a:r>
            <a:r>
              <a:rPr lang="en-US" sz="1200" dirty="0" err="1" smtClean="0"/>
              <a:t>có</a:t>
            </a:r>
            <a:r>
              <a:rPr lang="en-US" sz="1200" dirty="0" smtClean="0"/>
              <a:t> </a:t>
            </a:r>
            <a:r>
              <a:rPr lang="en-US" sz="1200" dirty="0" err="1" smtClean="0"/>
              <a:t>hoặc</a:t>
            </a:r>
            <a:r>
              <a:rPr lang="en-US" sz="1200" dirty="0" smtClean="0"/>
              <a:t> </a:t>
            </a:r>
            <a:r>
              <a:rPr lang="en-US" sz="1200" dirty="0" err="1" smtClean="0"/>
              <a:t>ko</a:t>
            </a:r>
            <a:r>
              <a:rPr lang="en-US" sz="1200" dirty="0" smtClean="0"/>
              <a:t> </a:t>
            </a:r>
            <a:r>
              <a:rPr lang="en-US" sz="1200" dirty="0" err="1" smtClean="0"/>
              <a:t>tăng</a:t>
            </a:r>
            <a:r>
              <a:rPr lang="en-US" sz="1200" dirty="0" smtClean="0"/>
              <a:t> PaCO2</a:t>
            </a:r>
          </a:p>
          <a:p>
            <a:pPr algn="ctr"/>
            <a:r>
              <a:rPr lang="en-US" sz="1200" dirty="0" err="1" smtClean="0"/>
              <a:t>Hoặc</a:t>
            </a:r>
            <a:r>
              <a:rPr lang="en-US" sz="1200" dirty="0" smtClean="0"/>
              <a:t> PaO2 &gt;55 </a:t>
            </a:r>
            <a:r>
              <a:rPr lang="en-US" sz="1200" dirty="0" err="1" smtClean="0"/>
              <a:t>và</a:t>
            </a:r>
            <a:r>
              <a:rPr lang="en-US" sz="1200" dirty="0" smtClean="0"/>
              <a:t> &lt;60mmHg </a:t>
            </a:r>
            <a:r>
              <a:rPr lang="en-US" sz="1200" dirty="0" err="1" smtClean="0"/>
              <a:t>nhưng</a:t>
            </a:r>
            <a:r>
              <a:rPr lang="en-US" sz="1200" dirty="0" smtClean="0"/>
              <a:t> </a:t>
            </a:r>
            <a:r>
              <a:rPr lang="en-US" sz="1200" dirty="0" err="1" smtClean="0"/>
              <a:t>có</a:t>
            </a:r>
            <a:r>
              <a:rPr lang="en-US" sz="1200" dirty="0" smtClean="0"/>
              <a:t> TADDMP, </a:t>
            </a:r>
            <a:r>
              <a:rPr lang="en-US" sz="1200" dirty="0" err="1" smtClean="0"/>
              <a:t>đa</a:t>
            </a:r>
            <a:r>
              <a:rPr lang="en-US" sz="1200" dirty="0" smtClean="0"/>
              <a:t> HC: </a:t>
            </a:r>
            <a:r>
              <a:rPr lang="en-US" sz="1200" dirty="0" err="1" smtClean="0"/>
              <a:t>Htc</a:t>
            </a:r>
            <a:r>
              <a:rPr lang="en-US" sz="1200" dirty="0" smtClean="0"/>
              <a:t>&gt;55% </a:t>
            </a:r>
            <a:r>
              <a:rPr lang="en-US" sz="1200" dirty="0" err="1" smtClean="0"/>
              <a:t>hoặc</a:t>
            </a:r>
            <a:r>
              <a:rPr lang="en-US" sz="1200" dirty="0" smtClean="0"/>
              <a:t> </a:t>
            </a:r>
            <a:r>
              <a:rPr lang="en-US" sz="1200" dirty="0" err="1" smtClean="0"/>
              <a:t>có</a:t>
            </a:r>
            <a:r>
              <a:rPr lang="en-US" sz="1200" dirty="0" smtClean="0"/>
              <a:t> </a:t>
            </a:r>
            <a:r>
              <a:rPr lang="en-US" sz="1200" dirty="0" err="1" smtClean="0"/>
              <a:t>dấu</a:t>
            </a:r>
            <a:r>
              <a:rPr lang="en-US" sz="1200" dirty="0" smtClean="0"/>
              <a:t> </a:t>
            </a:r>
            <a:r>
              <a:rPr lang="en-US" sz="1200" dirty="0" err="1" smtClean="0"/>
              <a:t>hiệu</a:t>
            </a:r>
            <a:r>
              <a:rPr lang="en-US" sz="1200" dirty="0" smtClean="0"/>
              <a:t> </a:t>
            </a:r>
            <a:r>
              <a:rPr lang="en-US" sz="1200" dirty="0" err="1" smtClean="0"/>
              <a:t>suy</a:t>
            </a:r>
            <a:r>
              <a:rPr lang="en-US" sz="1200" dirty="0" smtClean="0"/>
              <a:t> </a:t>
            </a:r>
            <a:r>
              <a:rPr lang="en-US" sz="1200" dirty="0" err="1" smtClean="0"/>
              <a:t>tim</a:t>
            </a:r>
            <a:r>
              <a:rPr lang="en-US" sz="1200" dirty="0" smtClean="0"/>
              <a:t> </a:t>
            </a:r>
            <a:r>
              <a:rPr lang="en-US" sz="1200" dirty="0" err="1" smtClean="0"/>
              <a:t>phải</a:t>
            </a:r>
            <a:endParaRPr lang="en-US" sz="1200" dirty="0"/>
          </a:p>
        </p:txBody>
      </p:sp>
      <p:sp>
        <p:nvSpPr>
          <p:cNvPr id="7" name="Rectangle 6"/>
          <p:cNvSpPr/>
          <p:nvPr/>
        </p:nvSpPr>
        <p:spPr>
          <a:xfrm>
            <a:off x="4953000" y="3733800"/>
            <a:ext cx="2667000" cy="441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Cho </a:t>
            </a:r>
            <a:r>
              <a:rPr lang="en-US" sz="1400" dirty="0" err="1" smtClean="0"/>
              <a:t>thở</a:t>
            </a:r>
            <a:r>
              <a:rPr lang="en-US" sz="1400" dirty="0" smtClean="0"/>
              <a:t> oxy </a:t>
            </a:r>
            <a:r>
              <a:rPr lang="en-US" sz="1400" dirty="0" err="1" smtClean="0"/>
              <a:t>với</a:t>
            </a:r>
            <a:r>
              <a:rPr lang="en-US" sz="1400" dirty="0" smtClean="0"/>
              <a:t> </a:t>
            </a:r>
            <a:r>
              <a:rPr lang="en-US" sz="1400" dirty="0" err="1" smtClean="0"/>
              <a:t>liều</a:t>
            </a:r>
            <a:r>
              <a:rPr lang="en-US" sz="1400" dirty="0" smtClean="0"/>
              <a:t> </a:t>
            </a:r>
            <a:r>
              <a:rPr lang="en-US" sz="1400" dirty="0" err="1" smtClean="0"/>
              <a:t>đảm</a:t>
            </a:r>
            <a:r>
              <a:rPr lang="en-US" sz="1400" dirty="0" smtClean="0"/>
              <a:t> </a:t>
            </a:r>
            <a:r>
              <a:rPr lang="en-US" sz="1400" dirty="0" err="1" smtClean="0"/>
              <a:t>bào</a:t>
            </a:r>
            <a:r>
              <a:rPr lang="en-US" sz="1400" dirty="0" smtClean="0"/>
              <a:t> SaO2 &gt; 90%</a:t>
            </a:r>
            <a:endParaRPr lang="en-US" sz="1400" dirty="0"/>
          </a:p>
        </p:txBody>
      </p:sp>
      <p:sp>
        <p:nvSpPr>
          <p:cNvPr id="11" name="Rectangle 10"/>
          <p:cNvSpPr/>
          <p:nvPr/>
        </p:nvSpPr>
        <p:spPr>
          <a:xfrm>
            <a:off x="4953000" y="5074920"/>
            <a:ext cx="2667000" cy="10972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Kiểm</a:t>
            </a:r>
            <a:r>
              <a:rPr lang="en-US" sz="1400" dirty="0" smtClean="0"/>
              <a:t> </a:t>
            </a:r>
            <a:r>
              <a:rPr lang="en-US" sz="1400" dirty="0" err="1" smtClean="0"/>
              <a:t>tra</a:t>
            </a:r>
            <a:r>
              <a:rPr lang="en-US" sz="1400" dirty="0" smtClean="0"/>
              <a:t> </a:t>
            </a:r>
            <a:r>
              <a:rPr lang="en-US" sz="1400" dirty="0" err="1" smtClean="0"/>
              <a:t>lại</a:t>
            </a:r>
            <a:r>
              <a:rPr lang="en-US" sz="1400" dirty="0" smtClean="0"/>
              <a:t> </a:t>
            </a:r>
            <a:r>
              <a:rPr lang="en-US" sz="1400" dirty="0" err="1" smtClean="0"/>
              <a:t>sau</a:t>
            </a:r>
            <a:r>
              <a:rPr lang="en-US" sz="1400" dirty="0" smtClean="0"/>
              <a:t> 60, 90 </a:t>
            </a:r>
            <a:r>
              <a:rPr lang="en-US" sz="1400" dirty="0" err="1" smtClean="0"/>
              <a:t>ngày</a:t>
            </a:r>
            <a:r>
              <a:rPr lang="en-US" sz="1400" dirty="0" smtClean="0"/>
              <a:t> </a:t>
            </a:r>
            <a:r>
              <a:rPr lang="en-US" sz="1400" dirty="0" err="1" smtClean="0"/>
              <a:t>xem</a:t>
            </a:r>
            <a:r>
              <a:rPr lang="en-US" sz="1400" dirty="0" smtClean="0"/>
              <a:t> </a:t>
            </a:r>
            <a:r>
              <a:rPr lang="en-US" sz="1400" dirty="0" err="1" smtClean="0"/>
              <a:t>còn</a:t>
            </a:r>
            <a:r>
              <a:rPr lang="en-US" sz="1400" dirty="0" smtClean="0"/>
              <a:t> </a:t>
            </a:r>
            <a:r>
              <a:rPr lang="en-US" sz="1400" dirty="0" err="1" smtClean="0"/>
              <a:t>chỉ</a:t>
            </a:r>
            <a:r>
              <a:rPr lang="en-US" sz="1400" dirty="0" smtClean="0"/>
              <a:t> </a:t>
            </a:r>
            <a:r>
              <a:rPr lang="en-US" sz="1400" dirty="0" err="1" smtClean="0"/>
              <a:t>định</a:t>
            </a:r>
            <a:r>
              <a:rPr lang="en-US" sz="1400" dirty="0" smtClean="0"/>
              <a:t> </a:t>
            </a:r>
            <a:r>
              <a:rPr lang="en-US" sz="1400" dirty="0" err="1" smtClean="0"/>
              <a:t>điều</a:t>
            </a:r>
            <a:r>
              <a:rPr lang="en-US" sz="1400" dirty="0" smtClean="0"/>
              <a:t> </a:t>
            </a:r>
            <a:r>
              <a:rPr lang="en-US" sz="1400" dirty="0" err="1" smtClean="0"/>
              <a:t>trị</a:t>
            </a:r>
            <a:r>
              <a:rPr lang="en-US" sz="1400" dirty="0" smtClean="0"/>
              <a:t> oxy </a:t>
            </a:r>
            <a:r>
              <a:rPr lang="en-US" sz="1400" dirty="0" err="1" smtClean="0"/>
              <a:t>ko</a:t>
            </a:r>
            <a:r>
              <a:rPr lang="en-US" sz="1400" dirty="0" smtClean="0"/>
              <a:t>, </a:t>
            </a:r>
            <a:r>
              <a:rPr lang="en-US" sz="1400" dirty="0" err="1" smtClean="0"/>
              <a:t>hiệu</a:t>
            </a:r>
            <a:r>
              <a:rPr lang="en-US" sz="1400" dirty="0" smtClean="0"/>
              <a:t> </a:t>
            </a:r>
            <a:r>
              <a:rPr lang="en-US" sz="1400" dirty="0" err="1" smtClean="0"/>
              <a:t>quả</a:t>
            </a:r>
            <a:r>
              <a:rPr lang="en-US" sz="1400" dirty="0" smtClean="0"/>
              <a:t> </a:t>
            </a:r>
            <a:r>
              <a:rPr lang="en-US" sz="1400" dirty="0" err="1" smtClean="0"/>
              <a:t>không</a:t>
            </a:r>
            <a:endParaRPr lang="en-US" sz="1400" dirty="0"/>
          </a:p>
        </p:txBody>
      </p:sp>
    </p:spTree>
    <p:extLst>
      <p:ext uri="{BB962C8B-B14F-4D97-AF65-F5344CB8AC3E}">
        <p14:creationId xmlns:p14="http://schemas.microsoft.com/office/powerpoint/2010/main" val="3196421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65" y="116632"/>
            <a:ext cx="91357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2855640" y="395082"/>
            <a:ext cx="7056784" cy="523220"/>
          </a:xfrm>
          <a:prstGeom prst="rect">
            <a:avLst/>
          </a:prstGeom>
          <a:noFill/>
          <a:ln w="9525">
            <a:noFill/>
            <a:miter lim="800000"/>
            <a:headEnd/>
            <a:tailEnd/>
          </a:ln>
        </p:spPr>
        <p:txBody>
          <a:bodyPr wrap="square">
            <a:spAutoFit/>
          </a:bodyPr>
          <a:lstStyle/>
          <a:p>
            <a:pPr algn="ctr"/>
            <a:r>
              <a:rPr lang="en-US" sz="2800" b="1" dirty="0" smtClean="0">
                <a:solidFill>
                  <a:srgbClr val="C00000"/>
                </a:solidFill>
                <a:latin typeface="Tahoma" pitchFamily="34" charset="0"/>
                <a:cs typeface="Tahoma" pitchFamily="34" charset="0"/>
              </a:rPr>
              <a:t>CÁC ĐIỀU TRỊ KHÁC</a:t>
            </a:r>
            <a:endParaRPr lang="en-US" sz="2800" b="1" dirty="0">
              <a:solidFill>
                <a:srgbClr val="C00000"/>
              </a:solidFill>
              <a:latin typeface="Tahoma" pitchFamily="34" charset="0"/>
              <a:cs typeface="Tahoma" pitchFamily="34" charset="0"/>
            </a:endParaRP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3287688" y="6525345"/>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xmlns="" id="{E3211355-3C1A-44A0-8168-D073D3B4DF77}"/>
              </a:ext>
            </a:extLst>
          </p:cNvPr>
          <p:cNvSpPr/>
          <p:nvPr/>
        </p:nvSpPr>
        <p:spPr>
          <a:xfrm>
            <a:off x="1249680" y="1340768"/>
            <a:ext cx="10119360" cy="4001095"/>
          </a:xfrm>
          <a:prstGeom prst="rect">
            <a:avLst/>
          </a:prstGeom>
        </p:spPr>
        <p:txBody>
          <a:bodyPr wrap="square">
            <a:spAutoFit/>
          </a:bodyPr>
          <a:lstStyle/>
          <a:p>
            <a:pPr>
              <a:spcAft>
                <a:spcPts val="1200"/>
              </a:spcAft>
              <a:buClr>
                <a:srgbClr val="FFCC66"/>
              </a:buClr>
            </a:pPr>
            <a:r>
              <a:rPr lang="en-GB" sz="2800" b="1" dirty="0">
                <a:solidFill>
                  <a:srgbClr val="00437A"/>
                </a:solidFill>
                <a:latin typeface="Calibri" panose="020F0502020204030204" pitchFamily="34" charset="0"/>
                <a:cs typeface="Calibri" panose="020F0502020204030204" pitchFamily="34" charset="0"/>
              </a:rPr>
              <a:t>Interventional bronchoscopy &amp; surgery</a:t>
            </a:r>
          </a:p>
          <a:p>
            <a:pPr marL="342900" indent="-342900">
              <a:spcAft>
                <a:spcPts val="1200"/>
              </a:spcAft>
              <a:buClr>
                <a:srgbClr val="FFCC66"/>
              </a:buClr>
              <a:buFont typeface="Arial" panose="020B0604020202020204" pitchFamily="34" charset="0"/>
              <a:buChar char="►"/>
            </a:pPr>
            <a:r>
              <a:rPr lang="en-GB" sz="2800" dirty="0" err="1" smtClean="0">
                <a:solidFill>
                  <a:srgbClr val="424242"/>
                </a:solidFill>
                <a:latin typeface="Calibri" panose="020F0502020204030204" pitchFamily="34" charset="0"/>
                <a:cs typeface="Calibri" panose="020F0502020204030204" pitchFamily="34" charset="0"/>
              </a:rPr>
              <a:t>Những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bệnh</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nhân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có</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giãn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phế</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nang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đồng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nhất</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hoặc</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ko</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và</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có</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sự</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căng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giãn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phổi</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để</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tối</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ưu</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điều</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trị</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có</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thể</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làm</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giảm</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thể</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tích</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bằng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đặt</a:t>
            </a:r>
            <a:r>
              <a:rPr lang="en-GB" sz="2800" dirty="0" smtClean="0">
                <a:solidFill>
                  <a:srgbClr val="424242"/>
                </a:solidFill>
                <a:latin typeface="Calibri" panose="020F0502020204030204" pitchFamily="34" charset="0"/>
                <a:cs typeface="Calibri" panose="020F0502020204030204" pitchFamily="34" charset="0"/>
              </a:rPr>
              <a:t> van </a:t>
            </a:r>
            <a:r>
              <a:rPr lang="en-GB" sz="2800" dirty="0" err="1" smtClean="0">
                <a:solidFill>
                  <a:srgbClr val="424242"/>
                </a:solidFill>
                <a:latin typeface="Calibri" panose="020F0502020204030204" pitchFamily="34" charset="0"/>
                <a:cs typeface="Calibri" panose="020F0502020204030204" pitchFamily="34" charset="0"/>
              </a:rPr>
              <a:t>một</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chiều</a:t>
            </a:r>
            <a:r>
              <a:rPr lang="en-GB" sz="2800" dirty="0" smtClean="0">
                <a:solidFill>
                  <a:srgbClr val="424242"/>
                </a:solidFill>
                <a:latin typeface="Calibri" panose="020F0502020204030204" pitchFamily="34" charset="0"/>
                <a:cs typeface="Calibri" panose="020F0502020204030204" pitchFamily="34" charset="0"/>
              </a:rPr>
              <a:t> qua </a:t>
            </a:r>
            <a:r>
              <a:rPr lang="en-GB" sz="2800" dirty="0" err="1" smtClean="0">
                <a:solidFill>
                  <a:srgbClr val="424242"/>
                </a:solidFill>
                <a:latin typeface="Calibri" panose="020F0502020204030204" pitchFamily="34" charset="0"/>
                <a:cs typeface="Calibri" panose="020F0502020204030204" pitchFamily="34" charset="0"/>
              </a:rPr>
              <a:t>nội</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soi</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hoặc</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phẫu</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thuật</a:t>
            </a:r>
            <a:r>
              <a:rPr lang="en-GB" sz="2800" dirty="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cắt</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thùy</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phổi</a:t>
            </a:r>
            <a:endParaRPr lang="en-GB" sz="2800" dirty="0" smtClean="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sz="2800" dirty="0" err="1" smtClean="0">
                <a:solidFill>
                  <a:srgbClr val="424242"/>
                </a:solidFill>
                <a:latin typeface="Calibri" panose="020F0502020204030204" pitchFamily="34" charset="0"/>
                <a:cs typeface="Calibri" panose="020F0502020204030204" pitchFamily="34" charset="0"/>
              </a:rPr>
              <a:t>Lựa</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chọn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bệnh</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nhân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có</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bóng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kén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khí</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lớn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có</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thể</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chỉ</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định</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phẫu</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thuật</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cắt</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bóng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khí</a:t>
            </a:r>
            <a:endParaRPr lang="en-GB" sz="2800" dirty="0" smtClean="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sz="2800" dirty="0" err="1" smtClean="0">
                <a:solidFill>
                  <a:srgbClr val="424242"/>
                </a:solidFill>
                <a:latin typeface="Calibri" panose="020F0502020204030204" pitchFamily="34" charset="0"/>
                <a:cs typeface="Calibri" panose="020F0502020204030204" pitchFamily="34" charset="0"/>
              </a:rPr>
              <a:t>Có</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thể</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lựa</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chọn</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những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bệnh</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nhân</a:t>
            </a:r>
            <a:r>
              <a:rPr lang="en-GB" sz="2800" dirty="0" smtClean="0">
                <a:solidFill>
                  <a:srgbClr val="424242"/>
                </a:solidFill>
                <a:latin typeface="Calibri" panose="020F0502020204030204" pitchFamily="34" charset="0"/>
                <a:cs typeface="Calibri" panose="020F0502020204030204" pitchFamily="34" charset="0"/>
              </a:rPr>
              <a:t> COPD </a:t>
            </a:r>
            <a:r>
              <a:rPr lang="en-GB" sz="2800" dirty="0" err="1" smtClean="0">
                <a:solidFill>
                  <a:srgbClr val="424242"/>
                </a:solidFill>
                <a:latin typeface="Calibri" panose="020F0502020204030204" pitchFamily="34" charset="0"/>
                <a:cs typeface="Calibri" panose="020F0502020204030204" pitchFamily="34" charset="0"/>
              </a:rPr>
              <a:t>nặng</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hiệu</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quả</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điều</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trị</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kém</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để</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ghép</a:t>
            </a:r>
            <a:r>
              <a:rPr lang="en-GB" sz="2800" dirty="0" smtClean="0">
                <a:solidFill>
                  <a:srgbClr val="424242"/>
                </a:solidFill>
                <a:latin typeface="Calibri" panose="020F0502020204030204" pitchFamily="34" charset="0"/>
                <a:cs typeface="Calibri" panose="020F0502020204030204" pitchFamily="34" charset="0"/>
              </a:rPr>
              <a:t> </a:t>
            </a:r>
            <a:r>
              <a:rPr lang="en-GB" sz="2800" dirty="0" err="1" smtClean="0">
                <a:solidFill>
                  <a:srgbClr val="424242"/>
                </a:solidFill>
                <a:latin typeface="Calibri" panose="020F0502020204030204" pitchFamily="34" charset="0"/>
                <a:cs typeface="Calibri" panose="020F0502020204030204" pitchFamily="34" charset="0"/>
              </a:rPr>
              <a:t>phổi</a:t>
            </a:r>
            <a:endParaRPr lang="en-GB" sz="2800" dirty="0" smtClean="0">
              <a:solidFill>
                <a:srgbClr val="42424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372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2384400"/>
            <a:ext cx="11137237" cy="511200"/>
          </a:xfrm>
        </p:spPr>
        <p:txBody>
          <a:bodyPr/>
          <a:lstStyle/>
          <a:p>
            <a:pPr algn="ctr"/>
            <a:r>
              <a:rPr lang="en-US" sz="4000" b="1" dirty="0" err="1" smtClean="0">
                <a:solidFill>
                  <a:srgbClr val="C00000"/>
                </a:solidFill>
                <a:latin typeface="Calibri" panose="020F0502020204030204" pitchFamily="34" charset="0"/>
                <a:cs typeface="Calibri" panose="020F0502020204030204" pitchFamily="34" charset="0"/>
              </a:rPr>
              <a:t>Vai</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trò</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của</a:t>
            </a:r>
            <a:r>
              <a:rPr lang="en-US" sz="4000" b="1" dirty="0" smtClean="0">
                <a:solidFill>
                  <a:srgbClr val="C00000"/>
                </a:solidFill>
                <a:latin typeface="Calibri" panose="020F0502020204030204" pitchFamily="34" charset="0"/>
                <a:cs typeface="Calibri" panose="020F0502020204030204" pitchFamily="34" charset="0"/>
              </a:rPr>
              <a:t> ICS/LABA </a:t>
            </a:r>
            <a:r>
              <a:rPr lang="en-US" sz="4000" b="1" dirty="0" err="1" smtClean="0">
                <a:solidFill>
                  <a:srgbClr val="C00000"/>
                </a:solidFill>
                <a:latin typeface="Calibri" panose="020F0502020204030204" pitchFamily="34" charset="0"/>
                <a:cs typeface="Calibri" panose="020F0502020204030204" pitchFamily="34" charset="0"/>
              </a:rPr>
              <a:t>trong</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điều</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trị</a:t>
            </a:r>
            <a:r>
              <a:rPr lang="en-US" sz="4000" b="1" dirty="0" smtClean="0">
                <a:solidFill>
                  <a:srgbClr val="C00000"/>
                </a:solidFill>
                <a:latin typeface="Calibri" panose="020F0502020204030204" pitchFamily="34" charset="0"/>
                <a:cs typeface="Calibri" panose="020F0502020204030204" pitchFamily="34" charset="0"/>
              </a:rPr>
              <a:t> COPD </a:t>
            </a:r>
            <a:br>
              <a:rPr lang="en-US" sz="4000" b="1" dirty="0" smtClean="0">
                <a:solidFill>
                  <a:srgbClr val="C00000"/>
                </a:solidFill>
                <a:latin typeface="Calibri" panose="020F0502020204030204" pitchFamily="34" charset="0"/>
                <a:cs typeface="Calibri" panose="020F0502020204030204" pitchFamily="34" charset="0"/>
              </a:rPr>
            </a:br>
            <a:r>
              <a:rPr lang="en-US" sz="4000" b="1" dirty="0" err="1" smtClean="0">
                <a:solidFill>
                  <a:srgbClr val="C00000"/>
                </a:solidFill>
                <a:latin typeface="Calibri" panose="020F0502020204030204" pitchFamily="34" charset="0"/>
                <a:cs typeface="Calibri" panose="020F0502020204030204" pitchFamily="34" charset="0"/>
              </a:rPr>
              <a:t>ngoài</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đợt</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cấp</a:t>
            </a:r>
            <a:endParaRPr lang="en-US" sz="4000" b="1" dirty="0">
              <a:solidFill>
                <a:srgbClr val="C00000"/>
              </a:solidFill>
              <a:latin typeface="Calibri" panose="020F0502020204030204" pitchFamily="34" charset="0"/>
              <a:cs typeface="Calibri" panose="020F0502020204030204" pitchFamily="34" charset="0"/>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65" y="116632"/>
            <a:ext cx="91357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188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753025" y="1463076"/>
            <a:ext cx="10337799" cy="4724400"/>
            <a:chOff x="585788" y="1446213"/>
            <a:chExt cx="7753781" cy="4724557"/>
          </a:xfrm>
        </p:grpSpPr>
        <p:sp>
          <p:nvSpPr>
            <p:cNvPr id="11267" name="Rectangle 3"/>
            <p:cNvSpPr>
              <a:spLocks noChangeArrowheads="1"/>
            </p:cNvSpPr>
            <p:nvPr/>
          </p:nvSpPr>
          <p:spPr bwMode="auto">
            <a:xfrm>
              <a:off x="950933" y="2327304"/>
              <a:ext cx="7388636" cy="665185"/>
            </a:xfrm>
            <a:prstGeom prst="rect">
              <a:avLst/>
            </a:prstGeom>
            <a:gradFill rotWithShape="0">
              <a:gsLst>
                <a:gs pos="0">
                  <a:schemeClr val="tx1"/>
                </a:gs>
                <a:gs pos="50000">
                  <a:schemeClr val="tx1">
                    <a:gamma/>
                    <a:tint val="21176"/>
                    <a:invGamma/>
                  </a:schemeClr>
                </a:gs>
                <a:gs pos="100000">
                  <a:schemeClr val="tx1"/>
                </a:gs>
              </a:gsLst>
              <a:lin ang="5400000" scaled="1"/>
            </a:gradFill>
            <a:ln w="9525">
              <a:solidFill>
                <a:schemeClr val="tx1"/>
              </a:solidFill>
              <a:miter lim="800000"/>
              <a:headEnd/>
              <a:tailEnd/>
            </a:ln>
            <a:effectLst/>
          </p:spPr>
          <p:txBody>
            <a:bodyPr wrap="none" anchor="ctr"/>
            <a:lstStyle/>
            <a:p>
              <a:pPr eaLnBrk="1" hangingPunct="1">
                <a:defRPr/>
              </a:pPr>
              <a:endParaRPr lang="en-US" sz="2400" b="1">
                <a:solidFill>
                  <a:srgbClr val="000000"/>
                </a:solidFill>
                <a:latin typeface="Arial" pitchFamily="34" charset="0"/>
                <a:cs typeface="Arial" pitchFamily="34" charset="0"/>
              </a:endParaRPr>
            </a:p>
          </p:txBody>
        </p:sp>
        <p:sp>
          <p:nvSpPr>
            <p:cNvPr id="130056" name="Freeform 4"/>
            <p:cNvSpPr>
              <a:spLocks/>
            </p:cNvSpPr>
            <p:nvPr/>
          </p:nvSpPr>
          <p:spPr bwMode="auto">
            <a:xfrm rot="-501675">
              <a:off x="2487613" y="3490913"/>
              <a:ext cx="625475" cy="757237"/>
            </a:xfrm>
            <a:custGeom>
              <a:avLst/>
              <a:gdLst>
                <a:gd name="T0" fmla="*/ 2147483646 w 507"/>
                <a:gd name="T1" fmla="*/ 2147483646 h 581"/>
                <a:gd name="T2" fmla="*/ 2147483646 w 507"/>
                <a:gd name="T3" fmla="*/ 2147483646 h 581"/>
                <a:gd name="T4" fmla="*/ 2147483646 w 507"/>
                <a:gd name="T5" fmla="*/ 2147483646 h 581"/>
                <a:gd name="T6" fmla="*/ 0 w 507"/>
                <a:gd name="T7" fmla="*/ 2147483646 h 581"/>
                <a:gd name="T8" fmla="*/ 2147483646 w 507"/>
                <a:gd name="T9" fmla="*/ 2147483646 h 581"/>
                <a:gd name="T10" fmla="*/ 2147483646 w 507"/>
                <a:gd name="T11" fmla="*/ 2147483646 h 581"/>
                <a:gd name="T12" fmla="*/ 2147483646 w 507"/>
                <a:gd name="T13" fmla="*/ 2147483646 h 581"/>
                <a:gd name="T14" fmla="*/ 2147483646 w 507"/>
                <a:gd name="T15" fmla="*/ 2147483646 h 581"/>
                <a:gd name="T16" fmla="*/ 2147483646 w 507"/>
                <a:gd name="T17" fmla="*/ 2147483646 h 581"/>
                <a:gd name="T18" fmla="*/ 2147483646 w 507"/>
                <a:gd name="T19" fmla="*/ 2147483646 h 581"/>
                <a:gd name="T20" fmla="*/ 2147483646 w 507"/>
                <a:gd name="T21" fmla="*/ 2147483646 h 581"/>
                <a:gd name="T22" fmla="*/ 2147483646 w 507"/>
                <a:gd name="T23" fmla="*/ 2147483646 h 581"/>
                <a:gd name="T24" fmla="*/ 2147483646 w 507"/>
                <a:gd name="T25" fmla="*/ 2147483646 h 581"/>
                <a:gd name="T26" fmla="*/ 2147483646 w 507"/>
                <a:gd name="T27" fmla="*/ 2147483646 h 581"/>
                <a:gd name="T28" fmla="*/ 2147483646 w 507"/>
                <a:gd name="T29" fmla="*/ 2147483646 h 581"/>
                <a:gd name="T30" fmla="*/ 2147483646 w 507"/>
                <a:gd name="T31" fmla="*/ 2147483646 h 5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581"/>
                <a:gd name="T50" fmla="*/ 507 w 507"/>
                <a:gd name="T51" fmla="*/ 581 h 5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581">
                  <a:moveTo>
                    <a:pt x="111" y="12"/>
                  </a:moveTo>
                  <a:cubicBezTo>
                    <a:pt x="104" y="27"/>
                    <a:pt x="98" y="42"/>
                    <a:pt x="89" y="56"/>
                  </a:cubicBezTo>
                  <a:cubicBezTo>
                    <a:pt x="79" y="72"/>
                    <a:pt x="63" y="83"/>
                    <a:pt x="55" y="100"/>
                  </a:cubicBezTo>
                  <a:cubicBezTo>
                    <a:pt x="29" y="152"/>
                    <a:pt x="14" y="221"/>
                    <a:pt x="0" y="278"/>
                  </a:cubicBezTo>
                  <a:cubicBezTo>
                    <a:pt x="4" y="341"/>
                    <a:pt x="2" y="405"/>
                    <a:pt x="11" y="467"/>
                  </a:cubicBezTo>
                  <a:cubicBezTo>
                    <a:pt x="19" y="523"/>
                    <a:pt x="121" y="563"/>
                    <a:pt x="166" y="578"/>
                  </a:cubicBezTo>
                  <a:cubicBezTo>
                    <a:pt x="211" y="573"/>
                    <a:pt x="262" y="581"/>
                    <a:pt x="300" y="556"/>
                  </a:cubicBezTo>
                  <a:cubicBezTo>
                    <a:pt x="385" y="500"/>
                    <a:pt x="286" y="539"/>
                    <a:pt x="366" y="512"/>
                  </a:cubicBezTo>
                  <a:cubicBezTo>
                    <a:pt x="395" y="492"/>
                    <a:pt x="410" y="485"/>
                    <a:pt x="433" y="456"/>
                  </a:cubicBezTo>
                  <a:cubicBezTo>
                    <a:pt x="450" y="435"/>
                    <a:pt x="478" y="389"/>
                    <a:pt x="478" y="389"/>
                  </a:cubicBezTo>
                  <a:cubicBezTo>
                    <a:pt x="463" y="112"/>
                    <a:pt x="507" y="212"/>
                    <a:pt x="389" y="89"/>
                  </a:cubicBezTo>
                  <a:cubicBezTo>
                    <a:pt x="278" y="125"/>
                    <a:pt x="340" y="261"/>
                    <a:pt x="222" y="300"/>
                  </a:cubicBezTo>
                  <a:cubicBezTo>
                    <a:pt x="196" y="294"/>
                    <a:pt x="169" y="294"/>
                    <a:pt x="155" y="267"/>
                  </a:cubicBezTo>
                  <a:cubicBezTo>
                    <a:pt x="144" y="246"/>
                    <a:pt x="133" y="200"/>
                    <a:pt x="133" y="200"/>
                  </a:cubicBezTo>
                  <a:cubicBezTo>
                    <a:pt x="129" y="156"/>
                    <a:pt x="134" y="110"/>
                    <a:pt x="122" y="67"/>
                  </a:cubicBezTo>
                  <a:cubicBezTo>
                    <a:pt x="103" y="0"/>
                    <a:pt x="57" y="94"/>
                    <a:pt x="111" y="12"/>
                  </a:cubicBezTo>
                  <a:close/>
                </a:path>
              </a:pathLst>
            </a:custGeom>
            <a:gradFill rotWithShape="0">
              <a:gsLst>
                <a:gs pos="0">
                  <a:srgbClr val="990099"/>
                </a:gs>
                <a:gs pos="100000">
                  <a:srgbClr val="470047"/>
                </a:gs>
              </a:gsLst>
              <a:lin ang="5400000" scaled="1"/>
            </a:gradFill>
            <a:ln w="9525">
              <a:solidFill>
                <a:schemeClr val="bg1"/>
              </a:solidFill>
              <a:round/>
              <a:headEnd/>
              <a:tailEnd/>
            </a:ln>
          </p:spPr>
          <p:txBody>
            <a:bodyPr wrap="none" anchor="ctr"/>
            <a:lstStyle/>
            <a:p>
              <a:endParaRPr lang="en-US">
                <a:latin typeface="Arial" pitchFamily="34" charset="0"/>
                <a:cs typeface="Arial" pitchFamily="34" charset="0"/>
              </a:endParaRPr>
            </a:p>
          </p:txBody>
        </p:sp>
        <p:sp>
          <p:nvSpPr>
            <p:cNvPr id="130057" name="Freeform 5"/>
            <p:cNvSpPr>
              <a:spLocks/>
            </p:cNvSpPr>
            <p:nvPr/>
          </p:nvSpPr>
          <p:spPr bwMode="auto">
            <a:xfrm rot="-501675">
              <a:off x="5637213" y="2076450"/>
              <a:ext cx="627062" cy="831850"/>
            </a:xfrm>
            <a:custGeom>
              <a:avLst/>
              <a:gdLst>
                <a:gd name="T0" fmla="*/ 2147483646 w 507"/>
                <a:gd name="T1" fmla="*/ 2147483646 h 581"/>
                <a:gd name="T2" fmla="*/ 2147483646 w 507"/>
                <a:gd name="T3" fmla="*/ 2147483646 h 581"/>
                <a:gd name="T4" fmla="*/ 2147483646 w 507"/>
                <a:gd name="T5" fmla="*/ 2147483646 h 581"/>
                <a:gd name="T6" fmla="*/ 0 w 507"/>
                <a:gd name="T7" fmla="*/ 2147483646 h 581"/>
                <a:gd name="T8" fmla="*/ 2147483646 w 507"/>
                <a:gd name="T9" fmla="*/ 2147483646 h 581"/>
                <a:gd name="T10" fmla="*/ 2147483646 w 507"/>
                <a:gd name="T11" fmla="*/ 2147483646 h 581"/>
                <a:gd name="T12" fmla="*/ 2147483646 w 507"/>
                <a:gd name="T13" fmla="*/ 2147483646 h 581"/>
                <a:gd name="T14" fmla="*/ 2147483646 w 507"/>
                <a:gd name="T15" fmla="*/ 2147483646 h 581"/>
                <a:gd name="T16" fmla="*/ 2147483646 w 507"/>
                <a:gd name="T17" fmla="*/ 2147483646 h 581"/>
                <a:gd name="T18" fmla="*/ 2147483646 w 507"/>
                <a:gd name="T19" fmla="*/ 2147483646 h 581"/>
                <a:gd name="T20" fmla="*/ 2147483646 w 507"/>
                <a:gd name="T21" fmla="*/ 2147483646 h 581"/>
                <a:gd name="T22" fmla="*/ 2147483646 w 507"/>
                <a:gd name="T23" fmla="*/ 2147483646 h 581"/>
                <a:gd name="T24" fmla="*/ 2147483646 w 507"/>
                <a:gd name="T25" fmla="*/ 2147483646 h 581"/>
                <a:gd name="T26" fmla="*/ 2147483646 w 507"/>
                <a:gd name="T27" fmla="*/ 2147483646 h 581"/>
                <a:gd name="T28" fmla="*/ 2147483646 w 507"/>
                <a:gd name="T29" fmla="*/ 2147483646 h 581"/>
                <a:gd name="T30" fmla="*/ 2147483646 w 507"/>
                <a:gd name="T31" fmla="*/ 2147483646 h 5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581"/>
                <a:gd name="T50" fmla="*/ 507 w 507"/>
                <a:gd name="T51" fmla="*/ 581 h 5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581">
                  <a:moveTo>
                    <a:pt x="111" y="12"/>
                  </a:moveTo>
                  <a:cubicBezTo>
                    <a:pt x="104" y="27"/>
                    <a:pt x="98" y="42"/>
                    <a:pt x="89" y="56"/>
                  </a:cubicBezTo>
                  <a:cubicBezTo>
                    <a:pt x="79" y="72"/>
                    <a:pt x="63" y="83"/>
                    <a:pt x="55" y="100"/>
                  </a:cubicBezTo>
                  <a:cubicBezTo>
                    <a:pt x="29" y="152"/>
                    <a:pt x="14" y="221"/>
                    <a:pt x="0" y="278"/>
                  </a:cubicBezTo>
                  <a:cubicBezTo>
                    <a:pt x="4" y="341"/>
                    <a:pt x="2" y="405"/>
                    <a:pt x="11" y="467"/>
                  </a:cubicBezTo>
                  <a:cubicBezTo>
                    <a:pt x="19" y="523"/>
                    <a:pt x="121" y="563"/>
                    <a:pt x="166" y="578"/>
                  </a:cubicBezTo>
                  <a:cubicBezTo>
                    <a:pt x="211" y="573"/>
                    <a:pt x="262" y="581"/>
                    <a:pt x="300" y="556"/>
                  </a:cubicBezTo>
                  <a:cubicBezTo>
                    <a:pt x="385" y="500"/>
                    <a:pt x="286" y="539"/>
                    <a:pt x="366" y="512"/>
                  </a:cubicBezTo>
                  <a:cubicBezTo>
                    <a:pt x="395" y="492"/>
                    <a:pt x="410" y="485"/>
                    <a:pt x="433" y="456"/>
                  </a:cubicBezTo>
                  <a:cubicBezTo>
                    <a:pt x="450" y="435"/>
                    <a:pt x="478" y="389"/>
                    <a:pt x="478" y="389"/>
                  </a:cubicBezTo>
                  <a:cubicBezTo>
                    <a:pt x="463" y="112"/>
                    <a:pt x="507" y="212"/>
                    <a:pt x="389" y="89"/>
                  </a:cubicBezTo>
                  <a:cubicBezTo>
                    <a:pt x="278" y="125"/>
                    <a:pt x="340" y="261"/>
                    <a:pt x="222" y="300"/>
                  </a:cubicBezTo>
                  <a:cubicBezTo>
                    <a:pt x="196" y="294"/>
                    <a:pt x="169" y="294"/>
                    <a:pt x="155" y="267"/>
                  </a:cubicBezTo>
                  <a:cubicBezTo>
                    <a:pt x="144" y="246"/>
                    <a:pt x="133" y="200"/>
                    <a:pt x="133" y="200"/>
                  </a:cubicBezTo>
                  <a:cubicBezTo>
                    <a:pt x="129" y="156"/>
                    <a:pt x="134" y="110"/>
                    <a:pt x="122" y="67"/>
                  </a:cubicBezTo>
                  <a:cubicBezTo>
                    <a:pt x="103" y="0"/>
                    <a:pt x="57" y="94"/>
                    <a:pt x="111" y="12"/>
                  </a:cubicBezTo>
                  <a:close/>
                </a:path>
              </a:pathLst>
            </a:custGeom>
            <a:gradFill rotWithShape="0">
              <a:gsLst>
                <a:gs pos="0">
                  <a:srgbClr val="66FF33"/>
                </a:gs>
                <a:gs pos="100000">
                  <a:srgbClr val="2F7618"/>
                </a:gs>
              </a:gsLst>
              <a:lin ang="5400000" scaled="1"/>
            </a:gradFill>
            <a:ln w="9525">
              <a:solidFill>
                <a:schemeClr val="bg1"/>
              </a:solidFill>
              <a:round/>
              <a:headEnd/>
              <a:tailEnd/>
            </a:ln>
          </p:spPr>
          <p:txBody>
            <a:bodyPr wrap="none" anchor="ctr"/>
            <a:lstStyle/>
            <a:p>
              <a:endParaRPr lang="en-US">
                <a:latin typeface="Arial" pitchFamily="34" charset="0"/>
                <a:cs typeface="Arial" pitchFamily="34" charset="0"/>
              </a:endParaRPr>
            </a:p>
          </p:txBody>
        </p:sp>
        <p:sp>
          <p:nvSpPr>
            <p:cNvPr id="130058" name="Text Box 6"/>
            <p:cNvSpPr txBox="1">
              <a:spLocks noChangeArrowheads="1"/>
            </p:cNvSpPr>
            <p:nvPr/>
          </p:nvSpPr>
          <p:spPr bwMode="auto">
            <a:xfrm>
              <a:off x="585788" y="3603625"/>
              <a:ext cx="1516365" cy="98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i="1">
                  <a:solidFill>
                    <a:srgbClr val="0070C0"/>
                  </a:solidFill>
                </a:rPr>
                <a:t>Thụ thể</a:t>
              </a:r>
              <a:r>
                <a:rPr lang="en-US" altLang="en-US" sz="1800" b="1">
                  <a:solidFill>
                    <a:srgbClr val="0070C0"/>
                  </a:solidFill>
                </a:rPr>
                <a:t> </a:t>
              </a:r>
            </a:p>
            <a:p>
              <a:pPr>
                <a:spcBef>
                  <a:spcPct val="0"/>
                </a:spcBef>
                <a:buFontTx/>
                <a:buNone/>
              </a:pPr>
              <a:r>
                <a:rPr lang="en-US" altLang="en-US" sz="2000" b="1" i="1">
                  <a:solidFill>
                    <a:srgbClr val="0070C0"/>
                  </a:solidFill>
                </a:rPr>
                <a:t>glucocorticoid </a:t>
              </a:r>
            </a:p>
            <a:p>
              <a:pPr>
                <a:spcBef>
                  <a:spcPct val="0"/>
                </a:spcBef>
                <a:buFontTx/>
                <a:buNone/>
              </a:pPr>
              <a:endParaRPr lang="en-US" altLang="en-US" sz="2000" b="1" i="1">
                <a:solidFill>
                  <a:srgbClr val="0070C0"/>
                </a:solidFill>
              </a:endParaRPr>
            </a:p>
          </p:txBody>
        </p:sp>
        <p:sp>
          <p:nvSpPr>
            <p:cNvPr id="130059" name="Text Box 7"/>
            <p:cNvSpPr txBox="1">
              <a:spLocks noChangeArrowheads="1"/>
            </p:cNvSpPr>
            <p:nvPr/>
          </p:nvSpPr>
          <p:spPr bwMode="auto">
            <a:xfrm>
              <a:off x="6096000" y="3042105"/>
              <a:ext cx="2104299" cy="40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i="1">
                  <a:solidFill>
                    <a:srgbClr val="0070C0"/>
                  </a:solidFill>
                </a:rPr>
                <a:t>Th</a:t>
              </a:r>
              <a:r>
                <a:rPr lang="en-US" altLang="en-US" sz="1800" b="1" i="1">
                  <a:solidFill>
                    <a:srgbClr val="0070C0"/>
                  </a:solidFill>
                </a:rPr>
                <a:t>ụ thể </a:t>
              </a:r>
              <a:r>
                <a:rPr lang="en-US" altLang="en-US" sz="2000" b="1" i="1">
                  <a:solidFill>
                    <a:srgbClr val="0070C0"/>
                  </a:solidFill>
                </a:rPr>
                <a:t>ß</a:t>
              </a:r>
              <a:r>
                <a:rPr lang="en-US" altLang="en-US" sz="2000" b="1" i="1" baseline="-25000">
                  <a:solidFill>
                    <a:srgbClr val="0070C0"/>
                  </a:solidFill>
                </a:rPr>
                <a:t>2</a:t>
              </a:r>
              <a:r>
                <a:rPr lang="en-US" altLang="en-US" sz="2000" b="1" i="1">
                  <a:solidFill>
                    <a:srgbClr val="0070C0"/>
                  </a:solidFill>
                </a:rPr>
                <a:t>-Adrenergic</a:t>
              </a:r>
            </a:p>
          </p:txBody>
        </p:sp>
        <p:sp>
          <p:nvSpPr>
            <p:cNvPr id="130060" name="Freeform 10"/>
            <p:cNvSpPr>
              <a:spLocks/>
            </p:cNvSpPr>
            <p:nvPr/>
          </p:nvSpPr>
          <p:spPr bwMode="auto">
            <a:xfrm>
              <a:off x="3134892" y="3271838"/>
              <a:ext cx="2633013" cy="1066904"/>
            </a:xfrm>
            <a:custGeom>
              <a:avLst/>
              <a:gdLst>
                <a:gd name="T0" fmla="*/ 0 w 1728"/>
                <a:gd name="T1" fmla="*/ 2147483646 h 616"/>
                <a:gd name="T2" fmla="*/ 2147483646 w 1728"/>
                <a:gd name="T3" fmla="*/ 2147483646 h 616"/>
                <a:gd name="T4" fmla="*/ 2147483646 w 1728"/>
                <a:gd name="T5" fmla="*/ 0 h 616"/>
                <a:gd name="T6" fmla="*/ 0 60000 65536"/>
                <a:gd name="T7" fmla="*/ 0 60000 65536"/>
                <a:gd name="T8" fmla="*/ 0 60000 65536"/>
                <a:gd name="T9" fmla="*/ 0 w 1728"/>
                <a:gd name="T10" fmla="*/ 0 h 616"/>
                <a:gd name="T11" fmla="*/ 1728 w 1728"/>
                <a:gd name="T12" fmla="*/ 616 h 616"/>
              </a:gdLst>
              <a:ahLst/>
              <a:cxnLst>
                <a:cxn ang="T6">
                  <a:pos x="T0" y="T1"/>
                </a:cxn>
                <a:cxn ang="T7">
                  <a:pos x="T2" y="T3"/>
                </a:cxn>
                <a:cxn ang="T8">
                  <a:pos x="T4" y="T5"/>
                </a:cxn>
              </a:cxnLst>
              <a:rect l="T9" t="T10" r="T11" b="T12"/>
              <a:pathLst>
                <a:path w="1728" h="616">
                  <a:moveTo>
                    <a:pt x="0" y="528"/>
                  </a:moveTo>
                  <a:cubicBezTo>
                    <a:pt x="360" y="572"/>
                    <a:pt x="720" y="616"/>
                    <a:pt x="1008" y="528"/>
                  </a:cubicBezTo>
                  <a:cubicBezTo>
                    <a:pt x="1296" y="440"/>
                    <a:pt x="1512" y="220"/>
                    <a:pt x="1728" y="0"/>
                  </a:cubicBezTo>
                </a:path>
              </a:pathLst>
            </a:custGeom>
            <a:noFill/>
            <a:ln w="57150">
              <a:solidFill>
                <a:srgbClr val="66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pitchFamily="34" charset="0"/>
                <a:cs typeface="Arial" pitchFamily="34" charset="0"/>
              </a:endParaRPr>
            </a:p>
          </p:txBody>
        </p:sp>
        <p:grpSp>
          <p:nvGrpSpPr>
            <p:cNvPr id="3" name="Group 11"/>
            <p:cNvGrpSpPr>
              <a:grpSpLocks/>
            </p:cNvGrpSpPr>
            <p:nvPr/>
          </p:nvGrpSpPr>
          <p:grpSpPr bwMode="auto">
            <a:xfrm>
              <a:off x="950913" y="1446213"/>
              <a:ext cx="2594071" cy="3507221"/>
              <a:chOff x="624" y="835"/>
              <a:chExt cx="1702" cy="2025"/>
            </a:xfrm>
          </p:grpSpPr>
          <p:sp>
            <p:nvSpPr>
              <p:cNvPr id="130069" name="AutoShape 12"/>
              <p:cNvSpPr>
                <a:spLocks noChangeArrowheads="1"/>
              </p:cNvSpPr>
              <p:nvPr/>
            </p:nvSpPr>
            <p:spPr bwMode="auto">
              <a:xfrm rot="-10587965">
                <a:off x="1728" y="1968"/>
                <a:ext cx="192" cy="240"/>
              </a:xfrm>
              <a:prstGeom prst="triangle">
                <a:avLst>
                  <a:gd name="adj" fmla="val 46292"/>
                </a:avLst>
              </a:prstGeom>
              <a:solidFill>
                <a:srgbClr val="CC0099"/>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1">
                  <a:solidFill>
                    <a:srgbClr val="000000"/>
                  </a:solidFill>
                </a:endParaRPr>
              </a:p>
            </p:txBody>
          </p:sp>
          <p:sp>
            <p:nvSpPr>
              <p:cNvPr id="130070" name="Text Box 13"/>
              <p:cNvSpPr txBox="1">
                <a:spLocks noChangeArrowheads="1"/>
              </p:cNvSpPr>
              <p:nvPr/>
            </p:nvSpPr>
            <p:spPr bwMode="auto">
              <a:xfrm>
                <a:off x="1200" y="835"/>
                <a:ext cx="112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E6002C"/>
                    </a:solidFill>
                  </a:rPr>
                  <a:t>Corticosteroid</a:t>
                </a:r>
              </a:p>
            </p:txBody>
          </p:sp>
          <p:sp>
            <p:nvSpPr>
              <p:cNvPr id="130071" name="Line 14"/>
              <p:cNvSpPr>
                <a:spLocks noChangeShapeType="1"/>
              </p:cNvSpPr>
              <p:nvPr/>
            </p:nvSpPr>
            <p:spPr bwMode="auto">
              <a:xfrm>
                <a:off x="1824" y="1056"/>
                <a:ext cx="0" cy="864"/>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pitchFamily="34" charset="0"/>
                  <a:cs typeface="Arial" pitchFamily="34" charset="0"/>
                </a:endParaRPr>
              </a:p>
            </p:txBody>
          </p:sp>
          <p:sp>
            <p:nvSpPr>
              <p:cNvPr id="130072" name="Text Box 15"/>
              <p:cNvSpPr txBox="1">
                <a:spLocks noChangeArrowheads="1"/>
              </p:cNvSpPr>
              <p:nvPr/>
            </p:nvSpPr>
            <p:spPr bwMode="auto">
              <a:xfrm>
                <a:off x="624" y="2593"/>
                <a:ext cx="154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FFFFFF"/>
                    </a:solidFill>
                  </a:rPr>
                  <a:t>    </a:t>
                </a:r>
                <a:r>
                  <a:rPr lang="en-US" altLang="en-US" sz="2000" b="1">
                    <a:solidFill>
                      <a:srgbClr val="FF3300"/>
                    </a:solidFill>
                  </a:rPr>
                  <a:t>Tác dụng kháng viêm</a:t>
                </a:r>
              </a:p>
            </p:txBody>
          </p:sp>
          <p:sp>
            <p:nvSpPr>
              <p:cNvPr id="130073" name="Line 16"/>
              <p:cNvSpPr>
                <a:spLocks noChangeShapeType="1"/>
              </p:cNvSpPr>
              <p:nvPr/>
            </p:nvSpPr>
            <p:spPr bwMode="auto">
              <a:xfrm>
                <a:off x="1776" y="2496"/>
                <a:ext cx="0" cy="144"/>
              </a:xfrm>
              <a:prstGeom prst="line">
                <a:avLst/>
              </a:prstGeom>
              <a:noFill/>
              <a:ln w="57150">
                <a:solidFill>
                  <a:srgbClr val="E6002C"/>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pitchFamily="34" charset="0"/>
                  <a:cs typeface="Arial" pitchFamily="34" charset="0"/>
                </a:endParaRPr>
              </a:p>
            </p:txBody>
          </p:sp>
        </p:grpSp>
        <p:grpSp>
          <p:nvGrpSpPr>
            <p:cNvPr id="4" name="Group 20"/>
            <p:cNvGrpSpPr>
              <a:grpSpLocks/>
            </p:cNvGrpSpPr>
            <p:nvPr/>
          </p:nvGrpSpPr>
          <p:grpSpPr bwMode="auto">
            <a:xfrm>
              <a:off x="5056189" y="1466850"/>
              <a:ext cx="1519221" cy="3445162"/>
              <a:chOff x="3312" y="865"/>
              <a:chExt cx="997" cy="1990"/>
            </a:xfrm>
          </p:grpSpPr>
          <p:sp>
            <p:nvSpPr>
              <p:cNvPr id="130065" name="Text Box 21"/>
              <p:cNvSpPr txBox="1">
                <a:spLocks noChangeArrowheads="1"/>
              </p:cNvSpPr>
              <p:nvPr/>
            </p:nvSpPr>
            <p:spPr bwMode="auto">
              <a:xfrm>
                <a:off x="3456" y="865"/>
                <a:ext cx="85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009900"/>
                    </a:solidFill>
                  </a:rPr>
                  <a:t>ß</a:t>
                </a:r>
                <a:r>
                  <a:rPr lang="en-US" altLang="en-US" sz="2400" b="1" baseline="-25000">
                    <a:solidFill>
                      <a:srgbClr val="009900"/>
                    </a:solidFill>
                  </a:rPr>
                  <a:t>2</a:t>
                </a:r>
                <a:r>
                  <a:rPr lang="en-US" altLang="en-US" sz="2400" b="1">
                    <a:solidFill>
                      <a:srgbClr val="009900"/>
                    </a:solidFill>
                  </a:rPr>
                  <a:t>-Agonist</a:t>
                </a:r>
              </a:p>
            </p:txBody>
          </p:sp>
          <p:sp>
            <p:nvSpPr>
              <p:cNvPr id="130066" name="AutoShape 22"/>
              <p:cNvSpPr>
                <a:spLocks noChangeArrowheads="1"/>
              </p:cNvSpPr>
              <p:nvPr/>
            </p:nvSpPr>
            <p:spPr bwMode="auto">
              <a:xfrm rot="-10587965">
                <a:off x="3766" y="1152"/>
                <a:ext cx="192" cy="240"/>
              </a:xfrm>
              <a:prstGeom prst="triangle">
                <a:avLst>
                  <a:gd name="adj" fmla="val 46292"/>
                </a:avLst>
              </a:prstGeom>
              <a:solidFill>
                <a:srgbClr val="66FF66"/>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b="1">
                  <a:solidFill>
                    <a:srgbClr val="000000"/>
                  </a:solidFill>
                </a:endParaRPr>
              </a:p>
            </p:txBody>
          </p:sp>
          <p:sp>
            <p:nvSpPr>
              <p:cNvPr id="130067" name="Text Box 23"/>
              <p:cNvSpPr txBox="1">
                <a:spLocks noChangeArrowheads="1"/>
              </p:cNvSpPr>
              <p:nvPr/>
            </p:nvSpPr>
            <p:spPr bwMode="auto">
              <a:xfrm>
                <a:off x="3312" y="2624"/>
                <a:ext cx="9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err="1">
                    <a:solidFill>
                      <a:srgbClr val="009900"/>
                    </a:solidFill>
                  </a:rPr>
                  <a:t>Giãn</a:t>
                </a:r>
                <a:r>
                  <a:rPr lang="en-US" altLang="en-US" sz="2000" b="1" dirty="0">
                    <a:solidFill>
                      <a:srgbClr val="009900"/>
                    </a:solidFill>
                  </a:rPr>
                  <a:t> </a:t>
                </a:r>
                <a:r>
                  <a:rPr lang="en-US" altLang="en-US" sz="2000" b="1" dirty="0" err="1">
                    <a:solidFill>
                      <a:srgbClr val="009900"/>
                    </a:solidFill>
                  </a:rPr>
                  <a:t>Phế</a:t>
                </a:r>
                <a:r>
                  <a:rPr lang="en-US" altLang="en-US" sz="2000" b="1" dirty="0">
                    <a:solidFill>
                      <a:srgbClr val="009900"/>
                    </a:solidFill>
                  </a:rPr>
                  <a:t> </a:t>
                </a:r>
                <a:r>
                  <a:rPr lang="en-US" altLang="en-US" sz="2000" b="1" dirty="0" err="1">
                    <a:solidFill>
                      <a:srgbClr val="009900"/>
                    </a:solidFill>
                  </a:rPr>
                  <a:t>Quản</a:t>
                </a:r>
                <a:endParaRPr lang="en-US" altLang="en-US" sz="2000" b="1" dirty="0">
                  <a:solidFill>
                    <a:srgbClr val="009900"/>
                  </a:solidFill>
                </a:endParaRPr>
              </a:p>
            </p:txBody>
          </p:sp>
          <p:sp>
            <p:nvSpPr>
              <p:cNvPr id="130068" name="Line 24"/>
              <p:cNvSpPr>
                <a:spLocks noChangeShapeType="1"/>
              </p:cNvSpPr>
              <p:nvPr/>
            </p:nvSpPr>
            <p:spPr bwMode="auto">
              <a:xfrm>
                <a:off x="3936" y="1776"/>
                <a:ext cx="0" cy="816"/>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pitchFamily="34" charset="0"/>
                  <a:cs typeface="Arial" pitchFamily="34" charset="0"/>
                </a:endParaRPr>
              </a:p>
            </p:txBody>
          </p:sp>
        </p:grpSp>
        <p:sp>
          <p:nvSpPr>
            <p:cNvPr id="130063" name="Text Box 25"/>
            <p:cNvSpPr txBox="1">
              <a:spLocks noChangeArrowheads="1"/>
            </p:cNvSpPr>
            <p:nvPr/>
          </p:nvSpPr>
          <p:spPr bwMode="auto">
            <a:xfrm>
              <a:off x="1431925" y="4989328"/>
              <a:ext cx="2736850" cy="95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000" b="1" dirty="0" smtClean="0">
                  <a:sym typeface="Symbol" panose="05050102010706020507" pitchFamily="18" charset="2"/>
                </a:rPr>
                <a:t> </a:t>
              </a:r>
              <a:r>
                <a:rPr lang="en-US" altLang="en-US" sz="1400" b="1" dirty="0" smtClean="0">
                  <a:sym typeface="Symbol" panose="05050102010706020507" pitchFamily="18" charset="2"/>
                </a:rPr>
                <a:t>Di </a:t>
              </a:r>
              <a:r>
                <a:rPr lang="en-US" altLang="en-US" sz="1400" b="1" dirty="0" err="1">
                  <a:sym typeface="Symbol" panose="05050102010706020507" pitchFamily="18" charset="2"/>
                </a:rPr>
                <a:t>chuyển</a:t>
              </a:r>
              <a:r>
                <a:rPr lang="en-US" altLang="en-US" sz="1400" b="1" dirty="0">
                  <a:sym typeface="Symbol" panose="05050102010706020507" pitchFamily="18" charset="2"/>
                </a:rPr>
                <a:t> </a:t>
              </a:r>
              <a:r>
                <a:rPr lang="en-US" altLang="en-US" sz="1400" b="1" dirty="0" err="1">
                  <a:sym typeface="Symbol" panose="05050102010706020507" pitchFamily="18" charset="2"/>
                </a:rPr>
                <a:t>thụ</a:t>
              </a:r>
              <a:r>
                <a:rPr lang="en-US" altLang="en-US" sz="1400" b="1" dirty="0">
                  <a:sym typeface="Symbol" panose="05050102010706020507" pitchFamily="18" charset="2"/>
                </a:rPr>
                <a:t> </a:t>
              </a:r>
              <a:r>
                <a:rPr lang="en-US" altLang="en-US" sz="1400" b="1" dirty="0" err="1">
                  <a:sym typeface="Symbol" panose="05050102010706020507" pitchFamily="18" charset="2"/>
                </a:rPr>
                <a:t>thể</a:t>
              </a:r>
              <a:r>
                <a:rPr lang="en-US" altLang="en-US" sz="1400" b="1" dirty="0">
                  <a:sym typeface="Symbol" panose="05050102010706020507" pitchFamily="18" charset="2"/>
                </a:rPr>
                <a:t> glucocorticoid</a:t>
              </a:r>
            </a:p>
            <a:p>
              <a:pPr>
                <a:spcBef>
                  <a:spcPct val="50000"/>
                </a:spcBef>
                <a:buFontTx/>
                <a:buNone/>
              </a:pPr>
              <a:r>
                <a:rPr lang="en-US" altLang="en-US" sz="1400" b="1" dirty="0">
                  <a:sym typeface="Symbol" panose="05050102010706020507" pitchFamily="18" charset="2"/>
                </a:rPr>
                <a:t> </a:t>
              </a:r>
              <a:r>
                <a:rPr lang="en-US" altLang="en-US" sz="1400" b="1" dirty="0" err="1">
                  <a:sym typeface="Symbol" panose="05050102010706020507" pitchFamily="18" charset="2"/>
                </a:rPr>
                <a:t>Gắn</a:t>
              </a:r>
              <a:r>
                <a:rPr lang="en-US" altLang="en-US" sz="1400" b="1" dirty="0">
                  <a:sym typeface="Symbol" panose="05050102010706020507" pitchFamily="18" charset="2"/>
                </a:rPr>
                <a:t> </a:t>
              </a:r>
              <a:r>
                <a:rPr lang="en-US" altLang="en-US" sz="1400" b="1" dirty="0" err="1">
                  <a:sym typeface="Symbol" panose="05050102010706020507" pitchFamily="18" charset="2"/>
                </a:rPr>
                <a:t>kết</a:t>
              </a:r>
              <a:r>
                <a:rPr lang="en-US" altLang="en-US" sz="1400" b="1" dirty="0">
                  <a:sym typeface="Symbol" panose="05050102010706020507" pitchFamily="18" charset="2"/>
                </a:rPr>
                <a:t> </a:t>
              </a:r>
            </a:p>
            <a:p>
              <a:pPr>
                <a:spcBef>
                  <a:spcPct val="50000"/>
                </a:spcBef>
                <a:buFontTx/>
                <a:buNone/>
              </a:pPr>
              <a:r>
                <a:rPr lang="en-US" altLang="en-US" sz="1400" b="1" dirty="0">
                  <a:sym typeface="Symbol" panose="05050102010706020507" pitchFamily="18" charset="2"/>
                </a:rPr>
                <a:t> </a:t>
              </a:r>
              <a:r>
                <a:rPr lang="en-US" altLang="en-US" sz="1400" b="1" dirty="0" err="1">
                  <a:sym typeface="Symbol" panose="05050102010706020507" pitchFamily="18" charset="2"/>
                </a:rPr>
                <a:t>Hoạt</a:t>
              </a:r>
              <a:r>
                <a:rPr lang="en-US" altLang="en-US" sz="1400" b="1" dirty="0">
                  <a:sym typeface="Symbol" panose="05050102010706020507" pitchFamily="18" charset="2"/>
                </a:rPr>
                <a:t> </a:t>
              </a:r>
              <a:r>
                <a:rPr lang="en-US" altLang="en-US" sz="1400" b="1" dirty="0" err="1">
                  <a:sym typeface="Symbol" panose="05050102010706020507" pitchFamily="18" charset="2"/>
                </a:rPr>
                <a:t>tính</a:t>
              </a:r>
              <a:r>
                <a:rPr lang="en-US" altLang="en-US" sz="1400" b="1" dirty="0">
                  <a:sym typeface="Symbol" panose="05050102010706020507" pitchFamily="18" charset="2"/>
                </a:rPr>
                <a:t> </a:t>
              </a:r>
              <a:r>
                <a:rPr lang="en-US" altLang="en-US" sz="1400" b="1" dirty="0" err="1">
                  <a:sym typeface="Symbol" panose="05050102010706020507" pitchFamily="18" charset="2"/>
                </a:rPr>
                <a:t>kháng</a:t>
              </a:r>
              <a:r>
                <a:rPr lang="en-US" altLang="en-US" sz="1400" b="1" dirty="0">
                  <a:sym typeface="Symbol" panose="05050102010706020507" pitchFamily="18" charset="2"/>
                </a:rPr>
                <a:t> </a:t>
              </a:r>
              <a:r>
                <a:rPr lang="en-US" altLang="en-US" sz="1400" b="1" dirty="0" err="1">
                  <a:sym typeface="Symbol" panose="05050102010706020507" pitchFamily="18" charset="2"/>
                </a:rPr>
                <a:t>viêm</a:t>
              </a:r>
              <a:endParaRPr lang="en-US" altLang="en-US" sz="1400" b="1" dirty="0">
                <a:sym typeface="Symbol" panose="05050102010706020507" pitchFamily="18" charset="2"/>
              </a:endParaRPr>
            </a:p>
          </p:txBody>
        </p:sp>
        <p:sp>
          <p:nvSpPr>
            <p:cNvPr id="130064" name="Text Box 26"/>
            <p:cNvSpPr txBox="1">
              <a:spLocks noChangeArrowheads="1"/>
            </p:cNvSpPr>
            <p:nvPr/>
          </p:nvSpPr>
          <p:spPr bwMode="auto">
            <a:xfrm>
              <a:off x="5194300" y="4999038"/>
              <a:ext cx="2457624" cy="11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400" b="1" dirty="0">
                  <a:sym typeface="Symbol" panose="05050102010706020507" pitchFamily="18" charset="2"/>
                </a:rPr>
                <a:t> </a:t>
              </a:r>
              <a:r>
                <a:rPr lang="en-US" altLang="en-US" sz="1400" b="1" dirty="0" err="1">
                  <a:sym typeface="Symbol" panose="05050102010706020507" pitchFamily="18" charset="2"/>
                </a:rPr>
                <a:t>Bộc</a:t>
              </a:r>
              <a:r>
                <a:rPr lang="en-US" altLang="en-US" sz="1400" b="1" dirty="0">
                  <a:sym typeface="Symbol" panose="05050102010706020507" pitchFamily="18" charset="2"/>
                </a:rPr>
                <a:t> </a:t>
              </a:r>
              <a:r>
                <a:rPr lang="en-US" altLang="en-US" sz="1400" b="1" dirty="0" err="1">
                  <a:sym typeface="Symbol" panose="05050102010706020507" pitchFamily="18" charset="2"/>
                </a:rPr>
                <a:t>lô</a:t>
              </a:r>
              <a:r>
                <a:rPr lang="en-US" altLang="en-US" sz="1400" b="1" dirty="0">
                  <a:sym typeface="Symbol" panose="05050102010706020507" pitchFamily="18" charset="2"/>
                </a:rPr>
                <a:t>̣ 2-receptor  </a:t>
              </a:r>
            </a:p>
            <a:p>
              <a:pPr>
                <a:spcBef>
                  <a:spcPct val="50000"/>
                </a:spcBef>
                <a:buFontTx/>
                <a:buNone/>
              </a:pPr>
              <a:r>
                <a:rPr lang="en-US" altLang="en-US" sz="1400" b="1" dirty="0">
                  <a:sym typeface="Symbol" panose="05050102010706020507" pitchFamily="18" charset="2"/>
                </a:rPr>
                <a:t> </a:t>
              </a:r>
              <a:r>
                <a:rPr lang="en-US" altLang="en-US" sz="1400" b="1" dirty="0" err="1">
                  <a:sym typeface="Symbol" panose="05050102010706020507" pitchFamily="18" charset="2"/>
                </a:rPr>
                <a:t>Gắn</a:t>
              </a:r>
              <a:r>
                <a:rPr lang="en-US" altLang="en-US" sz="1400" b="1" dirty="0">
                  <a:sym typeface="Symbol" panose="05050102010706020507" pitchFamily="18" charset="2"/>
                </a:rPr>
                <a:t> </a:t>
              </a:r>
              <a:r>
                <a:rPr lang="en-US" altLang="en-US" sz="1400" b="1" dirty="0" err="1">
                  <a:sym typeface="Symbol" panose="05050102010706020507" pitchFamily="18" charset="2"/>
                </a:rPr>
                <a:t>kết</a:t>
              </a:r>
              <a:r>
                <a:rPr lang="en-US" altLang="en-US" sz="1400" b="1" dirty="0">
                  <a:sym typeface="Symbol" panose="05050102010706020507" pitchFamily="18" charset="2"/>
                </a:rPr>
                <a:t> 2-receptor </a:t>
              </a:r>
            </a:p>
            <a:p>
              <a:pPr>
                <a:spcBef>
                  <a:spcPct val="50000"/>
                </a:spcBef>
                <a:buFontTx/>
                <a:buNone/>
              </a:pPr>
              <a:r>
                <a:rPr lang="en-US" altLang="en-US" sz="1400" b="1" dirty="0">
                  <a:sym typeface="Symbol" panose="05050102010706020507" pitchFamily="18" charset="2"/>
                </a:rPr>
                <a:t>  </a:t>
              </a:r>
              <a:r>
                <a:rPr lang="en-US" altLang="en-US" sz="1400" b="1" dirty="0" err="1">
                  <a:sym typeface="Symbol" panose="05050102010706020507" pitchFamily="18" charset="2"/>
                </a:rPr>
                <a:t>thoái</a:t>
              </a:r>
              <a:r>
                <a:rPr lang="en-US" altLang="en-US" sz="1400" b="1" dirty="0">
                  <a:sym typeface="Symbol" panose="05050102010706020507" pitchFamily="18" charset="2"/>
                </a:rPr>
                <a:t> </a:t>
              </a:r>
              <a:r>
                <a:rPr lang="en-US" altLang="en-US" sz="1400" b="1" dirty="0" err="1">
                  <a:sym typeface="Symbol" panose="05050102010706020507" pitchFamily="18" charset="2"/>
                </a:rPr>
                <a:t>giáng</a:t>
              </a:r>
              <a:r>
                <a:rPr lang="en-US" altLang="en-US" sz="1400" b="1" dirty="0">
                  <a:sym typeface="Symbol" panose="05050102010706020507" pitchFamily="18" charset="2"/>
                </a:rPr>
                <a:t> 2-receptor, </a:t>
              </a:r>
              <a:r>
                <a:rPr lang="en-US" altLang="en-US" sz="1400" b="1" dirty="0" err="1">
                  <a:sym typeface="Symbol" panose="05050102010706020507" pitchFamily="18" charset="2"/>
                </a:rPr>
                <a:t>ngừa</a:t>
              </a:r>
              <a:r>
                <a:rPr lang="en-US" altLang="en-US" sz="1400" b="1" dirty="0">
                  <a:sym typeface="Symbol" panose="05050102010706020507" pitchFamily="18" charset="2"/>
                </a:rPr>
                <a:t> dung </a:t>
              </a:r>
              <a:r>
                <a:rPr lang="en-US" altLang="en-US" sz="1400" b="1" dirty="0" err="1">
                  <a:sym typeface="Symbol" panose="05050102010706020507" pitchFamily="18" charset="2"/>
                </a:rPr>
                <a:t>nạp</a:t>
              </a:r>
              <a:r>
                <a:rPr lang="en-US" altLang="en-US" sz="1400" b="1" dirty="0">
                  <a:sym typeface="Symbol" panose="05050102010706020507" pitchFamily="18" charset="2"/>
                </a:rPr>
                <a:t> 2</a:t>
              </a:r>
            </a:p>
          </p:txBody>
        </p:sp>
      </p:grpSp>
      <p:sp>
        <p:nvSpPr>
          <p:cNvPr id="130051" name="Freeform 19"/>
          <p:cNvSpPr>
            <a:spLocks/>
          </p:cNvSpPr>
          <p:nvPr/>
        </p:nvSpPr>
        <p:spPr bwMode="auto">
          <a:xfrm>
            <a:off x="4035973" y="2910877"/>
            <a:ext cx="3708400" cy="1258887"/>
          </a:xfrm>
          <a:custGeom>
            <a:avLst/>
            <a:gdLst>
              <a:gd name="T0" fmla="*/ 2147483646 w 1824"/>
              <a:gd name="T1" fmla="*/ 0 h 728"/>
              <a:gd name="T2" fmla="*/ 2147483646 w 1824"/>
              <a:gd name="T3" fmla="*/ 2147483646 h 728"/>
              <a:gd name="T4" fmla="*/ 0 w 1824"/>
              <a:gd name="T5" fmla="*/ 2147483646 h 728"/>
              <a:gd name="T6" fmla="*/ 0 60000 65536"/>
              <a:gd name="T7" fmla="*/ 0 60000 65536"/>
              <a:gd name="T8" fmla="*/ 0 60000 65536"/>
              <a:gd name="T9" fmla="*/ 0 w 1824"/>
              <a:gd name="T10" fmla="*/ 0 h 728"/>
              <a:gd name="T11" fmla="*/ 1824 w 1824"/>
              <a:gd name="T12" fmla="*/ 728 h 728"/>
            </a:gdLst>
            <a:ahLst/>
            <a:cxnLst>
              <a:cxn ang="T6">
                <a:pos x="T0" y="T1"/>
              </a:cxn>
              <a:cxn ang="T7">
                <a:pos x="T2" y="T3"/>
              </a:cxn>
              <a:cxn ang="T8">
                <a:pos x="T4" y="T5"/>
              </a:cxn>
            </a:cxnLst>
            <a:rect l="T9" t="T10" r="T11" b="T12"/>
            <a:pathLst>
              <a:path w="1824" h="728">
                <a:moveTo>
                  <a:pt x="1824" y="0"/>
                </a:moveTo>
                <a:cubicBezTo>
                  <a:pt x="1640" y="260"/>
                  <a:pt x="1456" y="520"/>
                  <a:pt x="1152" y="624"/>
                </a:cubicBezTo>
                <a:cubicBezTo>
                  <a:pt x="848" y="728"/>
                  <a:pt x="424" y="676"/>
                  <a:pt x="0" y="624"/>
                </a:cubicBezTo>
              </a:path>
            </a:pathLst>
          </a:custGeom>
          <a:noFill/>
          <a:ln w="57150">
            <a:solidFill>
              <a:srgbClr val="FFCCC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052" name="TextBox 24"/>
          <p:cNvSpPr txBox="1">
            <a:spLocks noChangeArrowheads="1"/>
          </p:cNvSpPr>
          <p:nvPr/>
        </p:nvSpPr>
        <p:spPr bwMode="auto">
          <a:xfrm>
            <a:off x="4442373" y="2536227"/>
            <a:ext cx="264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000000"/>
                </a:solidFill>
              </a:rPr>
              <a:t>Màng tế bào</a:t>
            </a:r>
          </a:p>
        </p:txBody>
      </p:sp>
      <p:sp>
        <p:nvSpPr>
          <p:cNvPr id="130053" name="Rectangle 6"/>
          <p:cNvSpPr>
            <a:spLocks noChangeArrowheads="1"/>
          </p:cNvSpPr>
          <p:nvPr/>
        </p:nvSpPr>
        <p:spPr bwMode="auto">
          <a:xfrm>
            <a:off x="101600" y="6574221"/>
            <a:ext cx="4685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dirty="0">
                <a:solidFill>
                  <a:srgbClr val="00B0F0"/>
                </a:solidFill>
                <a:latin typeface="+mj-lt"/>
              </a:rPr>
              <a:t>Malcolm Johnson. </a:t>
            </a:r>
            <a:r>
              <a:rPr lang="en-US" altLang="en-US" sz="1200" dirty="0" err="1">
                <a:solidFill>
                  <a:srgbClr val="00B0F0"/>
                </a:solidFill>
                <a:latin typeface="+mj-lt"/>
              </a:rPr>
              <a:t>Proc</a:t>
            </a:r>
            <a:r>
              <a:rPr lang="en-US" altLang="en-US" sz="1200" dirty="0">
                <a:solidFill>
                  <a:srgbClr val="00B0F0"/>
                </a:solidFill>
                <a:latin typeface="+mj-lt"/>
              </a:rPr>
              <a:t> Am </a:t>
            </a:r>
            <a:r>
              <a:rPr lang="en-US" altLang="en-US" sz="1200" dirty="0" err="1">
                <a:solidFill>
                  <a:srgbClr val="00B0F0"/>
                </a:solidFill>
                <a:latin typeface="+mj-lt"/>
              </a:rPr>
              <a:t>Thorac</a:t>
            </a:r>
            <a:r>
              <a:rPr lang="en-US" altLang="en-US" sz="1200" dirty="0">
                <a:solidFill>
                  <a:srgbClr val="00B0F0"/>
                </a:solidFill>
                <a:latin typeface="+mj-lt"/>
              </a:rPr>
              <a:t> </a:t>
            </a:r>
            <a:r>
              <a:rPr lang="en-US" altLang="en-US" sz="1200" dirty="0" err="1">
                <a:solidFill>
                  <a:srgbClr val="00B0F0"/>
                </a:solidFill>
                <a:latin typeface="+mj-lt"/>
              </a:rPr>
              <a:t>Soc</a:t>
            </a:r>
            <a:r>
              <a:rPr lang="en-US" altLang="en-US" sz="1200" dirty="0">
                <a:solidFill>
                  <a:srgbClr val="00B0F0"/>
                </a:solidFill>
                <a:latin typeface="+mj-lt"/>
              </a:rPr>
              <a:t> </a:t>
            </a:r>
            <a:r>
              <a:rPr lang="en-US" altLang="en-US" sz="1200" dirty="0" err="1">
                <a:solidFill>
                  <a:srgbClr val="00B0F0"/>
                </a:solidFill>
                <a:latin typeface="+mj-lt"/>
              </a:rPr>
              <a:t>Vol</a:t>
            </a:r>
            <a:r>
              <a:rPr lang="en-US" altLang="en-US" sz="1200" dirty="0">
                <a:solidFill>
                  <a:srgbClr val="00B0F0"/>
                </a:solidFill>
                <a:latin typeface="+mj-lt"/>
              </a:rPr>
              <a:t> 1. pp 200–206, 2004</a:t>
            </a:r>
          </a:p>
        </p:txBody>
      </p:sp>
      <p:sp>
        <p:nvSpPr>
          <p:cNvPr id="27" name="Title 7"/>
          <p:cNvSpPr txBox="1">
            <a:spLocks/>
          </p:cNvSpPr>
          <p:nvPr/>
        </p:nvSpPr>
        <p:spPr bwMode="auto">
          <a:xfrm>
            <a:off x="1066800" y="304800"/>
            <a:ext cx="1005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a:lstStyle>
          <a:p>
            <a:pPr algn="ctr" defTabSz="914400"/>
            <a:r>
              <a:rPr lang="de-DE" sz="3600" cap="all" dirty="0" err="1" smtClean="0">
                <a:solidFill>
                  <a:srgbClr val="C00000"/>
                </a:solidFill>
                <a:latin typeface="Calibri" panose="020F0502020204030204" pitchFamily="34" charset="0"/>
                <a:ea typeface="+mn-ea"/>
                <a:cs typeface="Calibri" panose="020F0502020204030204" pitchFamily="34" charset="0"/>
              </a:rPr>
              <a:t>Tác</a:t>
            </a:r>
            <a:r>
              <a:rPr lang="de-DE" sz="3600" cap="all" dirty="0" smtClean="0">
                <a:solidFill>
                  <a:srgbClr val="C00000"/>
                </a:solidFill>
                <a:latin typeface="Calibri" panose="020F0502020204030204" pitchFamily="34" charset="0"/>
                <a:ea typeface="+mn-ea"/>
                <a:cs typeface="Calibri" panose="020F0502020204030204" pitchFamily="34" charset="0"/>
              </a:rPr>
              <a:t> </a:t>
            </a:r>
            <a:r>
              <a:rPr lang="de-DE" sz="3600" cap="all" dirty="0" err="1" smtClean="0">
                <a:solidFill>
                  <a:srgbClr val="C00000"/>
                </a:solidFill>
                <a:latin typeface="Calibri" panose="020F0502020204030204" pitchFamily="34" charset="0"/>
                <a:ea typeface="+mn-ea"/>
                <a:cs typeface="Calibri" panose="020F0502020204030204" pitchFamily="34" charset="0"/>
              </a:rPr>
              <a:t>dụng</a:t>
            </a:r>
            <a:r>
              <a:rPr lang="de-DE" sz="3600" cap="all" dirty="0" smtClean="0">
                <a:solidFill>
                  <a:srgbClr val="C00000"/>
                </a:solidFill>
                <a:latin typeface="Calibri" panose="020F0502020204030204" pitchFamily="34" charset="0"/>
                <a:ea typeface="+mn-ea"/>
                <a:cs typeface="Calibri" panose="020F0502020204030204" pitchFamily="34" charset="0"/>
              </a:rPr>
              <a:t> </a:t>
            </a:r>
            <a:r>
              <a:rPr lang="de-DE" sz="3600" cap="all" dirty="0" err="1" smtClean="0">
                <a:solidFill>
                  <a:srgbClr val="C00000"/>
                </a:solidFill>
                <a:latin typeface="Calibri" panose="020F0502020204030204" pitchFamily="34" charset="0"/>
                <a:ea typeface="+mn-ea"/>
                <a:cs typeface="Calibri" panose="020F0502020204030204" pitchFamily="34" charset="0"/>
              </a:rPr>
              <a:t>hiệp</a:t>
            </a:r>
            <a:r>
              <a:rPr lang="de-DE" sz="3600" cap="all" dirty="0" smtClean="0">
                <a:solidFill>
                  <a:srgbClr val="C00000"/>
                </a:solidFill>
                <a:latin typeface="Calibri" panose="020F0502020204030204" pitchFamily="34" charset="0"/>
                <a:ea typeface="+mn-ea"/>
                <a:cs typeface="Calibri" panose="020F0502020204030204" pitchFamily="34" charset="0"/>
              </a:rPr>
              <a:t> </a:t>
            </a:r>
            <a:r>
              <a:rPr lang="de-DE" sz="3600" cap="all" dirty="0" err="1" smtClean="0">
                <a:solidFill>
                  <a:srgbClr val="C00000"/>
                </a:solidFill>
                <a:latin typeface="Calibri" panose="020F0502020204030204" pitchFamily="34" charset="0"/>
                <a:ea typeface="+mn-ea"/>
                <a:cs typeface="Calibri" panose="020F0502020204030204" pitchFamily="34" charset="0"/>
              </a:rPr>
              <a:t>đồng</a:t>
            </a:r>
            <a:r>
              <a:rPr lang="de-DE" sz="3600" cap="all" dirty="0" smtClean="0">
                <a:solidFill>
                  <a:srgbClr val="C00000"/>
                </a:solidFill>
                <a:latin typeface="Calibri" panose="020F0502020204030204" pitchFamily="34" charset="0"/>
                <a:ea typeface="+mn-ea"/>
                <a:cs typeface="Calibri" panose="020F0502020204030204" pitchFamily="34" charset="0"/>
              </a:rPr>
              <a:t> </a:t>
            </a:r>
            <a:r>
              <a:rPr lang="de-DE" sz="3600" cap="all" dirty="0" err="1" smtClean="0">
                <a:solidFill>
                  <a:srgbClr val="C00000"/>
                </a:solidFill>
                <a:latin typeface="Calibri" panose="020F0502020204030204" pitchFamily="34" charset="0"/>
                <a:ea typeface="+mn-ea"/>
                <a:cs typeface="Calibri" panose="020F0502020204030204" pitchFamily="34" charset="0"/>
              </a:rPr>
              <a:t>của</a:t>
            </a:r>
            <a:r>
              <a:rPr lang="de-DE" sz="3600" cap="all" dirty="0" smtClean="0">
                <a:solidFill>
                  <a:srgbClr val="C00000"/>
                </a:solidFill>
                <a:latin typeface="Calibri" panose="020F0502020204030204" pitchFamily="34" charset="0"/>
                <a:ea typeface="+mn-ea"/>
                <a:cs typeface="Calibri" panose="020F0502020204030204" pitchFamily="34" charset="0"/>
              </a:rPr>
              <a:t> ICS/LABA</a:t>
            </a:r>
            <a:endParaRPr lang="en-US" sz="3600" i="1" kern="1200" cap="all" dirty="0">
              <a:solidFill>
                <a:srgbClr val="C00000"/>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97014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06" y="219737"/>
            <a:ext cx="11660895" cy="750233"/>
          </a:xfrm>
        </p:spPr>
        <p:txBody>
          <a:bodyPr>
            <a:noAutofit/>
          </a:bodyPr>
          <a:lstStyle/>
          <a:p>
            <a:pPr algn="ctr"/>
            <a:r>
              <a:rPr lang="en-GB" b="1" dirty="0">
                <a:solidFill>
                  <a:srgbClr val="C00000"/>
                </a:solidFill>
                <a:latin typeface="Calibri" panose="020F0502020204030204" pitchFamily="34" charset="0"/>
                <a:cs typeface="Calibri" panose="020F0502020204030204" pitchFamily="34" charset="0"/>
              </a:rPr>
              <a:t>RCTs: S</a:t>
            </a:r>
            <a:r>
              <a:rPr lang="en-US" b="1" dirty="0">
                <a:solidFill>
                  <a:srgbClr val="C00000"/>
                </a:solidFill>
                <a:latin typeface="Calibri" panose="020F0502020204030204" pitchFamily="34" charset="0"/>
                <a:cs typeface="Calibri" panose="020F0502020204030204" pitchFamily="34" charset="0"/>
              </a:rPr>
              <a:t>o </a:t>
            </a:r>
            <a:r>
              <a:rPr lang="en-US" b="1" dirty="0" err="1">
                <a:solidFill>
                  <a:srgbClr val="C00000"/>
                </a:solidFill>
                <a:latin typeface="Calibri" panose="020F0502020204030204" pitchFamily="34" charset="0"/>
                <a:cs typeface="Calibri" panose="020F0502020204030204" pitchFamily="34" charset="0"/>
              </a:rPr>
              <a:t>sánh</a:t>
            </a:r>
            <a:r>
              <a:rPr lang="en-US" b="1" dirty="0">
                <a:solidFill>
                  <a:srgbClr val="C00000"/>
                </a:solidFill>
                <a:latin typeface="Calibri" panose="020F0502020204030204" pitchFamily="34" charset="0"/>
                <a:cs typeface="Calibri" panose="020F0502020204030204" pitchFamily="34" charset="0"/>
              </a:rPr>
              <a:t> </a:t>
            </a:r>
            <a:r>
              <a:rPr lang="en-US" b="1" dirty="0" err="1">
                <a:solidFill>
                  <a:srgbClr val="C00000"/>
                </a:solidFill>
                <a:latin typeface="Calibri" panose="020F0502020204030204" pitchFamily="34" charset="0"/>
                <a:cs typeface="Calibri" panose="020F0502020204030204" pitchFamily="34" charset="0"/>
              </a:rPr>
              <a:t>phối</a:t>
            </a:r>
            <a:r>
              <a:rPr lang="en-US" b="1" dirty="0">
                <a:solidFill>
                  <a:srgbClr val="C00000"/>
                </a:solidFill>
                <a:latin typeface="Calibri" panose="020F0502020204030204" pitchFamily="34" charset="0"/>
                <a:cs typeface="Calibri" panose="020F0502020204030204" pitchFamily="34" charset="0"/>
              </a:rPr>
              <a:t> </a:t>
            </a:r>
            <a:r>
              <a:rPr lang="en-US" b="1" dirty="0" err="1">
                <a:solidFill>
                  <a:srgbClr val="C00000"/>
                </a:solidFill>
                <a:latin typeface="Calibri" panose="020F0502020204030204" pitchFamily="34" charset="0"/>
                <a:cs typeface="Calibri" panose="020F0502020204030204" pitchFamily="34" charset="0"/>
              </a:rPr>
              <a:t>hợp</a:t>
            </a:r>
            <a:r>
              <a:rPr lang="en-US" b="1" dirty="0">
                <a:solidFill>
                  <a:srgbClr val="C00000"/>
                </a:solidFill>
                <a:latin typeface="Calibri" panose="020F0502020204030204" pitchFamily="34" charset="0"/>
                <a:cs typeface="Calibri" panose="020F0502020204030204" pitchFamily="34" charset="0"/>
              </a:rPr>
              <a:t> ICS/LABA </a:t>
            </a:r>
            <a:r>
              <a:rPr lang="en-US" b="1" dirty="0" err="1">
                <a:solidFill>
                  <a:srgbClr val="C00000"/>
                </a:solidFill>
                <a:latin typeface="Calibri" panose="020F0502020204030204" pitchFamily="34" charset="0"/>
                <a:cs typeface="Calibri" panose="020F0502020204030204" pitchFamily="34" charset="0"/>
              </a:rPr>
              <a:t>với</a:t>
            </a:r>
            <a:r>
              <a:rPr lang="en-US" b="1" dirty="0">
                <a:solidFill>
                  <a:srgbClr val="C00000"/>
                </a:solidFill>
                <a:latin typeface="Calibri" panose="020F0502020204030204" pitchFamily="34" charset="0"/>
                <a:cs typeface="Calibri" panose="020F0502020204030204" pitchFamily="34" charset="0"/>
              </a:rPr>
              <a:t> </a:t>
            </a:r>
            <a:br>
              <a:rPr lang="en-US" b="1" dirty="0">
                <a:solidFill>
                  <a:srgbClr val="C00000"/>
                </a:solidFill>
                <a:latin typeface="Calibri" panose="020F0502020204030204" pitchFamily="34" charset="0"/>
                <a:cs typeface="Calibri" panose="020F0502020204030204" pitchFamily="34" charset="0"/>
              </a:rPr>
            </a:br>
            <a:r>
              <a:rPr lang="en-US" b="1" dirty="0" err="1">
                <a:solidFill>
                  <a:srgbClr val="C00000"/>
                </a:solidFill>
                <a:latin typeface="Calibri" panose="020F0502020204030204" pitchFamily="34" charset="0"/>
                <a:cs typeface="Calibri" panose="020F0502020204030204" pitchFamily="34" charset="0"/>
              </a:rPr>
              <a:t>điều</a:t>
            </a:r>
            <a:r>
              <a:rPr lang="en-US" b="1" dirty="0">
                <a:solidFill>
                  <a:srgbClr val="C00000"/>
                </a:solidFill>
                <a:latin typeface="Calibri" panose="020F0502020204030204" pitchFamily="34" charset="0"/>
                <a:cs typeface="Calibri" panose="020F0502020204030204" pitchFamily="34" charset="0"/>
              </a:rPr>
              <a:t> </a:t>
            </a:r>
            <a:r>
              <a:rPr lang="en-US" b="1" dirty="0" err="1">
                <a:solidFill>
                  <a:srgbClr val="C00000"/>
                </a:solidFill>
                <a:latin typeface="Calibri" panose="020F0502020204030204" pitchFamily="34" charset="0"/>
                <a:cs typeface="Calibri" panose="020F0502020204030204" pitchFamily="34" charset="0"/>
              </a:rPr>
              <a:t>trị</a:t>
            </a:r>
            <a:r>
              <a:rPr lang="en-US" b="1" dirty="0">
                <a:solidFill>
                  <a:srgbClr val="C00000"/>
                </a:solidFill>
                <a:latin typeface="Calibri" panose="020F0502020204030204" pitchFamily="34" charset="0"/>
                <a:cs typeface="Calibri" panose="020F0502020204030204" pitchFamily="34" charset="0"/>
              </a:rPr>
              <a:t> </a:t>
            </a:r>
            <a:r>
              <a:rPr lang="en-US" b="1" dirty="0" err="1">
                <a:solidFill>
                  <a:srgbClr val="C00000"/>
                </a:solidFill>
                <a:latin typeface="Calibri" panose="020F0502020204030204" pitchFamily="34" charset="0"/>
                <a:cs typeface="Calibri" panose="020F0502020204030204" pitchFamily="34" charset="0"/>
              </a:rPr>
              <a:t>đơn</a:t>
            </a:r>
            <a:r>
              <a:rPr lang="en-US" b="1" dirty="0">
                <a:solidFill>
                  <a:srgbClr val="C00000"/>
                </a:solidFill>
                <a:latin typeface="Calibri" panose="020F0502020204030204" pitchFamily="34" charset="0"/>
                <a:cs typeface="Calibri" panose="020F0502020204030204" pitchFamily="34" charset="0"/>
              </a:rPr>
              <a:t> </a:t>
            </a:r>
            <a:r>
              <a:rPr lang="en-US" b="1" dirty="0" err="1">
                <a:solidFill>
                  <a:srgbClr val="C00000"/>
                </a:solidFill>
                <a:latin typeface="Calibri" panose="020F0502020204030204" pitchFamily="34" charset="0"/>
                <a:cs typeface="Calibri" panose="020F0502020204030204" pitchFamily="34" charset="0"/>
              </a:rPr>
              <a:t>thuần</a:t>
            </a:r>
            <a:r>
              <a:rPr lang="en-US" b="1" dirty="0">
                <a:solidFill>
                  <a:srgbClr val="C00000"/>
                </a:solidFill>
                <a:latin typeface="Calibri" panose="020F0502020204030204" pitchFamily="34" charset="0"/>
                <a:cs typeface="Calibri" panose="020F0502020204030204" pitchFamily="34" charset="0"/>
              </a:rPr>
              <a:t> </a:t>
            </a:r>
            <a:r>
              <a:rPr lang="en-US" b="1" dirty="0" err="1">
                <a:solidFill>
                  <a:srgbClr val="C00000"/>
                </a:solidFill>
                <a:latin typeface="Calibri" panose="020F0502020204030204" pitchFamily="34" charset="0"/>
                <a:cs typeface="Calibri" panose="020F0502020204030204" pitchFamily="34" charset="0"/>
              </a:rPr>
              <a:t>từng</a:t>
            </a:r>
            <a:r>
              <a:rPr lang="en-US" b="1" dirty="0">
                <a:solidFill>
                  <a:srgbClr val="C00000"/>
                </a:solidFill>
                <a:latin typeface="Calibri" panose="020F0502020204030204" pitchFamily="34" charset="0"/>
                <a:cs typeface="Calibri" panose="020F0502020204030204" pitchFamily="34" charset="0"/>
              </a:rPr>
              <a:t> </a:t>
            </a:r>
            <a:r>
              <a:rPr lang="en-US" b="1" dirty="0" err="1">
                <a:solidFill>
                  <a:srgbClr val="C00000"/>
                </a:solidFill>
                <a:latin typeface="Calibri" panose="020F0502020204030204" pitchFamily="34" charset="0"/>
                <a:cs typeface="Calibri" panose="020F0502020204030204" pitchFamily="34" charset="0"/>
              </a:rPr>
              <a:t>thành</a:t>
            </a:r>
            <a:r>
              <a:rPr lang="en-US" b="1" dirty="0">
                <a:solidFill>
                  <a:srgbClr val="C00000"/>
                </a:solidFill>
                <a:latin typeface="Calibri" panose="020F0502020204030204" pitchFamily="34" charset="0"/>
                <a:cs typeface="Calibri" panose="020F0502020204030204" pitchFamily="34" charset="0"/>
              </a:rPr>
              <a:t> </a:t>
            </a:r>
            <a:r>
              <a:rPr lang="en-US" b="1" dirty="0" err="1">
                <a:solidFill>
                  <a:srgbClr val="C00000"/>
                </a:solidFill>
                <a:latin typeface="Calibri" panose="020F0502020204030204" pitchFamily="34" charset="0"/>
                <a:cs typeface="Calibri" panose="020F0502020204030204" pitchFamily="34" charset="0"/>
              </a:rPr>
              <a:t>phần</a:t>
            </a:r>
            <a:r>
              <a:rPr lang="en-US" b="1" dirty="0">
                <a:solidFill>
                  <a:srgbClr val="C00000"/>
                </a:solidFill>
                <a:latin typeface="Calibri" panose="020F0502020204030204" pitchFamily="34" charset="0"/>
                <a:cs typeface="Calibri" panose="020F0502020204030204" pitchFamily="34" charset="0"/>
              </a:rPr>
              <a:t> </a:t>
            </a:r>
            <a:r>
              <a:rPr lang="en-US" b="1" dirty="0" err="1">
                <a:solidFill>
                  <a:srgbClr val="C00000"/>
                </a:solidFill>
                <a:latin typeface="Calibri" panose="020F0502020204030204" pitchFamily="34" charset="0"/>
                <a:cs typeface="Calibri" panose="020F0502020204030204" pitchFamily="34" charset="0"/>
              </a:rPr>
              <a:t>hoặc</a:t>
            </a:r>
            <a:r>
              <a:rPr lang="en-US" b="1" dirty="0">
                <a:solidFill>
                  <a:srgbClr val="C00000"/>
                </a:solidFill>
                <a:latin typeface="Calibri" panose="020F0502020204030204" pitchFamily="34" charset="0"/>
                <a:cs typeface="Calibri" panose="020F0502020204030204" pitchFamily="34" charset="0"/>
              </a:rPr>
              <a:t> </a:t>
            </a:r>
            <a:r>
              <a:rPr lang="en-US" b="1" dirty="0" err="1">
                <a:solidFill>
                  <a:srgbClr val="C00000"/>
                </a:solidFill>
                <a:latin typeface="Calibri" panose="020F0502020204030204" pitchFamily="34" charset="0"/>
                <a:cs typeface="Calibri" panose="020F0502020204030204" pitchFamily="34" charset="0"/>
              </a:rPr>
              <a:t>giả</a:t>
            </a:r>
            <a:r>
              <a:rPr lang="en-US" b="1" dirty="0">
                <a:solidFill>
                  <a:srgbClr val="C00000"/>
                </a:solidFill>
                <a:latin typeface="Calibri" panose="020F0502020204030204" pitchFamily="34" charset="0"/>
                <a:cs typeface="Calibri" panose="020F0502020204030204" pitchFamily="34" charset="0"/>
              </a:rPr>
              <a:t> </a:t>
            </a:r>
            <a:r>
              <a:rPr lang="en-US" b="1" dirty="0" err="1">
                <a:solidFill>
                  <a:srgbClr val="C00000"/>
                </a:solidFill>
                <a:latin typeface="Calibri" panose="020F0502020204030204" pitchFamily="34" charset="0"/>
                <a:cs typeface="Calibri" panose="020F0502020204030204" pitchFamily="34" charset="0"/>
              </a:rPr>
              <a:t>dược</a:t>
            </a:r>
            <a:endParaRPr lang="en-US" b="1" dirty="0">
              <a:solidFill>
                <a:srgbClr val="C00000"/>
              </a:solidFill>
              <a:latin typeface="Calibri" panose="020F0502020204030204" pitchFamily="34" charset="0"/>
              <a:cs typeface="Calibri" panose="020F0502020204030204" pitchFamily="34" charset="0"/>
            </a:endParaRPr>
          </a:p>
        </p:txBody>
      </p:sp>
      <p:cxnSp>
        <p:nvCxnSpPr>
          <p:cNvPr id="4" name="AutoShape 2"/>
          <p:cNvCxnSpPr>
            <a:cxnSpLocks noChangeShapeType="1"/>
          </p:cNvCxnSpPr>
          <p:nvPr/>
        </p:nvCxnSpPr>
        <p:spPr bwMode="auto">
          <a:xfrm rot="5400000" flipV="1">
            <a:off x="2646365" y="2484018"/>
            <a:ext cx="1423987" cy="1587"/>
          </a:xfrm>
          <a:prstGeom prst="bentConnector5">
            <a:avLst>
              <a:gd name="adj1" fmla="val -13380"/>
              <a:gd name="adj2" fmla="val 28800009"/>
              <a:gd name="adj3" fmla="val 11505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grpSp>
        <p:nvGrpSpPr>
          <p:cNvPr id="3" name="Group 2"/>
          <p:cNvGrpSpPr/>
          <p:nvPr/>
        </p:nvGrpSpPr>
        <p:grpSpPr>
          <a:xfrm>
            <a:off x="1719791" y="1962639"/>
            <a:ext cx="7740595" cy="1863541"/>
            <a:chOff x="1717433" y="1916833"/>
            <a:chExt cx="7740595" cy="1863541"/>
          </a:xfrm>
        </p:grpSpPr>
        <p:sp>
          <p:nvSpPr>
            <p:cNvPr id="6" name="Text Box 28"/>
            <p:cNvSpPr txBox="1">
              <a:spLocks noChangeArrowheads="1"/>
            </p:cNvSpPr>
            <p:nvPr/>
          </p:nvSpPr>
          <p:spPr bwMode="auto">
            <a:xfrm>
              <a:off x="4655841" y="1916833"/>
              <a:ext cx="4802187" cy="383619"/>
            </a:xfrm>
            <a:prstGeom prst="roundRect">
              <a:avLst>
                <a:gd name="adj" fmla="val 7772"/>
              </a:avLst>
            </a:prstGeom>
            <a:solidFill>
              <a:srgbClr val="FF0000"/>
            </a:solidFill>
            <a:ln w="9525">
              <a:noFill/>
              <a:miter lim="800000"/>
              <a:headEnd/>
              <a:tailEnd/>
            </a:ln>
            <a:effectLst/>
          </p:spPr>
          <p:txBody>
            <a:bodyPr>
              <a:spAutoFit/>
            </a:bodyPr>
            <a:lstStyle>
              <a:defPPr>
                <a:defRPr lang="en-US"/>
              </a:defPPr>
              <a:lvl1pPr algn="ctr">
                <a:defRPr sz="1400" b="1">
                  <a:solidFill>
                    <a:schemeClr val="bg1"/>
                  </a:solidFill>
                  <a:latin typeface="Arial" pitchFamily="34" charset="0"/>
                </a:defRPr>
              </a:lvl1pPr>
              <a:lvl2pPr marL="742950" indent="-285750">
                <a:defRPr sz="2500" b="1">
                  <a:latin typeface="Arial" pitchFamily="34" charset="0"/>
                </a:defRPr>
              </a:lvl2pPr>
              <a:lvl3pPr marL="1143000" indent="-228600">
                <a:defRPr sz="2500" b="1">
                  <a:latin typeface="Arial" pitchFamily="34" charset="0"/>
                </a:defRPr>
              </a:lvl3pPr>
              <a:lvl4pPr marL="1600200" indent="-228600">
                <a:defRPr sz="2500" b="1">
                  <a:latin typeface="Arial" pitchFamily="34" charset="0"/>
                </a:defRPr>
              </a:lvl4pPr>
              <a:lvl5pPr marL="2057400" indent="-228600">
                <a:defRPr sz="2500" b="1">
                  <a:latin typeface="Arial" pitchFamily="34" charset="0"/>
                </a:defRPr>
              </a:lvl5pPr>
              <a:lvl6pPr marL="2514600" indent="-228600" algn="ctr" eaLnBrk="0" fontAlgn="base" hangingPunct="0">
                <a:spcBef>
                  <a:spcPct val="0"/>
                </a:spcBef>
                <a:spcAft>
                  <a:spcPct val="0"/>
                </a:spcAft>
                <a:defRPr sz="2500" b="1">
                  <a:latin typeface="Arial" pitchFamily="34" charset="0"/>
                </a:defRPr>
              </a:lvl6pPr>
              <a:lvl7pPr marL="2971800" indent="-228600" algn="ctr" eaLnBrk="0" fontAlgn="base" hangingPunct="0">
                <a:spcBef>
                  <a:spcPct val="0"/>
                </a:spcBef>
                <a:spcAft>
                  <a:spcPct val="0"/>
                </a:spcAft>
                <a:defRPr sz="2500" b="1">
                  <a:latin typeface="Arial" pitchFamily="34" charset="0"/>
                </a:defRPr>
              </a:lvl7pPr>
              <a:lvl8pPr marL="3429000" indent="-228600" algn="ctr" eaLnBrk="0" fontAlgn="base" hangingPunct="0">
                <a:spcBef>
                  <a:spcPct val="0"/>
                </a:spcBef>
                <a:spcAft>
                  <a:spcPct val="0"/>
                </a:spcAft>
                <a:defRPr sz="2500" b="1">
                  <a:latin typeface="Arial" pitchFamily="34" charset="0"/>
                </a:defRPr>
              </a:lvl8pPr>
              <a:lvl9pPr marL="3886200" indent="-228600" algn="ctr" eaLnBrk="0" fontAlgn="base" hangingPunct="0">
                <a:spcBef>
                  <a:spcPct val="0"/>
                </a:spcBef>
                <a:spcAft>
                  <a:spcPct val="0"/>
                </a:spcAft>
                <a:defRPr sz="2500" b="1">
                  <a:latin typeface="Arial" pitchFamily="34" charset="0"/>
                </a:defRPr>
              </a:lvl9pPr>
            </a:lstStyle>
            <a:p>
              <a:pPr>
                <a:defRPr/>
              </a:pPr>
              <a:r>
                <a:rPr lang="da-DK" sz="1800" kern="0" dirty="0">
                  <a:latin typeface="+mj-lt"/>
                  <a:ea typeface="ＭＳ Ｐゴシック" charset="0"/>
                </a:rPr>
                <a:t>Bud/For 160/4.5 µg 2 hít x 2</a:t>
              </a:r>
            </a:p>
          </p:txBody>
        </p:sp>
        <p:sp>
          <p:nvSpPr>
            <p:cNvPr id="7" name="Text Box 29"/>
            <p:cNvSpPr txBox="1">
              <a:spLocks noChangeArrowheads="1"/>
            </p:cNvSpPr>
            <p:nvPr/>
          </p:nvSpPr>
          <p:spPr bwMode="auto">
            <a:xfrm>
              <a:off x="4655841" y="2420889"/>
              <a:ext cx="4785781" cy="387191"/>
            </a:xfrm>
            <a:prstGeom prst="roundRect">
              <a:avLst>
                <a:gd name="adj" fmla="val 8760"/>
              </a:avLst>
            </a:prstGeom>
            <a:solidFill>
              <a:schemeClr val="accent2">
                <a:lumMod val="75000"/>
                <a:lumOff val="25000"/>
              </a:schemeClr>
            </a:solidFill>
            <a:ln>
              <a:noFill/>
              <a:headEnd/>
              <a:tailEn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algn="ctr">
                <a:defRPr sz="1400" b="1">
                  <a:solidFill>
                    <a:schemeClr val="bg1"/>
                  </a:solidFill>
                  <a:latin typeface="Arial" pitchFamily="34" charset="0"/>
                </a:defRPr>
              </a:lvl1pPr>
              <a:lvl2pPr marL="742950" indent="-285750">
                <a:defRPr sz="2500" b="1">
                  <a:latin typeface="Arial" pitchFamily="34" charset="0"/>
                </a:defRPr>
              </a:lvl2pPr>
              <a:lvl3pPr marL="1143000" indent="-228600">
                <a:defRPr sz="2500" b="1">
                  <a:latin typeface="Arial" pitchFamily="34" charset="0"/>
                </a:defRPr>
              </a:lvl3pPr>
              <a:lvl4pPr marL="1600200" indent="-228600">
                <a:defRPr sz="2500" b="1">
                  <a:latin typeface="Arial" pitchFamily="34" charset="0"/>
                </a:defRPr>
              </a:lvl4pPr>
              <a:lvl5pPr marL="2057400" indent="-228600">
                <a:defRPr sz="2500" b="1">
                  <a:latin typeface="Arial" pitchFamily="34" charset="0"/>
                </a:defRPr>
              </a:lvl5pPr>
              <a:lvl6pPr marL="2514600" indent="-228600" algn="ctr" eaLnBrk="0" fontAlgn="base" hangingPunct="0">
                <a:spcBef>
                  <a:spcPct val="0"/>
                </a:spcBef>
                <a:spcAft>
                  <a:spcPct val="0"/>
                </a:spcAft>
                <a:defRPr sz="2500" b="1">
                  <a:latin typeface="Arial" pitchFamily="34" charset="0"/>
                </a:defRPr>
              </a:lvl6pPr>
              <a:lvl7pPr marL="2971800" indent="-228600" algn="ctr" eaLnBrk="0" fontAlgn="base" hangingPunct="0">
                <a:spcBef>
                  <a:spcPct val="0"/>
                </a:spcBef>
                <a:spcAft>
                  <a:spcPct val="0"/>
                </a:spcAft>
                <a:defRPr sz="2500" b="1">
                  <a:latin typeface="Arial" pitchFamily="34" charset="0"/>
                </a:defRPr>
              </a:lvl7pPr>
              <a:lvl8pPr marL="3429000" indent="-228600" algn="ctr" eaLnBrk="0" fontAlgn="base" hangingPunct="0">
                <a:spcBef>
                  <a:spcPct val="0"/>
                </a:spcBef>
                <a:spcAft>
                  <a:spcPct val="0"/>
                </a:spcAft>
                <a:defRPr sz="2500" b="1">
                  <a:latin typeface="Arial" pitchFamily="34" charset="0"/>
                </a:defRPr>
              </a:lvl8pPr>
              <a:lvl9pPr marL="3886200" indent="-228600" algn="ctr" eaLnBrk="0" fontAlgn="base" hangingPunct="0">
                <a:spcBef>
                  <a:spcPct val="0"/>
                </a:spcBef>
                <a:spcAft>
                  <a:spcPct val="0"/>
                </a:spcAft>
                <a:defRPr sz="2500" b="1">
                  <a:latin typeface="Arial" pitchFamily="34" charset="0"/>
                </a:defRPr>
              </a:lvl9pPr>
            </a:lstStyle>
            <a:p>
              <a:pPr>
                <a:defRPr/>
              </a:pPr>
              <a:r>
                <a:rPr lang="en-GB" sz="1800" kern="0" dirty="0">
                  <a:latin typeface="+mj-lt"/>
                  <a:cs typeface="Arial" panose="020B0604020202020204" pitchFamily="34" charset="0"/>
                </a:rPr>
                <a:t>Budesonide 200 µg 2 </a:t>
              </a:r>
              <a:r>
                <a:rPr lang="en-GB" sz="1800" kern="0" dirty="0" err="1">
                  <a:latin typeface="+mj-lt"/>
                  <a:cs typeface="Arial" panose="020B0604020202020204" pitchFamily="34" charset="0"/>
                </a:rPr>
                <a:t>hít</a:t>
              </a:r>
              <a:r>
                <a:rPr lang="en-GB" sz="1800" kern="0" dirty="0">
                  <a:latin typeface="+mj-lt"/>
                  <a:cs typeface="Arial" panose="020B0604020202020204" pitchFamily="34" charset="0"/>
                </a:rPr>
                <a:t> x 2</a:t>
              </a:r>
            </a:p>
          </p:txBody>
        </p:sp>
        <p:sp>
          <p:nvSpPr>
            <p:cNvPr id="8" name="Text Box 30"/>
            <p:cNvSpPr txBox="1">
              <a:spLocks noChangeArrowheads="1"/>
            </p:cNvSpPr>
            <p:nvPr/>
          </p:nvSpPr>
          <p:spPr bwMode="auto">
            <a:xfrm>
              <a:off x="4655841" y="3400326"/>
              <a:ext cx="4785781" cy="380048"/>
            </a:xfrm>
            <a:prstGeom prst="roundRect">
              <a:avLst>
                <a:gd name="adj" fmla="val 5795"/>
              </a:avLst>
            </a:prstGeom>
            <a:solidFill>
              <a:schemeClr val="bg2">
                <a:lumMod val="60000"/>
                <a:lumOff val="40000"/>
              </a:schemeClr>
            </a:solidFill>
            <a:ln>
              <a:noFill/>
              <a:headEnd/>
              <a:tailEn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algn="ctr">
                <a:defRPr sz="1400" b="1">
                  <a:solidFill>
                    <a:schemeClr val="bg1"/>
                  </a:solidFill>
                  <a:latin typeface="Arial" pitchFamily="34" charset="0"/>
                </a:defRPr>
              </a:lvl1pPr>
              <a:lvl2pPr marL="742950" indent="-285750">
                <a:defRPr sz="2500" b="1">
                  <a:latin typeface="Arial" pitchFamily="34" charset="0"/>
                </a:defRPr>
              </a:lvl2pPr>
              <a:lvl3pPr marL="1143000" indent="-228600">
                <a:defRPr sz="2500" b="1">
                  <a:latin typeface="Arial" pitchFamily="34" charset="0"/>
                </a:defRPr>
              </a:lvl3pPr>
              <a:lvl4pPr marL="1600200" indent="-228600">
                <a:defRPr sz="2500" b="1">
                  <a:latin typeface="Arial" pitchFamily="34" charset="0"/>
                </a:defRPr>
              </a:lvl4pPr>
              <a:lvl5pPr marL="2057400" indent="-228600">
                <a:defRPr sz="2500" b="1">
                  <a:latin typeface="Arial" pitchFamily="34" charset="0"/>
                </a:defRPr>
              </a:lvl5pPr>
              <a:lvl6pPr marL="2514600" indent="-228600" algn="ctr" eaLnBrk="0" fontAlgn="base" hangingPunct="0">
                <a:spcBef>
                  <a:spcPct val="0"/>
                </a:spcBef>
                <a:spcAft>
                  <a:spcPct val="0"/>
                </a:spcAft>
                <a:defRPr sz="2500" b="1">
                  <a:latin typeface="Arial" pitchFamily="34" charset="0"/>
                </a:defRPr>
              </a:lvl6pPr>
              <a:lvl7pPr marL="2971800" indent="-228600" algn="ctr" eaLnBrk="0" fontAlgn="base" hangingPunct="0">
                <a:spcBef>
                  <a:spcPct val="0"/>
                </a:spcBef>
                <a:spcAft>
                  <a:spcPct val="0"/>
                </a:spcAft>
                <a:defRPr sz="2500" b="1">
                  <a:latin typeface="Arial" pitchFamily="34" charset="0"/>
                </a:defRPr>
              </a:lvl7pPr>
              <a:lvl8pPr marL="3429000" indent="-228600" algn="ctr" eaLnBrk="0" fontAlgn="base" hangingPunct="0">
                <a:spcBef>
                  <a:spcPct val="0"/>
                </a:spcBef>
                <a:spcAft>
                  <a:spcPct val="0"/>
                </a:spcAft>
                <a:defRPr sz="2500" b="1">
                  <a:latin typeface="Arial" pitchFamily="34" charset="0"/>
                </a:defRPr>
              </a:lvl8pPr>
              <a:lvl9pPr marL="3886200" indent="-228600" algn="ctr" eaLnBrk="0" fontAlgn="base" hangingPunct="0">
                <a:spcBef>
                  <a:spcPct val="0"/>
                </a:spcBef>
                <a:spcAft>
                  <a:spcPct val="0"/>
                </a:spcAft>
                <a:defRPr sz="2500" b="1">
                  <a:latin typeface="Arial" pitchFamily="34" charset="0"/>
                </a:defRPr>
              </a:lvl9pPr>
            </a:lstStyle>
            <a:p>
              <a:pPr>
                <a:defRPr/>
              </a:pPr>
              <a:r>
                <a:rPr lang="en-US" sz="1800" kern="0" dirty="0">
                  <a:solidFill>
                    <a:schemeClr val="tx1"/>
                  </a:solidFill>
                  <a:latin typeface="+mj-lt"/>
                  <a:cs typeface="Arial" panose="020B0604020202020204" pitchFamily="34" charset="0"/>
                </a:rPr>
                <a:t>Placebo</a:t>
              </a:r>
              <a:endParaRPr lang="en-GB" sz="1800" kern="0" dirty="0">
                <a:solidFill>
                  <a:schemeClr val="tx1"/>
                </a:solidFill>
                <a:latin typeface="+mj-lt"/>
                <a:cs typeface="Arial" panose="020B0604020202020204" pitchFamily="34" charset="0"/>
              </a:endParaRPr>
            </a:p>
          </p:txBody>
        </p:sp>
        <p:sp>
          <p:nvSpPr>
            <p:cNvPr id="10" name="Text Box 30"/>
            <p:cNvSpPr txBox="1">
              <a:spLocks noChangeArrowheads="1"/>
            </p:cNvSpPr>
            <p:nvPr/>
          </p:nvSpPr>
          <p:spPr bwMode="auto">
            <a:xfrm>
              <a:off x="4655841" y="2921111"/>
              <a:ext cx="4785781" cy="380048"/>
            </a:xfrm>
            <a:prstGeom prst="roundRect">
              <a:avLst>
                <a:gd name="adj" fmla="val 5795"/>
              </a:avLst>
            </a:prstGeom>
            <a:solidFill>
              <a:schemeClr val="accent4"/>
            </a:solidFill>
            <a:ln>
              <a:noFill/>
              <a:headEnd/>
              <a:tailEn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algn="ctr">
                <a:defRPr sz="1400" b="1">
                  <a:solidFill>
                    <a:schemeClr val="bg1"/>
                  </a:solidFill>
                  <a:latin typeface="Arial" pitchFamily="34" charset="0"/>
                </a:defRPr>
              </a:lvl1pPr>
              <a:lvl2pPr marL="742950" indent="-285750">
                <a:defRPr sz="2500" b="1">
                  <a:latin typeface="Arial" pitchFamily="34" charset="0"/>
                </a:defRPr>
              </a:lvl2pPr>
              <a:lvl3pPr marL="1143000" indent="-228600">
                <a:defRPr sz="2500" b="1">
                  <a:latin typeface="Arial" pitchFamily="34" charset="0"/>
                </a:defRPr>
              </a:lvl3pPr>
              <a:lvl4pPr marL="1600200" indent="-228600">
                <a:defRPr sz="2500" b="1">
                  <a:latin typeface="Arial" pitchFamily="34" charset="0"/>
                </a:defRPr>
              </a:lvl4pPr>
              <a:lvl5pPr marL="2057400" indent="-228600">
                <a:defRPr sz="2500" b="1">
                  <a:latin typeface="Arial" pitchFamily="34" charset="0"/>
                </a:defRPr>
              </a:lvl5pPr>
              <a:lvl6pPr marL="2514600" indent="-228600" algn="ctr" eaLnBrk="0" fontAlgn="base" hangingPunct="0">
                <a:spcBef>
                  <a:spcPct val="0"/>
                </a:spcBef>
                <a:spcAft>
                  <a:spcPct val="0"/>
                </a:spcAft>
                <a:defRPr sz="2500" b="1">
                  <a:latin typeface="Arial" pitchFamily="34" charset="0"/>
                </a:defRPr>
              </a:lvl6pPr>
              <a:lvl7pPr marL="2971800" indent="-228600" algn="ctr" eaLnBrk="0" fontAlgn="base" hangingPunct="0">
                <a:spcBef>
                  <a:spcPct val="0"/>
                </a:spcBef>
                <a:spcAft>
                  <a:spcPct val="0"/>
                </a:spcAft>
                <a:defRPr sz="2500" b="1">
                  <a:latin typeface="Arial" pitchFamily="34" charset="0"/>
                </a:defRPr>
              </a:lvl7pPr>
              <a:lvl8pPr marL="3429000" indent="-228600" algn="ctr" eaLnBrk="0" fontAlgn="base" hangingPunct="0">
                <a:spcBef>
                  <a:spcPct val="0"/>
                </a:spcBef>
                <a:spcAft>
                  <a:spcPct val="0"/>
                </a:spcAft>
                <a:defRPr sz="2500" b="1">
                  <a:latin typeface="Arial" pitchFamily="34" charset="0"/>
                </a:defRPr>
              </a:lvl8pPr>
              <a:lvl9pPr marL="3886200" indent="-228600" algn="ctr" eaLnBrk="0" fontAlgn="base" hangingPunct="0">
                <a:spcBef>
                  <a:spcPct val="0"/>
                </a:spcBef>
                <a:spcAft>
                  <a:spcPct val="0"/>
                </a:spcAft>
                <a:defRPr sz="2500" b="1">
                  <a:latin typeface="Arial" pitchFamily="34" charset="0"/>
                </a:defRPr>
              </a:lvl9pPr>
            </a:lstStyle>
            <a:p>
              <a:pPr>
                <a:defRPr/>
              </a:pPr>
              <a:r>
                <a:rPr lang="da-DK" sz="1800" kern="0" dirty="0">
                  <a:latin typeface="+mj-lt"/>
                  <a:ea typeface="ＭＳ Ｐゴシック" charset="0"/>
                </a:rPr>
                <a:t>Formoterol 4.5 µg 2 hít x 2</a:t>
              </a:r>
            </a:p>
          </p:txBody>
        </p:sp>
        <p:sp>
          <p:nvSpPr>
            <p:cNvPr id="11" name="Text Box 2068"/>
            <p:cNvSpPr txBox="1">
              <a:spLocks noChangeArrowheads="1"/>
            </p:cNvSpPr>
            <p:nvPr/>
          </p:nvSpPr>
          <p:spPr bwMode="auto">
            <a:xfrm>
              <a:off x="1717433" y="2420889"/>
              <a:ext cx="2662068" cy="762655"/>
            </a:xfrm>
            <a:prstGeom prst="roundRect">
              <a:avLst>
                <a:gd name="adj" fmla="val 13702"/>
              </a:avLst>
            </a:prstGeom>
            <a:solidFill>
              <a:srgbClr val="00437A"/>
            </a:solidFill>
            <a:ln>
              <a:noFill/>
            </a:ln>
            <a:effectLst/>
          </p:spPr>
          <p:txBody>
            <a:bodyPr wrap="square">
              <a:spAutoFit/>
            </a:bodyPr>
            <a:lstStyle>
              <a:lvl1pPr>
                <a:defRPr sz="2500" b="1">
                  <a:solidFill>
                    <a:schemeClr val="tx1"/>
                  </a:solidFill>
                  <a:latin typeface="Arial" pitchFamily="34" charset="0"/>
                </a:defRPr>
              </a:lvl1pPr>
              <a:lvl2pPr marL="742950" indent="-285750">
                <a:defRPr sz="2500" b="1">
                  <a:solidFill>
                    <a:schemeClr val="tx1"/>
                  </a:solidFill>
                  <a:latin typeface="Arial" pitchFamily="34" charset="0"/>
                </a:defRPr>
              </a:lvl2pPr>
              <a:lvl3pPr marL="1143000" indent="-228600">
                <a:defRPr sz="2500" b="1">
                  <a:solidFill>
                    <a:schemeClr val="tx1"/>
                  </a:solidFill>
                  <a:latin typeface="Arial" pitchFamily="34" charset="0"/>
                </a:defRPr>
              </a:lvl3pPr>
              <a:lvl4pPr marL="1600200" indent="-228600">
                <a:defRPr sz="2500" b="1">
                  <a:solidFill>
                    <a:schemeClr val="tx1"/>
                  </a:solidFill>
                  <a:latin typeface="Arial" pitchFamily="34" charset="0"/>
                </a:defRPr>
              </a:lvl4pPr>
              <a:lvl5pPr marL="2057400" indent="-228600">
                <a:defRPr sz="2500" b="1">
                  <a:solidFill>
                    <a:schemeClr val="tx1"/>
                  </a:solidFill>
                  <a:latin typeface="Arial" pitchFamily="34" charset="0"/>
                </a:defRPr>
              </a:lvl5pPr>
              <a:lvl6pPr marL="2514600" indent="-228600" algn="ctr" eaLnBrk="0" fontAlgn="base" hangingPunct="0">
                <a:spcBef>
                  <a:spcPct val="0"/>
                </a:spcBef>
                <a:spcAft>
                  <a:spcPct val="0"/>
                </a:spcAft>
                <a:defRPr sz="2500" b="1">
                  <a:solidFill>
                    <a:schemeClr val="tx1"/>
                  </a:solidFill>
                  <a:latin typeface="Arial" pitchFamily="34" charset="0"/>
                </a:defRPr>
              </a:lvl6pPr>
              <a:lvl7pPr marL="2971800" indent="-228600" algn="ctr" eaLnBrk="0" fontAlgn="base" hangingPunct="0">
                <a:spcBef>
                  <a:spcPct val="0"/>
                </a:spcBef>
                <a:spcAft>
                  <a:spcPct val="0"/>
                </a:spcAft>
                <a:defRPr sz="2500" b="1">
                  <a:solidFill>
                    <a:schemeClr val="tx1"/>
                  </a:solidFill>
                  <a:latin typeface="Arial" pitchFamily="34" charset="0"/>
                </a:defRPr>
              </a:lvl7pPr>
              <a:lvl8pPr marL="3429000" indent="-228600" algn="ctr" eaLnBrk="0" fontAlgn="base" hangingPunct="0">
                <a:spcBef>
                  <a:spcPct val="0"/>
                </a:spcBef>
                <a:spcAft>
                  <a:spcPct val="0"/>
                </a:spcAft>
                <a:defRPr sz="2500" b="1">
                  <a:solidFill>
                    <a:schemeClr val="tx1"/>
                  </a:solidFill>
                  <a:latin typeface="Arial" pitchFamily="34" charset="0"/>
                </a:defRPr>
              </a:lvl8pPr>
              <a:lvl9pPr marL="3886200" indent="-228600" algn="ctr" eaLnBrk="0" fontAlgn="base" hangingPunct="0">
                <a:spcBef>
                  <a:spcPct val="0"/>
                </a:spcBef>
                <a:spcAft>
                  <a:spcPct val="0"/>
                </a:spcAft>
                <a:defRPr sz="2500" b="1">
                  <a:solidFill>
                    <a:schemeClr val="tx1"/>
                  </a:solidFill>
                  <a:latin typeface="Arial" pitchFamily="34" charset="0"/>
                </a:defRPr>
              </a:lvl9pPr>
            </a:lstStyle>
            <a:p>
              <a:pPr algn="ctr">
                <a:defRPr/>
              </a:pPr>
              <a:r>
                <a:rPr lang="en-US" sz="2000" kern="0" dirty="0" err="1">
                  <a:solidFill>
                    <a:schemeClr val="bg1"/>
                  </a:solidFill>
                  <a:ea typeface="ＭＳ Ｐゴシック" charset="0"/>
                  <a:cs typeface="Arial" panose="020B0604020202020204" pitchFamily="34" charset="0"/>
                </a:rPr>
                <a:t>Nghiên</a:t>
              </a:r>
              <a:r>
                <a:rPr lang="en-US" sz="2000" kern="0" dirty="0">
                  <a:solidFill>
                    <a:schemeClr val="bg1"/>
                  </a:solidFill>
                  <a:ea typeface="ＭＳ Ｐゴシック" charset="0"/>
                  <a:cs typeface="Arial" panose="020B0604020202020204" pitchFamily="34" charset="0"/>
                </a:rPr>
                <a:t> </a:t>
              </a:r>
              <a:r>
                <a:rPr lang="en-US" sz="2000" kern="0" dirty="0" err="1">
                  <a:solidFill>
                    <a:schemeClr val="bg1"/>
                  </a:solidFill>
                  <a:ea typeface="ＭＳ Ｐゴシック" charset="0"/>
                  <a:cs typeface="Arial" panose="020B0604020202020204" pitchFamily="34" charset="0"/>
                </a:rPr>
                <a:t>cứu</a:t>
              </a:r>
              <a:r>
                <a:rPr lang="en-US" sz="2000" kern="0" dirty="0">
                  <a:solidFill>
                    <a:schemeClr val="bg1"/>
                  </a:solidFill>
                  <a:ea typeface="ＭＳ Ｐゴシック" charset="0"/>
                  <a:cs typeface="Arial" panose="020B0604020202020204" pitchFamily="34" charset="0"/>
                </a:rPr>
                <a:t> Bud/Form</a:t>
              </a:r>
            </a:p>
          </p:txBody>
        </p:sp>
      </p:grpSp>
      <p:sp>
        <p:nvSpPr>
          <p:cNvPr id="12" name="Text Box 15"/>
          <p:cNvSpPr txBox="1">
            <a:spLocks noChangeArrowheads="1"/>
          </p:cNvSpPr>
          <p:nvPr/>
        </p:nvSpPr>
        <p:spPr bwMode="auto">
          <a:xfrm>
            <a:off x="5181600" y="1367136"/>
            <a:ext cx="3801965" cy="461665"/>
          </a:xfrm>
          <a:prstGeom prst="rect">
            <a:avLst/>
          </a:prstGeom>
          <a:noFill/>
          <a:ln>
            <a:noFill/>
          </a:ln>
          <a:extLst/>
        </p:spPr>
        <p:txBody>
          <a:bodyPr wrap="square">
            <a:spAutoFit/>
          </a:bodyPr>
          <a:lstStyle>
            <a:defPPr>
              <a:defRPr lang="en-US"/>
            </a:defPPr>
            <a:lvl1pPr>
              <a:defRPr sz="2000">
                <a:solidFill>
                  <a:srgbClr val="00204D"/>
                </a:solidFill>
                <a:latin typeface="Arial" panose="020B0604020202020204" pitchFamily="34" charset="0"/>
                <a:ea typeface="ＭＳ Ｐゴシック" charset="0"/>
                <a:cs typeface="Arial" panose="020B0604020202020204" pitchFamily="34"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algn="ctr" eaLnBrk="0" fontAlgn="base" hangingPunct="0">
              <a:spcBef>
                <a:spcPct val="20000"/>
              </a:spcBef>
              <a:spcAft>
                <a:spcPct val="0"/>
              </a:spcAft>
              <a:buClr>
                <a:srgbClr val="E8004D"/>
              </a:buClr>
              <a:buSzPct val="125000"/>
              <a:buFont typeface="Symbol" pitchFamily="18" charset="2"/>
              <a:defRPr sz="2800">
                <a:solidFill>
                  <a:schemeClr val="bg1"/>
                </a:solidFill>
                <a:latin typeface="Arial" charset="0"/>
              </a:defRPr>
            </a:lvl6pPr>
            <a:lvl7pPr marL="2971800" indent="-228600" algn="ctr" eaLnBrk="0" fontAlgn="base" hangingPunct="0">
              <a:spcBef>
                <a:spcPct val="20000"/>
              </a:spcBef>
              <a:spcAft>
                <a:spcPct val="0"/>
              </a:spcAft>
              <a:buClr>
                <a:srgbClr val="E8004D"/>
              </a:buClr>
              <a:buSzPct val="125000"/>
              <a:buFont typeface="Symbol" pitchFamily="18" charset="2"/>
              <a:defRPr sz="2800">
                <a:solidFill>
                  <a:schemeClr val="bg1"/>
                </a:solidFill>
                <a:latin typeface="Arial" charset="0"/>
              </a:defRPr>
            </a:lvl7pPr>
            <a:lvl8pPr marL="3429000" indent="-228600" algn="ctr" eaLnBrk="0" fontAlgn="base" hangingPunct="0">
              <a:spcBef>
                <a:spcPct val="20000"/>
              </a:spcBef>
              <a:spcAft>
                <a:spcPct val="0"/>
              </a:spcAft>
              <a:buClr>
                <a:srgbClr val="E8004D"/>
              </a:buClr>
              <a:buSzPct val="125000"/>
              <a:buFont typeface="Symbol" pitchFamily="18" charset="2"/>
              <a:defRPr sz="2800">
                <a:solidFill>
                  <a:schemeClr val="bg1"/>
                </a:solidFill>
                <a:latin typeface="Arial" charset="0"/>
              </a:defRPr>
            </a:lvl8pPr>
            <a:lvl9pPr marL="3886200" indent="-228600" algn="ctr" eaLnBrk="0" fontAlgn="base" hangingPunct="0">
              <a:spcBef>
                <a:spcPct val="20000"/>
              </a:spcBef>
              <a:spcAft>
                <a:spcPct val="0"/>
              </a:spcAft>
              <a:buClr>
                <a:srgbClr val="E8004D"/>
              </a:buClr>
              <a:buSzPct val="125000"/>
              <a:buFont typeface="Symbol" pitchFamily="18" charset="2"/>
              <a:defRPr sz="2800">
                <a:solidFill>
                  <a:schemeClr val="bg1"/>
                </a:solidFill>
                <a:latin typeface="Arial" charset="0"/>
              </a:defRPr>
            </a:lvl9pPr>
          </a:lstStyle>
          <a:p>
            <a:r>
              <a:rPr lang="en-GB" sz="2400" b="1" kern="0" dirty="0" err="1">
                <a:solidFill>
                  <a:schemeClr val="tx1"/>
                </a:solidFill>
              </a:rPr>
              <a:t>Nhánh</a:t>
            </a:r>
            <a:r>
              <a:rPr lang="en-GB" sz="2400" b="1" kern="0" dirty="0">
                <a:solidFill>
                  <a:schemeClr val="tx1"/>
                </a:solidFill>
              </a:rPr>
              <a:t> </a:t>
            </a:r>
            <a:r>
              <a:rPr lang="en-GB" sz="2400" b="1" kern="0" dirty="0" err="1">
                <a:solidFill>
                  <a:schemeClr val="tx1"/>
                </a:solidFill>
              </a:rPr>
              <a:t>điều</a:t>
            </a:r>
            <a:r>
              <a:rPr lang="en-GB" sz="2400" b="1" kern="0" dirty="0">
                <a:solidFill>
                  <a:schemeClr val="tx1"/>
                </a:solidFill>
              </a:rPr>
              <a:t> </a:t>
            </a:r>
            <a:r>
              <a:rPr lang="en-GB" sz="2400" b="1" kern="0" dirty="0" err="1">
                <a:solidFill>
                  <a:schemeClr val="tx1"/>
                </a:solidFill>
              </a:rPr>
              <a:t>trị</a:t>
            </a:r>
            <a:endParaRPr lang="en-GB" sz="2400" b="1" kern="0" dirty="0">
              <a:solidFill>
                <a:schemeClr val="tx1"/>
              </a:solidFill>
            </a:endParaRPr>
          </a:p>
        </p:txBody>
      </p:sp>
      <p:cxnSp>
        <p:nvCxnSpPr>
          <p:cNvPr id="13" name="AutoShape 2"/>
          <p:cNvCxnSpPr>
            <a:cxnSpLocks noChangeShapeType="1"/>
          </p:cNvCxnSpPr>
          <p:nvPr/>
        </p:nvCxnSpPr>
        <p:spPr bwMode="auto">
          <a:xfrm rot="5400000" flipV="1">
            <a:off x="2665128" y="4570092"/>
            <a:ext cx="1423987" cy="1587"/>
          </a:xfrm>
          <a:prstGeom prst="bentConnector5">
            <a:avLst>
              <a:gd name="adj1" fmla="val -13380"/>
              <a:gd name="adj2" fmla="val 28800009"/>
              <a:gd name="adj3" fmla="val 11505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grpSp>
        <p:nvGrpSpPr>
          <p:cNvPr id="5" name="Group 4"/>
          <p:cNvGrpSpPr/>
          <p:nvPr/>
        </p:nvGrpSpPr>
        <p:grpSpPr>
          <a:xfrm>
            <a:off x="1678171" y="4401916"/>
            <a:ext cx="7798622" cy="1863541"/>
            <a:chOff x="1678170" y="4002907"/>
            <a:chExt cx="7798621" cy="1863541"/>
          </a:xfrm>
        </p:grpSpPr>
        <p:sp>
          <p:nvSpPr>
            <p:cNvPr id="14" name="Text Box 28"/>
            <p:cNvSpPr txBox="1">
              <a:spLocks noChangeArrowheads="1"/>
            </p:cNvSpPr>
            <p:nvPr/>
          </p:nvSpPr>
          <p:spPr bwMode="auto">
            <a:xfrm>
              <a:off x="4674604" y="4002907"/>
              <a:ext cx="4802187" cy="383619"/>
            </a:xfrm>
            <a:prstGeom prst="roundRect">
              <a:avLst>
                <a:gd name="adj" fmla="val 7772"/>
              </a:avLst>
            </a:prstGeom>
            <a:solidFill>
              <a:srgbClr val="7030A0"/>
            </a:solidFill>
            <a:ln w="9525">
              <a:noFill/>
              <a:miter lim="800000"/>
              <a:headEnd/>
              <a:tailEnd/>
            </a:ln>
            <a:effectLst/>
          </p:spPr>
          <p:txBody>
            <a:bodyPr>
              <a:spAutoFit/>
            </a:bodyPr>
            <a:lstStyle>
              <a:defPPr>
                <a:defRPr lang="en-US"/>
              </a:defPPr>
              <a:lvl1pPr algn="ctr">
                <a:defRPr sz="1400" b="1">
                  <a:solidFill>
                    <a:schemeClr val="bg1"/>
                  </a:solidFill>
                  <a:latin typeface="Arial" pitchFamily="34" charset="0"/>
                </a:defRPr>
              </a:lvl1pPr>
              <a:lvl2pPr marL="742950" indent="-285750">
                <a:defRPr sz="2500" b="1">
                  <a:latin typeface="Arial" pitchFamily="34" charset="0"/>
                </a:defRPr>
              </a:lvl2pPr>
              <a:lvl3pPr marL="1143000" indent="-228600">
                <a:defRPr sz="2500" b="1">
                  <a:latin typeface="Arial" pitchFamily="34" charset="0"/>
                </a:defRPr>
              </a:lvl3pPr>
              <a:lvl4pPr marL="1600200" indent="-228600">
                <a:defRPr sz="2500" b="1">
                  <a:latin typeface="Arial" pitchFamily="34" charset="0"/>
                </a:defRPr>
              </a:lvl4pPr>
              <a:lvl5pPr marL="2057400" indent="-228600">
                <a:defRPr sz="2500" b="1">
                  <a:latin typeface="Arial" pitchFamily="34" charset="0"/>
                </a:defRPr>
              </a:lvl5pPr>
              <a:lvl6pPr marL="2514600" indent="-228600" algn="ctr" eaLnBrk="0" fontAlgn="base" hangingPunct="0">
                <a:spcBef>
                  <a:spcPct val="0"/>
                </a:spcBef>
                <a:spcAft>
                  <a:spcPct val="0"/>
                </a:spcAft>
                <a:defRPr sz="2500" b="1">
                  <a:latin typeface="Arial" pitchFamily="34" charset="0"/>
                </a:defRPr>
              </a:lvl6pPr>
              <a:lvl7pPr marL="2971800" indent="-228600" algn="ctr" eaLnBrk="0" fontAlgn="base" hangingPunct="0">
                <a:spcBef>
                  <a:spcPct val="0"/>
                </a:spcBef>
                <a:spcAft>
                  <a:spcPct val="0"/>
                </a:spcAft>
                <a:defRPr sz="2500" b="1">
                  <a:latin typeface="Arial" pitchFamily="34" charset="0"/>
                </a:defRPr>
              </a:lvl7pPr>
              <a:lvl8pPr marL="3429000" indent="-228600" algn="ctr" eaLnBrk="0" fontAlgn="base" hangingPunct="0">
                <a:spcBef>
                  <a:spcPct val="0"/>
                </a:spcBef>
                <a:spcAft>
                  <a:spcPct val="0"/>
                </a:spcAft>
                <a:defRPr sz="2500" b="1">
                  <a:latin typeface="Arial" pitchFamily="34" charset="0"/>
                </a:defRPr>
              </a:lvl8pPr>
              <a:lvl9pPr marL="3886200" indent="-228600" algn="ctr" eaLnBrk="0" fontAlgn="base" hangingPunct="0">
                <a:spcBef>
                  <a:spcPct val="0"/>
                </a:spcBef>
                <a:spcAft>
                  <a:spcPct val="0"/>
                </a:spcAft>
                <a:defRPr sz="2500" b="1">
                  <a:latin typeface="Arial" pitchFamily="34" charset="0"/>
                </a:defRPr>
              </a:lvl9pPr>
            </a:lstStyle>
            <a:p>
              <a:pPr>
                <a:defRPr/>
              </a:pPr>
              <a:r>
                <a:rPr lang="da-DK" sz="1800" kern="0" dirty="0">
                  <a:latin typeface="+mj-lt"/>
                  <a:ea typeface="ＭＳ Ｐゴシック" charset="0"/>
                </a:rPr>
                <a:t>Flu/Sal 500/50 µg 1 hít x 2</a:t>
              </a:r>
            </a:p>
          </p:txBody>
        </p:sp>
        <p:sp>
          <p:nvSpPr>
            <p:cNvPr id="15" name="Text Box 29"/>
            <p:cNvSpPr txBox="1">
              <a:spLocks noChangeArrowheads="1"/>
            </p:cNvSpPr>
            <p:nvPr/>
          </p:nvSpPr>
          <p:spPr bwMode="auto">
            <a:xfrm>
              <a:off x="4674604" y="4506963"/>
              <a:ext cx="4785781" cy="387191"/>
            </a:xfrm>
            <a:prstGeom prst="roundRect">
              <a:avLst>
                <a:gd name="adj" fmla="val 8760"/>
              </a:avLst>
            </a:prstGeom>
            <a:solidFill>
              <a:srgbClr val="FF5050"/>
            </a:solidFill>
            <a:ln>
              <a:noFill/>
              <a:headEnd/>
              <a:tailEn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algn="ctr">
                <a:defRPr sz="1400" b="1">
                  <a:solidFill>
                    <a:schemeClr val="bg1"/>
                  </a:solidFill>
                  <a:latin typeface="Arial" pitchFamily="34" charset="0"/>
                </a:defRPr>
              </a:lvl1pPr>
              <a:lvl2pPr marL="742950" indent="-285750">
                <a:defRPr sz="2500" b="1">
                  <a:latin typeface="Arial" pitchFamily="34" charset="0"/>
                </a:defRPr>
              </a:lvl2pPr>
              <a:lvl3pPr marL="1143000" indent="-228600">
                <a:defRPr sz="2500" b="1">
                  <a:latin typeface="Arial" pitchFamily="34" charset="0"/>
                </a:defRPr>
              </a:lvl3pPr>
              <a:lvl4pPr marL="1600200" indent="-228600">
                <a:defRPr sz="2500" b="1">
                  <a:latin typeface="Arial" pitchFamily="34" charset="0"/>
                </a:defRPr>
              </a:lvl4pPr>
              <a:lvl5pPr marL="2057400" indent="-228600">
                <a:defRPr sz="2500" b="1">
                  <a:latin typeface="Arial" pitchFamily="34" charset="0"/>
                </a:defRPr>
              </a:lvl5pPr>
              <a:lvl6pPr marL="2514600" indent="-228600" algn="ctr" eaLnBrk="0" fontAlgn="base" hangingPunct="0">
                <a:spcBef>
                  <a:spcPct val="0"/>
                </a:spcBef>
                <a:spcAft>
                  <a:spcPct val="0"/>
                </a:spcAft>
                <a:defRPr sz="2500" b="1">
                  <a:latin typeface="Arial" pitchFamily="34" charset="0"/>
                </a:defRPr>
              </a:lvl6pPr>
              <a:lvl7pPr marL="2971800" indent="-228600" algn="ctr" eaLnBrk="0" fontAlgn="base" hangingPunct="0">
                <a:spcBef>
                  <a:spcPct val="0"/>
                </a:spcBef>
                <a:spcAft>
                  <a:spcPct val="0"/>
                </a:spcAft>
                <a:defRPr sz="2500" b="1">
                  <a:latin typeface="Arial" pitchFamily="34" charset="0"/>
                </a:defRPr>
              </a:lvl7pPr>
              <a:lvl8pPr marL="3429000" indent="-228600" algn="ctr" eaLnBrk="0" fontAlgn="base" hangingPunct="0">
                <a:spcBef>
                  <a:spcPct val="0"/>
                </a:spcBef>
                <a:spcAft>
                  <a:spcPct val="0"/>
                </a:spcAft>
                <a:defRPr sz="2500" b="1">
                  <a:latin typeface="Arial" pitchFamily="34" charset="0"/>
                </a:defRPr>
              </a:lvl8pPr>
              <a:lvl9pPr marL="3886200" indent="-228600" algn="ctr" eaLnBrk="0" fontAlgn="base" hangingPunct="0">
                <a:spcBef>
                  <a:spcPct val="0"/>
                </a:spcBef>
                <a:spcAft>
                  <a:spcPct val="0"/>
                </a:spcAft>
                <a:defRPr sz="2500" b="1">
                  <a:latin typeface="Arial" pitchFamily="34" charset="0"/>
                </a:defRPr>
              </a:lvl9pPr>
            </a:lstStyle>
            <a:p>
              <a:pPr>
                <a:defRPr/>
              </a:pPr>
              <a:r>
                <a:rPr lang="en-GB" sz="1800" kern="0" dirty="0">
                  <a:latin typeface="+mj-lt"/>
                  <a:cs typeface="Arial" panose="020B0604020202020204" pitchFamily="34" charset="0"/>
                </a:rPr>
                <a:t>Fluticasone 500 µg 1 </a:t>
              </a:r>
              <a:r>
                <a:rPr lang="en-GB" sz="1800" kern="0" dirty="0" err="1">
                  <a:latin typeface="+mj-lt"/>
                  <a:cs typeface="Arial" panose="020B0604020202020204" pitchFamily="34" charset="0"/>
                </a:rPr>
                <a:t>hít</a:t>
              </a:r>
              <a:r>
                <a:rPr lang="en-GB" sz="1800" kern="0" dirty="0">
                  <a:latin typeface="+mj-lt"/>
                  <a:cs typeface="Arial" panose="020B0604020202020204" pitchFamily="34" charset="0"/>
                </a:rPr>
                <a:t> x 2</a:t>
              </a:r>
            </a:p>
          </p:txBody>
        </p:sp>
        <p:sp>
          <p:nvSpPr>
            <p:cNvPr id="16" name="Text Box 30"/>
            <p:cNvSpPr txBox="1">
              <a:spLocks noChangeArrowheads="1"/>
            </p:cNvSpPr>
            <p:nvPr/>
          </p:nvSpPr>
          <p:spPr bwMode="auto">
            <a:xfrm>
              <a:off x="4674604" y="5486400"/>
              <a:ext cx="4785781" cy="380048"/>
            </a:xfrm>
            <a:prstGeom prst="roundRect">
              <a:avLst>
                <a:gd name="adj" fmla="val 5795"/>
              </a:avLst>
            </a:prstGeom>
            <a:solidFill>
              <a:schemeClr val="bg2">
                <a:lumMod val="60000"/>
                <a:lumOff val="40000"/>
              </a:schemeClr>
            </a:solidFill>
            <a:ln>
              <a:noFill/>
              <a:headEnd/>
              <a:tailEn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algn="ctr">
                <a:defRPr sz="1400" b="1">
                  <a:solidFill>
                    <a:schemeClr val="bg1"/>
                  </a:solidFill>
                  <a:latin typeface="Arial" pitchFamily="34" charset="0"/>
                </a:defRPr>
              </a:lvl1pPr>
              <a:lvl2pPr marL="742950" indent="-285750">
                <a:defRPr sz="2500" b="1">
                  <a:latin typeface="Arial" pitchFamily="34" charset="0"/>
                </a:defRPr>
              </a:lvl2pPr>
              <a:lvl3pPr marL="1143000" indent="-228600">
                <a:defRPr sz="2500" b="1">
                  <a:latin typeface="Arial" pitchFamily="34" charset="0"/>
                </a:defRPr>
              </a:lvl3pPr>
              <a:lvl4pPr marL="1600200" indent="-228600">
                <a:defRPr sz="2500" b="1">
                  <a:latin typeface="Arial" pitchFamily="34" charset="0"/>
                </a:defRPr>
              </a:lvl4pPr>
              <a:lvl5pPr marL="2057400" indent="-228600">
                <a:defRPr sz="2500" b="1">
                  <a:latin typeface="Arial" pitchFamily="34" charset="0"/>
                </a:defRPr>
              </a:lvl5pPr>
              <a:lvl6pPr marL="2514600" indent="-228600" algn="ctr" eaLnBrk="0" fontAlgn="base" hangingPunct="0">
                <a:spcBef>
                  <a:spcPct val="0"/>
                </a:spcBef>
                <a:spcAft>
                  <a:spcPct val="0"/>
                </a:spcAft>
                <a:defRPr sz="2500" b="1">
                  <a:latin typeface="Arial" pitchFamily="34" charset="0"/>
                </a:defRPr>
              </a:lvl6pPr>
              <a:lvl7pPr marL="2971800" indent="-228600" algn="ctr" eaLnBrk="0" fontAlgn="base" hangingPunct="0">
                <a:spcBef>
                  <a:spcPct val="0"/>
                </a:spcBef>
                <a:spcAft>
                  <a:spcPct val="0"/>
                </a:spcAft>
                <a:defRPr sz="2500" b="1">
                  <a:latin typeface="Arial" pitchFamily="34" charset="0"/>
                </a:defRPr>
              </a:lvl7pPr>
              <a:lvl8pPr marL="3429000" indent="-228600" algn="ctr" eaLnBrk="0" fontAlgn="base" hangingPunct="0">
                <a:spcBef>
                  <a:spcPct val="0"/>
                </a:spcBef>
                <a:spcAft>
                  <a:spcPct val="0"/>
                </a:spcAft>
                <a:defRPr sz="2500" b="1">
                  <a:latin typeface="Arial" pitchFamily="34" charset="0"/>
                </a:defRPr>
              </a:lvl8pPr>
              <a:lvl9pPr marL="3886200" indent="-228600" algn="ctr" eaLnBrk="0" fontAlgn="base" hangingPunct="0">
                <a:spcBef>
                  <a:spcPct val="0"/>
                </a:spcBef>
                <a:spcAft>
                  <a:spcPct val="0"/>
                </a:spcAft>
                <a:defRPr sz="2500" b="1">
                  <a:latin typeface="Arial" pitchFamily="34" charset="0"/>
                </a:defRPr>
              </a:lvl9pPr>
            </a:lstStyle>
            <a:p>
              <a:pPr>
                <a:defRPr/>
              </a:pPr>
              <a:r>
                <a:rPr lang="en-US" sz="1800" kern="0" dirty="0">
                  <a:solidFill>
                    <a:schemeClr val="tx1"/>
                  </a:solidFill>
                  <a:latin typeface="+mj-lt"/>
                  <a:cs typeface="Arial" panose="020B0604020202020204" pitchFamily="34" charset="0"/>
                </a:rPr>
                <a:t>Placebo</a:t>
              </a:r>
              <a:endParaRPr lang="en-GB" sz="1800" kern="0" dirty="0">
                <a:solidFill>
                  <a:schemeClr val="tx1"/>
                </a:solidFill>
                <a:latin typeface="+mj-lt"/>
                <a:cs typeface="Arial" panose="020B0604020202020204" pitchFamily="34" charset="0"/>
              </a:endParaRPr>
            </a:p>
          </p:txBody>
        </p:sp>
        <p:sp>
          <p:nvSpPr>
            <p:cNvPr id="17" name="Text Box 2068"/>
            <p:cNvSpPr txBox="1">
              <a:spLocks noChangeArrowheads="1"/>
            </p:cNvSpPr>
            <p:nvPr/>
          </p:nvSpPr>
          <p:spPr bwMode="auto">
            <a:xfrm>
              <a:off x="1678170" y="4487786"/>
              <a:ext cx="2737800" cy="895290"/>
            </a:xfrm>
            <a:prstGeom prst="roundRect">
              <a:avLst>
                <a:gd name="adj" fmla="val 13702"/>
              </a:avLst>
            </a:prstGeom>
            <a:solidFill>
              <a:srgbClr val="00437A"/>
            </a:solidFill>
            <a:ln>
              <a:noFill/>
            </a:ln>
            <a:effectLst/>
          </p:spPr>
          <p:txBody>
            <a:bodyPr wrap="square">
              <a:spAutoFit/>
            </a:bodyPr>
            <a:lstStyle>
              <a:lvl1pPr>
                <a:defRPr sz="2500" b="1">
                  <a:solidFill>
                    <a:schemeClr val="tx1"/>
                  </a:solidFill>
                  <a:latin typeface="Arial" pitchFamily="34" charset="0"/>
                </a:defRPr>
              </a:lvl1pPr>
              <a:lvl2pPr marL="742950" indent="-285750">
                <a:defRPr sz="2500" b="1">
                  <a:solidFill>
                    <a:schemeClr val="tx1"/>
                  </a:solidFill>
                  <a:latin typeface="Arial" pitchFamily="34" charset="0"/>
                </a:defRPr>
              </a:lvl2pPr>
              <a:lvl3pPr marL="1143000" indent="-228600">
                <a:defRPr sz="2500" b="1">
                  <a:solidFill>
                    <a:schemeClr val="tx1"/>
                  </a:solidFill>
                  <a:latin typeface="Arial" pitchFamily="34" charset="0"/>
                </a:defRPr>
              </a:lvl3pPr>
              <a:lvl4pPr marL="1600200" indent="-228600">
                <a:defRPr sz="2500" b="1">
                  <a:solidFill>
                    <a:schemeClr val="tx1"/>
                  </a:solidFill>
                  <a:latin typeface="Arial" pitchFamily="34" charset="0"/>
                </a:defRPr>
              </a:lvl4pPr>
              <a:lvl5pPr marL="2057400" indent="-228600">
                <a:defRPr sz="2500" b="1">
                  <a:solidFill>
                    <a:schemeClr val="tx1"/>
                  </a:solidFill>
                  <a:latin typeface="Arial" pitchFamily="34" charset="0"/>
                </a:defRPr>
              </a:lvl5pPr>
              <a:lvl6pPr marL="2514600" indent="-228600" algn="ctr" eaLnBrk="0" fontAlgn="base" hangingPunct="0">
                <a:spcBef>
                  <a:spcPct val="0"/>
                </a:spcBef>
                <a:spcAft>
                  <a:spcPct val="0"/>
                </a:spcAft>
                <a:defRPr sz="2500" b="1">
                  <a:solidFill>
                    <a:schemeClr val="tx1"/>
                  </a:solidFill>
                  <a:latin typeface="Arial" pitchFamily="34" charset="0"/>
                </a:defRPr>
              </a:lvl6pPr>
              <a:lvl7pPr marL="2971800" indent="-228600" algn="ctr" eaLnBrk="0" fontAlgn="base" hangingPunct="0">
                <a:spcBef>
                  <a:spcPct val="0"/>
                </a:spcBef>
                <a:spcAft>
                  <a:spcPct val="0"/>
                </a:spcAft>
                <a:defRPr sz="2500" b="1">
                  <a:solidFill>
                    <a:schemeClr val="tx1"/>
                  </a:solidFill>
                  <a:latin typeface="Arial" pitchFamily="34" charset="0"/>
                </a:defRPr>
              </a:lvl7pPr>
              <a:lvl8pPr marL="3429000" indent="-228600" algn="ctr" eaLnBrk="0" fontAlgn="base" hangingPunct="0">
                <a:spcBef>
                  <a:spcPct val="0"/>
                </a:spcBef>
                <a:spcAft>
                  <a:spcPct val="0"/>
                </a:spcAft>
                <a:defRPr sz="2500" b="1">
                  <a:solidFill>
                    <a:schemeClr val="tx1"/>
                  </a:solidFill>
                  <a:latin typeface="Arial" pitchFamily="34" charset="0"/>
                </a:defRPr>
              </a:lvl8pPr>
              <a:lvl9pPr marL="3886200" indent="-228600" algn="ctr" eaLnBrk="0" fontAlgn="base" hangingPunct="0">
                <a:spcBef>
                  <a:spcPct val="0"/>
                </a:spcBef>
                <a:spcAft>
                  <a:spcPct val="0"/>
                </a:spcAft>
                <a:defRPr sz="2500" b="1">
                  <a:solidFill>
                    <a:schemeClr val="tx1"/>
                  </a:solidFill>
                  <a:latin typeface="Arial" pitchFamily="34" charset="0"/>
                </a:defRPr>
              </a:lvl9pPr>
            </a:lstStyle>
            <a:p>
              <a:pPr algn="ctr">
                <a:defRPr/>
              </a:pPr>
              <a:r>
                <a:rPr lang="en-GB" sz="2400" kern="0" dirty="0" err="1">
                  <a:solidFill>
                    <a:schemeClr val="bg1"/>
                  </a:solidFill>
                  <a:ea typeface="ＭＳ Ｐゴシック" charset="0"/>
                  <a:cs typeface="Arial" panose="020B0604020202020204" pitchFamily="34" charset="0"/>
                </a:rPr>
                <a:t>Nghiên</a:t>
              </a:r>
              <a:r>
                <a:rPr lang="en-GB" sz="2400" kern="0" dirty="0">
                  <a:solidFill>
                    <a:schemeClr val="bg1"/>
                  </a:solidFill>
                  <a:ea typeface="ＭＳ Ｐゴシック" charset="0"/>
                  <a:cs typeface="Arial" panose="020B0604020202020204" pitchFamily="34" charset="0"/>
                </a:rPr>
                <a:t> </a:t>
              </a:r>
              <a:r>
                <a:rPr lang="en-GB" sz="2400" kern="0" dirty="0" err="1">
                  <a:solidFill>
                    <a:schemeClr val="bg1"/>
                  </a:solidFill>
                  <a:ea typeface="ＭＳ Ｐゴシック" charset="0"/>
                  <a:cs typeface="Arial" panose="020B0604020202020204" pitchFamily="34" charset="0"/>
                </a:rPr>
                <a:t>cứu</a:t>
              </a:r>
              <a:r>
                <a:rPr lang="en-GB" sz="2400" kern="0" dirty="0">
                  <a:solidFill>
                    <a:schemeClr val="bg1"/>
                  </a:solidFill>
                  <a:ea typeface="ＭＳ Ｐゴシック" charset="0"/>
                  <a:cs typeface="Arial" panose="020B0604020202020204" pitchFamily="34" charset="0"/>
                </a:rPr>
                <a:t> TORCH</a:t>
              </a:r>
            </a:p>
          </p:txBody>
        </p:sp>
        <p:sp>
          <p:nvSpPr>
            <p:cNvPr id="18" name="Text Box 30"/>
            <p:cNvSpPr txBox="1">
              <a:spLocks noChangeArrowheads="1"/>
            </p:cNvSpPr>
            <p:nvPr/>
          </p:nvSpPr>
          <p:spPr bwMode="auto">
            <a:xfrm>
              <a:off x="4674604" y="5007185"/>
              <a:ext cx="4785781" cy="380048"/>
            </a:xfrm>
            <a:prstGeom prst="roundRect">
              <a:avLst>
                <a:gd name="adj" fmla="val 5795"/>
              </a:avLst>
            </a:prstGeom>
            <a:solidFill>
              <a:srgbClr val="00B050"/>
            </a:solidFill>
            <a:ln>
              <a:noFill/>
              <a:headEnd/>
              <a:tailEn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algn="ctr">
                <a:defRPr sz="1400" b="1">
                  <a:solidFill>
                    <a:schemeClr val="bg1"/>
                  </a:solidFill>
                  <a:latin typeface="Arial" pitchFamily="34" charset="0"/>
                </a:defRPr>
              </a:lvl1pPr>
              <a:lvl2pPr marL="742950" indent="-285750">
                <a:defRPr sz="2500" b="1">
                  <a:latin typeface="Arial" pitchFamily="34" charset="0"/>
                </a:defRPr>
              </a:lvl2pPr>
              <a:lvl3pPr marL="1143000" indent="-228600">
                <a:defRPr sz="2500" b="1">
                  <a:latin typeface="Arial" pitchFamily="34" charset="0"/>
                </a:defRPr>
              </a:lvl3pPr>
              <a:lvl4pPr marL="1600200" indent="-228600">
                <a:defRPr sz="2500" b="1">
                  <a:latin typeface="Arial" pitchFamily="34" charset="0"/>
                </a:defRPr>
              </a:lvl4pPr>
              <a:lvl5pPr marL="2057400" indent="-228600">
                <a:defRPr sz="2500" b="1">
                  <a:latin typeface="Arial" pitchFamily="34" charset="0"/>
                </a:defRPr>
              </a:lvl5pPr>
              <a:lvl6pPr marL="2514600" indent="-228600" algn="ctr" eaLnBrk="0" fontAlgn="base" hangingPunct="0">
                <a:spcBef>
                  <a:spcPct val="0"/>
                </a:spcBef>
                <a:spcAft>
                  <a:spcPct val="0"/>
                </a:spcAft>
                <a:defRPr sz="2500" b="1">
                  <a:latin typeface="Arial" pitchFamily="34" charset="0"/>
                </a:defRPr>
              </a:lvl6pPr>
              <a:lvl7pPr marL="2971800" indent="-228600" algn="ctr" eaLnBrk="0" fontAlgn="base" hangingPunct="0">
                <a:spcBef>
                  <a:spcPct val="0"/>
                </a:spcBef>
                <a:spcAft>
                  <a:spcPct val="0"/>
                </a:spcAft>
                <a:defRPr sz="2500" b="1">
                  <a:latin typeface="Arial" pitchFamily="34" charset="0"/>
                </a:defRPr>
              </a:lvl7pPr>
              <a:lvl8pPr marL="3429000" indent="-228600" algn="ctr" eaLnBrk="0" fontAlgn="base" hangingPunct="0">
                <a:spcBef>
                  <a:spcPct val="0"/>
                </a:spcBef>
                <a:spcAft>
                  <a:spcPct val="0"/>
                </a:spcAft>
                <a:defRPr sz="2500" b="1">
                  <a:latin typeface="Arial" pitchFamily="34" charset="0"/>
                </a:defRPr>
              </a:lvl8pPr>
              <a:lvl9pPr marL="3886200" indent="-228600" algn="ctr" eaLnBrk="0" fontAlgn="base" hangingPunct="0">
                <a:spcBef>
                  <a:spcPct val="0"/>
                </a:spcBef>
                <a:spcAft>
                  <a:spcPct val="0"/>
                </a:spcAft>
                <a:defRPr sz="2500" b="1">
                  <a:latin typeface="Arial" pitchFamily="34" charset="0"/>
                </a:defRPr>
              </a:lvl9pPr>
            </a:lstStyle>
            <a:p>
              <a:pPr>
                <a:defRPr/>
              </a:pPr>
              <a:r>
                <a:rPr lang="da-DK" sz="1800" kern="0" dirty="0">
                  <a:latin typeface="+mj-lt"/>
                  <a:ea typeface="ＭＳ Ｐゴシック" charset="0"/>
                </a:rPr>
                <a:t>Salmeterol 50 µg 1 hít x 2</a:t>
              </a:r>
            </a:p>
          </p:txBody>
        </p:sp>
      </p:grpSp>
      <p:sp>
        <p:nvSpPr>
          <p:cNvPr id="19" name="Rectangle 18"/>
          <p:cNvSpPr/>
          <p:nvPr/>
        </p:nvSpPr>
        <p:spPr>
          <a:xfrm>
            <a:off x="67022" y="6450474"/>
            <a:ext cx="5264239" cy="400110"/>
          </a:xfrm>
          <a:prstGeom prst="rect">
            <a:avLst/>
          </a:prstGeom>
        </p:spPr>
        <p:txBody>
          <a:bodyPr wrap="square">
            <a:spAutoFit/>
          </a:bodyPr>
          <a:lstStyle/>
          <a:p>
            <a:pPr eaLnBrk="0" hangingPunct="0"/>
            <a:r>
              <a:rPr lang="en-GB" sz="1000" i="1" kern="0" dirty="0">
                <a:solidFill>
                  <a:sysClr val="windowText" lastClr="000000"/>
                </a:solidFill>
                <a:latin typeface="Arial" panose="020B0604020202020204" pitchFamily="34" charset="0"/>
                <a:cs typeface="Arial" panose="020B0604020202020204" pitchFamily="34" charset="0"/>
              </a:rPr>
              <a:t>Calverley PM, et al. </a:t>
            </a:r>
            <a:r>
              <a:rPr lang="en-GB" sz="1000" i="1" kern="0" dirty="0" err="1">
                <a:solidFill>
                  <a:sysClr val="windowText" lastClr="000000"/>
                </a:solidFill>
                <a:latin typeface="Arial" panose="020B0604020202020204" pitchFamily="34" charset="0"/>
                <a:cs typeface="Arial" panose="020B0604020202020204" pitchFamily="34" charset="0"/>
              </a:rPr>
              <a:t>Eur</a:t>
            </a:r>
            <a:r>
              <a:rPr lang="en-GB" sz="1000" i="1" kern="0" dirty="0">
                <a:solidFill>
                  <a:sysClr val="windowText" lastClr="000000"/>
                </a:solidFill>
                <a:latin typeface="Arial" panose="020B0604020202020204" pitchFamily="34" charset="0"/>
                <a:cs typeface="Arial" panose="020B0604020202020204" pitchFamily="34" charset="0"/>
              </a:rPr>
              <a:t> </a:t>
            </a:r>
            <a:r>
              <a:rPr lang="en-GB" sz="1000" i="1" kern="0" dirty="0" err="1">
                <a:solidFill>
                  <a:sysClr val="windowText" lastClr="000000"/>
                </a:solidFill>
                <a:latin typeface="Arial" panose="020B0604020202020204" pitchFamily="34" charset="0"/>
                <a:cs typeface="Arial" panose="020B0604020202020204" pitchFamily="34" charset="0"/>
              </a:rPr>
              <a:t>Respir</a:t>
            </a:r>
            <a:r>
              <a:rPr lang="en-GB" sz="1000" i="1" kern="0" dirty="0">
                <a:solidFill>
                  <a:sysClr val="windowText" lastClr="000000"/>
                </a:solidFill>
                <a:latin typeface="Arial" panose="020B0604020202020204" pitchFamily="34" charset="0"/>
                <a:cs typeface="Arial" panose="020B0604020202020204" pitchFamily="34" charset="0"/>
              </a:rPr>
              <a:t> J 2003; 22: 912-919 </a:t>
            </a:r>
          </a:p>
          <a:p>
            <a:pPr eaLnBrk="0" hangingPunct="0"/>
            <a:r>
              <a:rPr lang="en-US" sz="1000" i="1" kern="0" dirty="0">
                <a:solidFill>
                  <a:sysClr val="windowText" lastClr="000000"/>
                </a:solidFill>
                <a:latin typeface="Arial" panose="020B0604020202020204" pitchFamily="34" charset="0"/>
                <a:cs typeface="Arial" panose="020B0604020202020204" pitchFamily="34" charset="0"/>
              </a:rPr>
              <a:t>Calverley PM et al. N </a:t>
            </a:r>
            <a:r>
              <a:rPr lang="en-US" sz="1000" i="1" kern="0" dirty="0" err="1">
                <a:solidFill>
                  <a:sysClr val="windowText" lastClr="000000"/>
                </a:solidFill>
                <a:latin typeface="Arial" panose="020B0604020202020204" pitchFamily="34" charset="0"/>
                <a:cs typeface="Arial" panose="020B0604020202020204" pitchFamily="34" charset="0"/>
              </a:rPr>
              <a:t>Engl</a:t>
            </a:r>
            <a:r>
              <a:rPr lang="en-US" sz="1000" i="1" kern="0" dirty="0">
                <a:solidFill>
                  <a:sysClr val="windowText" lastClr="000000"/>
                </a:solidFill>
                <a:latin typeface="Arial" panose="020B0604020202020204" pitchFamily="34" charset="0"/>
                <a:cs typeface="Arial" panose="020B0604020202020204" pitchFamily="34" charset="0"/>
              </a:rPr>
              <a:t> J Med 2007;356:775-89</a:t>
            </a:r>
            <a:endParaRPr lang="en-GB" sz="1000" i="1"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505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8904" y="322360"/>
            <a:ext cx="9995647" cy="492443"/>
          </a:xfrm>
          <a:prstGeom prst="rect">
            <a:avLst/>
          </a:prstGeom>
        </p:spPr>
        <p:txBody>
          <a:bodyPr vert="horz" wrap="square" lIns="0" tIns="0" rIns="0" bIns="0" rtlCol="0" anchor="ctr">
            <a:spAutoFit/>
          </a:bodyPr>
          <a:lstStyle/>
          <a:p>
            <a:r>
              <a:rPr lang="en-US" sz="3200" b="1" spc="-5" dirty="0">
                <a:solidFill>
                  <a:srgbClr val="C00000"/>
                </a:solidFill>
                <a:latin typeface="Calibri" panose="020F0502020204030204" pitchFamily="34" charset="0"/>
                <a:cs typeface="Calibri" panose="020F0502020204030204" pitchFamily="34" charset="0"/>
              </a:rPr>
              <a:t>BUD/FOR </a:t>
            </a:r>
            <a:r>
              <a:rPr lang="en-US" sz="3200" b="1" spc="-5" dirty="0" err="1">
                <a:solidFill>
                  <a:srgbClr val="C00000"/>
                </a:solidFill>
                <a:latin typeface="Calibri" panose="020F0502020204030204" pitchFamily="34" charset="0"/>
                <a:cs typeface="Calibri" panose="020F0502020204030204" pitchFamily="34" charset="0"/>
              </a:rPr>
              <a:t>và</a:t>
            </a:r>
            <a:r>
              <a:rPr lang="en-US" sz="3200" b="1" spc="-5" dirty="0">
                <a:solidFill>
                  <a:srgbClr val="C00000"/>
                </a:solidFill>
                <a:latin typeface="Calibri" panose="020F0502020204030204" pitchFamily="34" charset="0"/>
                <a:cs typeface="Calibri" panose="020F0502020204030204" pitchFamily="34" charset="0"/>
              </a:rPr>
              <a:t> FLU/SAL </a:t>
            </a:r>
            <a:r>
              <a:rPr lang="en-US" sz="3200" b="1" spc="-5" dirty="0" err="1">
                <a:solidFill>
                  <a:srgbClr val="C00000"/>
                </a:solidFill>
                <a:latin typeface="Calibri" panose="020F0502020204030204" pitchFamily="34" charset="0"/>
                <a:cs typeface="Calibri" panose="020F0502020204030204" pitchFamily="34" charset="0"/>
              </a:rPr>
              <a:t>làm</a:t>
            </a:r>
            <a:r>
              <a:rPr lang="en-US" sz="3200" b="1" spc="-5" dirty="0">
                <a:solidFill>
                  <a:srgbClr val="C00000"/>
                </a:solidFill>
                <a:latin typeface="Calibri" panose="020F0502020204030204" pitchFamily="34" charset="0"/>
                <a:cs typeface="Calibri" panose="020F0502020204030204" pitchFamily="34" charset="0"/>
              </a:rPr>
              <a:t> </a:t>
            </a:r>
            <a:r>
              <a:rPr lang="en-US" sz="3200" b="1" spc="-5" dirty="0" err="1">
                <a:solidFill>
                  <a:srgbClr val="C00000"/>
                </a:solidFill>
                <a:latin typeface="Calibri" panose="020F0502020204030204" pitchFamily="34" charset="0"/>
                <a:cs typeface="Calibri" panose="020F0502020204030204" pitchFamily="34" charset="0"/>
              </a:rPr>
              <a:t>giảm</a:t>
            </a:r>
            <a:r>
              <a:rPr lang="en-US" sz="3200" b="1" spc="-5" dirty="0">
                <a:solidFill>
                  <a:srgbClr val="C00000"/>
                </a:solidFill>
                <a:latin typeface="Calibri" panose="020F0502020204030204" pitchFamily="34" charset="0"/>
                <a:cs typeface="Calibri" panose="020F0502020204030204" pitchFamily="34" charset="0"/>
              </a:rPr>
              <a:t> </a:t>
            </a:r>
            <a:r>
              <a:rPr lang="en-US" sz="3200" b="1" spc="-5" dirty="0" err="1">
                <a:solidFill>
                  <a:srgbClr val="C00000"/>
                </a:solidFill>
                <a:latin typeface="Calibri" panose="020F0502020204030204" pitchFamily="34" charset="0"/>
                <a:cs typeface="Calibri" panose="020F0502020204030204" pitchFamily="34" charset="0"/>
              </a:rPr>
              <a:t>đợt</a:t>
            </a:r>
            <a:r>
              <a:rPr lang="en-US" sz="3200" b="1" spc="-5" dirty="0">
                <a:solidFill>
                  <a:srgbClr val="C00000"/>
                </a:solidFill>
                <a:latin typeface="Calibri" panose="020F0502020204030204" pitchFamily="34" charset="0"/>
                <a:cs typeface="Calibri" panose="020F0502020204030204" pitchFamily="34" charset="0"/>
              </a:rPr>
              <a:t> </a:t>
            </a:r>
            <a:r>
              <a:rPr lang="en-US" sz="3200" b="1" spc="-5" dirty="0" err="1">
                <a:solidFill>
                  <a:srgbClr val="C00000"/>
                </a:solidFill>
                <a:latin typeface="Calibri" panose="020F0502020204030204" pitchFamily="34" charset="0"/>
                <a:cs typeface="Calibri" panose="020F0502020204030204" pitchFamily="34" charset="0"/>
              </a:rPr>
              <a:t>cấp</a:t>
            </a:r>
            <a:r>
              <a:rPr lang="en-US" sz="3200" b="1" spc="-5" dirty="0">
                <a:solidFill>
                  <a:srgbClr val="C00000"/>
                </a:solidFill>
                <a:latin typeface="Calibri" panose="020F0502020204030204" pitchFamily="34" charset="0"/>
                <a:cs typeface="Calibri" panose="020F0502020204030204" pitchFamily="34" charset="0"/>
              </a:rPr>
              <a:t> COPD</a:t>
            </a:r>
            <a:endParaRPr sz="3200" b="1" dirty="0">
              <a:solidFill>
                <a:srgbClr val="C00000"/>
              </a:solidFill>
              <a:latin typeface="Calibri" panose="020F0502020204030204" pitchFamily="34" charset="0"/>
              <a:cs typeface="Calibri" panose="020F0502020204030204" pitchFamily="34" charset="0"/>
            </a:endParaRPr>
          </a:p>
        </p:txBody>
      </p:sp>
      <p:grpSp>
        <p:nvGrpSpPr>
          <p:cNvPr id="3" name="Group 5"/>
          <p:cNvGrpSpPr/>
          <p:nvPr/>
        </p:nvGrpSpPr>
        <p:grpSpPr>
          <a:xfrm>
            <a:off x="711200" y="1450506"/>
            <a:ext cx="5384800" cy="4043011"/>
            <a:chOff x="2079255" y="1427497"/>
            <a:chExt cx="4165977" cy="4043011"/>
          </a:xfrm>
        </p:grpSpPr>
        <p:sp>
          <p:nvSpPr>
            <p:cNvPr id="5" name="object 5"/>
            <p:cNvSpPr txBox="1"/>
            <p:nvPr/>
          </p:nvSpPr>
          <p:spPr>
            <a:xfrm>
              <a:off x="2079255" y="2112406"/>
              <a:ext cx="148820" cy="3300006"/>
            </a:xfrm>
            <a:prstGeom prst="rect">
              <a:avLst/>
            </a:prstGeom>
            <a:ln>
              <a:solidFill>
                <a:schemeClr val="bg1"/>
              </a:solidFill>
            </a:ln>
          </p:spPr>
          <p:txBody>
            <a:bodyPr vert="vert270" wrap="square" lIns="0" tIns="0" rIns="0" bIns="0" rtlCol="0">
              <a:spAutoFit/>
            </a:bodyPr>
            <a:lstStyle/>
            <a:p>
              <a:pPr algn="ctr">
                <a:lnSpc>
                  <a:spcPts val="1490"/>
                </a:lnSpc>
              </a:pPr>
              <a:r>
                <a:rPr lang="en-US" sz="1400" b="1" kern="0" spc="-5" dirty="0" err="1">
                  <a:latin typeface="Arial" panose="020B0604020202020204" pitchFamily="34" charset="0"/>
                  <a:cs typeface="Arial" panose="020B0604020202020204" pitchFamily="34" charset="0"/>
                </a:rPr>
                <a:t>Tỉ</a:t>
              </a:r>
              <a:r>
                <a:rPr lang="en-US" sz="1400" b="1" kern="0" spc="-5" dirty="0">
                  <a:latin typeface="Arial" panose="020B0604020202020204" pitchFamily="34" charset="0"/>
                  <a:cs typeface="Arial" panose="020B0604020202020204" pitchFamily="34" charset="0"/>
                </a:rPr>
                <a:t> </a:t>
              </a:r>
              <a:r>
                <a:rPr lang="en-US" sz="1400" b="1" kern="0" spc="-5" dirty="0" err="1">
                  <a:latin typeface="Arial" panose="020B0604020202020204" pitchFamily="34" charset="0"/>
                  <a:cs typeface="Arial" panose="020B0604020202020204" pitchFamily="34" charset="0"/>
                </a:rPr>
                <a:t>lệ</a:t>
              </a:r>
              <a:r>
                <a:rPr lang="en-US" sz="1400" b="1" kern="0" spc="-5" dirty="0">
                  <a:latin typeface="Arial" panose="020B0604020202020204" pitchFamily="34" charset="0"/>
                  <a:cs typeface="Arial" panose="020B0604020202020204" pitchFamily="34" charset="0"/>
                </a:rPr>
                <a:t> </a:t>
              </a:r>
              <a:r>
                <a:rPr lang="en-US" sz="1400" b="1" kern="0" spc="-5" dirty="0" err="1">
                  <a:latin typeface="Arial" panose="020B0604020202020204" pitchFamily="34" charset="0"/>
                  <a:cs typeface="Arial" panose="020B0604020202020204" pitchFamily="34" charset="0"/>
                </a:rPr>
                <a:t>đợt</a:t>
              </a:r>
              <a:r>
                <a:rPr lang="en-US" sz="1400" b="1" kern="0" spc="-5" dirty="0">
                  <a:latin typeface="Arial" panose="020B0604020202020204" pitchFamily="34" charset="0"/>
                  <a:cs typeface="Arial" panose="020B0604020202020204" pitchFamily="34" charset="0"/>
                </a:rPr>
                <a:t> </a:t>
              </a:r>
              <a:r>
                <a:rPr lang="en-US" sz="1400" b="1" kern="0" spc="-5" dirty="0" err="1">
                  <a:latin typeface="Arial" panose="020B0604020202020204" pitchFamily="34" charset="0"/>
                  <a:cs typeface="Arial" panose="020B0604020202020204" pitchFamily="34" charset="0"/>
                </a:rPr>
                <a:t>cấp</a:t>
              </a:r>
              <a:r>
                <a:rPr lang="en-US" sz="1400" b="1" kern="0" spc="-5" dirty="0">
                  <a:latin typeface="Arial" panose="020B0604020202020204" pitchFamily="34" charset="0"/>
                  <a:cs typeface="Arial" panose="020B0604020202020204" pitchFamily="34" charset="0"/>
                </a:rPr>
                <a:t> </a:t>
              </a:r>
              <a:r>
                <a:rPr lang="en-US" sz="1400" b="1" kern="0" spc="-5" dirty="0" err="1">
                  <a:latin typeface="Arial" panose="020B0604020202020204" pitchFamily="34" charset="0"/>
                  <a:cs typeface="Arial" panose="020B0604020202020204" pitchFamily="34" charset="0"/>
                </a:rPr>
                <a:t>mỗi</a:t>
              </a:r>
              <a:r>
                <a:rPr lang="en-US" sz="1400" b="1" kern="0" spc="-5" dirty="0">
                  <a:latin typeface="Arial" panose="020B0604020202020204" pitchFamily="34" charset="0"/>
                  <a:cs typeface="Arial" panose="020B0604020202020204" pitchFamily="34" charset="0"/>
                </a:rPr>
                <a:t> </a:t>
              </a:r>
              <a:r>
                <a:rPr lang="en-US" sz="1400" b="1" kern="0" spc="-5" dirty="0" err="1">
                  <a:latin typeface="Arial" panose="020B0604020202020204" pitchFamily="34" charset="0"/>
                  <a:cs typeface="Arial" panose="020B0604020202020204" pitchFamily="34" charset="0"/>
                </a:rPr>
                <a:t>năm</a:t>
              </a:r>
              <a:r>
                <a:rPr lang="en-US" sz="1400" b="1" kern="0" spc="-5" dirty="0">
                  <a:latin typeface="Arial" panose="020B0604020202020204" pitchFamily="34" charset="0"/>
                  <a:cs typeface="Arial" panose="020B0604020202020204" pitchFamily="34" charset="0"/>
                </a:rPr>
                <a:t> vs</a:t>
              </a:r>
              <a:r>
                <a:rPr sz="1400" b="1" kern="0" spc="-5" dirty="0">
                  <a:latin typeface="Arial" panose="020B0604020202020204" pitchFamily="34" charset="0"/>
                  <a:cs typeface="Arial" panose="020B0604020202020204" pitchFamily="34" charset="0"/>
                </a:rPr>
                <a:t> </a:t>
              </a:r>
              <a:r>
                <a:rPr sz="1400" b="1" kern="0" spc="5" dirty="0">
                  <a:latin typeface="Arial" panose="020B0604020202020204" pitchFamily="34" charset="0"/>
                  <a:cs typeface="Arial" panose="020B0604020202020204" pitchFamily="34" charset="0"/>
                </a:rPr>
                <a:t>p</a:t>
              </a:r>
              <a:r>
                <a:rPr sz="1400" b="1" kern="0" dirty="0">
                  <a:latin typeface="Arial" panose="020B0604020202020204" pitchFamily="34" charset="0"/>
                  <a:cs typeface="Arial" panose="020B0604020202020204" pitchFamily="34" charset="0"/>
                </a:rPr>
                <a:t>lacebo</a:t>
              </a:r>
              <a:r>
                <a:rPr lang="en-US" sz="1400" kern="0" dirty="0">
                  <a:latin typeface="Arial" panose="020B0604020202020204" pitchFamily="34" charset="0"/>
                  <a:cs typeface="Arial" panose="020B0604020202020204" pitchFamily="34" charset="0"/>
                </a:rPr>
                <a:t> </a:t>
              </a:r>
              <a:r>
                <a:rPr sz="1400" b="1" kern="0" dirty="0">
                  <a:latin typeface="Arial" panose="020B0604020202020204" pitchFamily="34" charset="0"/>
                  <a:cs typeface="Arial" panose="020B0604020202020204" pitchFamily="34" charset="0"/>
                </a:rPr>
                <a:t>(%)</a:t>
              </a:r>
              <a:endParaRPr sz="1400" kern="0" dirty="0">
                <a:latin typeface="Arial" panose="020B0604020202020204" pitchFamily="34" charset="0"/>
                <a:cs typeface="Arial" panose="020B0604020202020204" pitchFamily="34" charset="0"/>
              </a:endParaRPr>
            </a:p>
          </p:txBody>
        </p:sp>
        <p:sp>
          <p:nvSpPr>
            <p:cNvPr id="35" name="object 35"/>
            <p:cNvSpPr txBox="1"/>
            <p:nvPr/>
          </p:nvSpPr>
          <p:spPr>
            <a:xfrm>
              <a:off x="5097405" y="1427497"/>
              <a:ext cx="1147827" cy="456535"/>
            </a:xfrm>
            <a:prstGeom prst="rect">
              <a:avLst/>
            </a:prstGeom>
            <a:ln>
              <a:solidFill>
                <a:schemeClr val="bg1"/>
              </a:solidFill>
            </a:ln>
          </p:spPr>
          <p:txBody>
            <a:bodyPr vert="horz" wrap="square" lIns="0" tIns="0" rIns="0" bIns="0" rtlCol="0">
              <a:spAutoFit/>
            </a:bodyPr>
            <a:lstStyle/>
            <a:p>
              <a:pPr algn="ctr"/>
              <a:endParaRPr sz="1400" kern="0" dirty="0">
                <a:latin typeface="Arial" panose="020B0604020202020204" pitchFamily="34" charset="0"/>
                <a:cs typeface="Arial" panose="020B0604020202020204" pitchFamily="34" charset="0"/>
              </a:endParaRPr>
            </a:p>
            <a:p>
              <a:pPr marR="43815" algn="ctr">
                <a:spcBef>
                  <a:spcPts val="195"/>
                </a:spcBef>
              </a:pPr>
              <a:r>
                <a:rPr sz="1400" b="1" kern="0" spc="-5" dirty="0">
                  <a:latin typeface="Arial" panose="020B0604020202020204" pitchFamily="34" charset="0"/>
                  <a:cs typeface="Arial" panose="020B0604020202020204" pitchFamily="34" charset="0"/>
                </a:rPr>
                <a:t>+3%</a:t>
              </a:r>
              <a:endParaRPr sz="1400" kern="0" dirty="0">
                <a:latin typeface="Arial" panose="020B0604020202020204" pitchFamily="34" charset="0"/>
                <a:cs typeface="Arial" panose="020B0604020202020204" pitchFamily="34" charset="0"/>
              </a:endParaRPr>
            </a:p>
          </p:txBody>
        </p:sp>
        <p:sp>
          <p:nvSpPr>
            <p:cNvPr id="36" name="object 36"/>
            <p:cNvSpPr/>
            <p:nvPr/>
          </p:nvSpPr>
          <p:spPr>
            <a:xfrm>
              <a:off x="3131954" y="2180668"/>
              <a:ext cx="448945" cy="2567305"/>
            </a:xfrm>
            <a:custGeom>
              <a:avLst/>
              <a:gdLst/>
              <a:ahLst/>
              <a:cxnLst/>
              <a:rect l="l" t="t" r="r" b="b"/>
              <a:pathLst>
                <a:path w="448945" h="2567304">
                  <a:moveTo>
                    <a:pt x="0" y="2566924"/>
                  </a:moveTo>
                  <a:lnTo>
                    <a:pt x="448932" y="2566924"/>
                  </a:lnTo>
                  <a:lnTo>
                    <a:pt x="448932" y="0"/>
                  </a:lnTo>
                  <a:lnTo>
                    <a:pt x="0" y="0"/>
                  </a:lnTo>
                  <a:lnTo>
                    <a:pt x="0" y="2566924"/>
                  </a:lnTo>
                  <a:close/>
                </a:path>
              </a:pathLst>
            </a:custGeom>
            <a:solidFill>
              <a:srgbClr val="DF002B"/>
            </a:solidFill>
            <a:ln>
              <a:solidFill>
                <a:schemeClr val="bg1"/>
              </a:solidFill>
            </a:ln>
          </p:spPr>
          <p:txBody>
            <a:bodyPr wrap="square" lIns="0" tIns="0" rIns="0" bIns="0" rtlCol="0"/>
            <a:lstStyle/>
            <a:p>
              <a:endParaRPr kern="0"/>
            </a:p>
          </p:txBody>
        </p:sp>
        <p:sp>
          <p:nvSpPr>
            <p:cNvPr id="37" name="object 37"/>
            <p:cNvSpPr/>
            <p:nvPr/>
          </p:nvSpPr>
          <p:spPr>
            <a:xfrm>
              <a:off x="4251714" y="2180668"/>
              <a:ext cx="454025" cy="1278255"/>
            </a:xfrm>
            <a:custGeom>
              <a:avLst/>
              <a:gdLst/>
              <a:ahLst/>
              <a:cxnLst/>
              <a:rect l="l" t="t" r="r" b="b"/>
              <a:pathLst>
                <a:path w="454025" h="1278254">
                  <a:moveTo>
                    <a:pt x="0" y="1277874"/>
                  </a:moveTo>
                  <a:lnTo>
                    <a:pt x="453872" y="1277874"/>
                  </a:lnTo>
                  <a:lnTo>
                    <a:pt x="453872" y="0"/>
                  </a:lnTo>
                  <a:lnTo>
                    <a:pt x="0" y="0"/>
                  </a:lnTo>
                  <a:lnTo>
                    <a:pt x="0" y="1277874"/>
                  </a:lnTo>
                  <a:close/>
                </a:path>
              </a:pathLst>
            </a:custGeom>
            <a:solidFill>
              <a:srgbClr val="02EA76"/>
            </a:solidFill>
            <a:ln>
              <a:solidFill>
                <a:schemeClr val="bg1"/>
              </a:solidFill>
            </a:ln>
          </p:spPr>
          <p:txBody>
            <a:bodyPr wrap="square" lIns="0" tIns="0" rIns="0" bIns="0" rtlCol="0"/>
            <a:lstStyle/>
            <a:p>
              <a:endParaRPr kern="0"/>
            </a:p>
          </p:txBody>
        </p:sp>
        <p:sp>
          <p:nvSpPr>
            <p:cNvPr id="38" name="object 38"/>
            <p:cNvSpPr/>
            <p:nvPr/>
          </p:nvSpPr>
          <p:spPr>
            <a:xfrm>
              <a:off x="5319402" y="1856817"/>
              <a:ext cx="447675" cy="323850"/>
            </a:xfrm>
            <a:custGeom>
              <a:avLst/>
              <a:gdLst/>
              <a:ahLst/>
              <a:cxnLst/>
              <a:rect l="l" t="t" r="r" b="b"/>
              <a:pathLst>
                <a:path w="447675" h="323850">
                  <a:moveTo>
                    <a:pt x="0" y="323850"/>
                  </a:moveTo>
                  <a:lnTo>
                    <a:pt x="447294" y="323850"/>
                  </a:lnTo>
                  <a:lnTo>
                    <a:pt x="447294" y="0"/>
                  </a:lnTo>
                  <a:lnTo>
                    <a:pt x="0" y="0"/>
                  </a:lnTo>
                  <a:lnTo>
                    <a:pt x="0" y="323850"/>
                  </a:lnTo>
                  <a:close/>
                </a:path>
              </a:pathLst>
            </a:custGeom>
            <a:solidFill>
              <a:srgbClr val="00FFFF"/>
            </a:solidFill>
            <a:ln>
              <a:solidFill>
                <a:schemeClr val="bg1"/>
              </a:solidFill>
            </a:ln>
          </p:spPr>
          <p:txBody>
            <a:bodyPr wrap="square" lIns="0" tIns="0" rIns="0" bIns="0" rtlCol="0"/>
            <a:lstStyle/>
            <a:p>
              <a:endParaRPr kern="0"/>
            </a:p>
          </p:txBody>
        </p:sp>
        <p:sp>
          <p:nvSpPr>
            <p:cNvPr id="39" name="object 39"/>
            <p:cNvSpPr/>
            <p:nvPr/>
          </p:nvSpPr>
          <p:spPr>
            <a:xfrm>
              <a:off x="2758574" y="5406404"/>
              <a:ext cx="40005" cy="1905"/>
            </a:xfrm>
            <a:custGeom>
              <a:avLst/>
              <a:gdLst/>
              <a:ahLst/>
              <a:cxnLst/>
              <a:rect l="l" t="t" r="r" b="b"/>
              <a:pathLst>
                <a:path w="40004" h="1904">
                  <a:moveTo>
                    <a:pt x="0" y="0"/>
                  </a:moveTo>
                  <a:lnTo>
                    <a:pt x="39497" y="1587"/>
                  </a:lnTo>
                </a:path>
              </a:pathLst>
            </a:custGeom>
            <a:ln w="19050">
              <a:solidFill>
                <a:srgbClr val="00437A"/>
              </a:solidFill>
            </a:ln>
          </p:spPr>
          <p:txBody>
            <a:bodyPr wrap="square" lIns="0" tIns="0" rIns="0" bIns="0" rtlCol="0"/>
            <a:lstStyle/>
            <a:p>
              <a:endParaRPr kern="0"/>
            </a:p>
          </p:txBody>
        </p:sp>
        <p:sp>
          <p:nvSpPr>
            <p:cNvPr id="40" name="object 40"/>
            <p:cNvSpPr/>
            <p:nvPr/>
          </p:nvSpPr>
          <p:spPr>
            <a:xfrm>
              <a:off x="2758574" y="4850843"/>
              <a:ext cx="40005" cy="1905"/>
            </a:xfrm>
            <a:custGeom>
              <a:avLst/>
              <a:gdLst/>
              <a:ahLst/>
              <a:cxnLst/>
              <a:rect l="l" t="t" r="r" b="b"/>
              <a:pathLst>
                <a:path w="40004" h="1904">
                  <a:moveTo>
                    <a:pt x="0" y="0"/>
                  </a:moveTo>
                  <a:lnTo>
                    <a:pt x="39497" y="1524"/>
                  </a:lnTo>
                </a:path>
              </a:pathLst>
            </a:custGeom>
            <a:ln w="19049">
              <a:solidFill>
                <a:srgbClr val="00437A"/>
              </a:solidFill>
            </a:ln>
          </p:spPr>
          <p:txBody>
            <a:bodyPr wrap="square" lIns="0" tIns="0" rIns="0" bIns="0" rtlCol="0"/>
            <a:lstStyle/>
            <a:p>
              <a:endParaRPr kern="0"/>
            </a:p>
          </p:txBody>
        </p:sp>
        <p:sp>
          <p:nvSpPr>
            <p:cNvPr id="41" name="object 41"/>
            <p:cNvSpPr/>
            <p:nvPr/>
          </p:nvSpPr>
          <p:spPr>
            <a:xfrm>
              <a:off x="2758574" y="4322142"/>
              <a:ext cx="40005" cy="1905"/>
            </a:xfrm>
            <a:custGeom>
              <a:avLst/>
              <a:gdLst/>
              <a:ahLst/>
              <a:cxnLst/>
              <a:rect l="l" t="t" r="r" b="b"/>
              <a:pathLst>
                <a:path w="40004" h="1904">
                  <a:moveTo>
                    <a:pt x="0" y="0"/>
                  </a:moveTo>
                  <a:lnTo>
                    <a:pt x="39497" y="1524"/>
                  </a:lnTo>
                </a:path>
              </a:pathLst>
            </a:custGeom>
            <a:ln w="19049">
              <a:solidFill>
                <a:srgbClr val="00437A"/>
              </a:solidFill>
            </a:ln>
          </p:spPr>
          <p:txBody>
            <a:bodyPr wrap="square" lIns="0" tIns="0" rIns="0" bIns="0" rtlCol="0"/>
            <a:lstStyle/>
            <a:p>
              <a:endParaRPr kern="0"/>
            </a:p>
          </p:txBody>
        </p:sp>
        <p:sp>
          <p:nvSpPr>
            <p:cNvPr id="42" name="object 42"/>
            <p:cNvSpPr/>
            <p:nvPr/>
          </p:nvSpPr>
          <p:spPr>
            <a:xfrm>
              <a:off x="2758574" y="3782392"/>
              <a:ext cx="40005" cy="1905"/>
            </a:xfrm>
            <a:custGeom>
              <a:avLst/>
              <a:gdLst/>
              <a:ahLst/>
              <a:cxnLst/>
              <a:rect l="l" t="t" r="r" b="b"/>
              <a:pathLst>
                <a:path w="40004" h="1904">
                  <a:moveTo>
                    <a:pt x="0" y="0"/>
                  </a:moveTo>
                  <a:lnTo>
                    <a:pt x="39497" y="1524"/>
                  </a:lnTo>
                </a:path>
              </a:pathLst>
            </a:custGeom>
            <a:ln w="19049">
              <a:solidFill>
                <a:srgbClr val="00437A"/>
              </a:solidFill>
            </a:ln>
          </p:spPr>
          <p:txBody>
            <a:bodyPr wrap="square" lIns="0" tIns="0" rIns="0" bIns="0" rtlCol="0"/>
            <a:lstStyle/>
            <a:p>
              <a:endParaRPr kern="0"/>
            </a:p>
          </p:txBody>
        </p:sp>
        <p:sp>
          <p:nvSpPr>
            <p:cNvPr id="43" name="object 43"/>
            <p:cNvSpPr/>
            <p:nvPr/>
          </p:nvSpPr>
          <p:spPr>
            <a:xfrm>
              <a:off x="2758573" y="3250515"/>
              <a:ext cx="53214" cy="45719"/>
            </a:xfrm>
            <a:custGeom>
              <a:avLst/>
              <a:gdLst/>
              <a:ahLst/>
              <a:cxnLst/>
              <a:rect l="l" t="t" r="r" b="b"/>
              <a:pathLst>
                <a:path w="40004" h="1904">
                  <a:moveTo>
                    <a:pt x="0" y="0"/>
                  </a:moveTo>
                  <a:lnTo>
                    <a:pt x="39497" y="1651"/>
                  </a:lnTo>
                </a:path>
              </a:pathLst>
            </a:custGeom>
            <a:ln w="19050">
              <a:solidFill>
                <a:srgbClr val="00437A"/>
              </a:solidFill>
            </a:ln>
          </p:spPr>
          <p:txBody>
            <a:bodyPr wrap="square" lIns="0" tIns="0" rIns="0" bIns="0" rtlCol="0"/>
            <a:lstStyle/>
            <a:p>
              <a:endParaRPr kern="0"/>
            </a:p>
          </p:txBody>
        </p:sp>
        <p:sp>
          <p:nvSpPr>
            <p:cNvPr id="44" name="object 44"/>
            <p:cNvSpPr/>
            <p:nvPr/>
          </p:nvSpPr>
          <p:spPr>
            <a:xfrm>
              <a:off x="2758574" y="2710893"/>
              <a:ext cx="40005" cy="1905"/>
            </a:xfrm>
            <a:custGeom>
              <a:avLst/>
              <a:gdLst/>
              <a:ahLst/>
              <a:cxnLst/>
              <a:rect l="l" t="t" r="r" b="b"/>
              <a:pathLst>
                <a:path w="40004" h="1905">
                  <a:moveTo>
                    <a:pt x="0" y="0"/>
                  </a:moveTo>
                  <a:lnTo>
                    <a:pt x="39497" y="1524"/>
                  </a:lnTo>
                </a:path>
              </a:pathLst>
            </a:custGeom>
            <a:ln w="19049">
              <a:solidFill>
                <a:srgbClr val="00437A"/>
              </a:solidFill>
            </a:ln>
          </p:spPr>
          <p:txBody>
            <a:bodyPr wrap="square" lIns="0" tIns="0" rIns="0" bIns="0" rtlCol="0"/>
            <a:lstStyle/>
            <a:p>
              <a:endParaRPr kern="0"/>
            </a:p>
          </p:txBody>
        </p:sp>
        <p:sp>
          <p:nvSpPr>
            <p:cNvPr id="45" name="object 45"/>
            <p:cNvSpPr/>
            <p:nvPr/>
          </p:nvSpPr>
          <p:spPr>
            <a:xfrm>
              <a:off x="2758574" y="2180668"/>
              <a:ext cx="40005" cy="1905"/>
            </a:xfrm>
            <a:custGeom>
              <a:avLst/>
              <a:gdLst/>
              <a:ahLst/>
              <a:cxnLst/>
              <a:rect l="l" t="t" r="r" b="b"/>
              <a:pathLst>
                <a:path w="40004" h="1905">
                  <a:moveTo>
                    <a:pt x="0" y="0"/>
                  </a:moveTo>
                  <a:lnTo>
                    <a:pt x="39497" y="1524"/>
                  </a:lnTo>
                </a:path>
              </a:pathLst>
            </a:custGeom>
            <a:ln w="19049">
              <a:solidFill>
                <a:srgbClr val="00437A"/>
              </a:solidFill>
            </a:ln>
          </p:spPr>
          <p:txBody>
            <a:bodyPr wrap="square" lIns="0" tIns="0" rIns="0" bIns="0" rtlCol="0"/>
            <a:lstStyle/>
            <a:p>
              <a:endParaRPr kern="0"/>
            </a:p>
          </p:txBody>
        </p:sp>
        <p:sp>
          <p:nvSpPr>
            <p:cNvPr id="46" name="object 46"/>
            <p:cNvSpPr/>
            <p:nvPr/>
          </p:nvSpPr>
          <p:spPr>
            <a:xfrm>
              <a:off x="2789816" y="2180668"/>
              <a:ext cx="3366770" cy="1905"/>
            </a:xfrm>
            <a:custGeom>
              <a:avLst/>
              <a:gdLst/>
              <a:ahLst/>
              <a:cxnLst/>
              <a:rect l="l" t="t" r="r" b="b"/>
              <a:pathLst>
                <a:path w="3366770" h="1905">
                  <a:moveTo>
                    <a:pt x="0" y="0"/>
                  </a:moveTo>
                  <a:lnTo>
                    <a:pt x="3366262" y="1524"/>
                  </a:lnTo>
                </a:path>
              </a:pathLst>
            </a:custGeom>
            <a:ln w="19050">
              <a:solidFill>
                <a:srgbClr val="00437A"/>
              </a:solidFill>
            </a:ln>
          </p:spPr>
          <p:txBody>
            <a:bodyPr wrap="square" lIns="0" tIns="0" rIns="0" bIns="0" rtlCol="0"/>
            <a:lstStyle/>
            <a:p>
              <a:endParaRPr kern="0"/>
            </a:p>
          </p:txBody>
        </p:sp>
        <p:sp>
          <p:nvSpPr>
            <p:cNvPr id="47" name="object 47"/>
            <p:cNvSpPr/>
            <p:nvPr/>
          </p:nvSpPr>
          <p:spPr>
            <a:xfrm>
              <a:off x="3917958" y="2180667"/>
              <a:ext cx="1905" cy="62230"/>
            </a:xfrm>
            <a:custGeom>
              <a:avLst/>
              <a:gdLst/>
              <a:ahLst/>
              <a:cxnLst/>
              <a:rect l="l" t="t" r="r" b="b"/>
              <a:pathLst>
                <a:path w="1904" h="62230">
                  <a:moveTo>
                    <a:pt x="0" y="61849"/>
                  </a:moveTo>
                  <a:lnTo>
                    <a:pt x="1651" y="0"/>
                  </a:lnTo>
                </a:path>
              </a:pathLst>
            </a:custGeom>
            <a:ln w="19050">
              <a:solidFill>
                <a:srgbClr val="00437A"/>
              </a:solidFill>
            </a:ln>
          </p:spPr>
          <p:txBody>
            <a:bodyPr wrap="square" lIns="0" tIns="0" rIns="0" bIns="0" rtlCol="0"/>
            <a:lstStyle/>
            <a:p>
              <a:endParaRPr kern="0"/>
            </a:p>
          </p:txBody>
        </p:sp>
        <p:sp>
          <p:nvSpPr>
            <p:cNvPr id="48" name="object 48"/>
            <p:cNvSpPr/>
            <p:nvPr/>
          </p:nvSpPr>
          <p:spPr>
            <a:xfrm>
              <a:off x="5044448" y="2180667"/>
              <a:ext cx="1905" cy="62230"/>
            </a:xfrm>
            <a:custGeom>
              <a:avLst/>
              <a:gdLst/>
              <a:ahLst/>
              <a:cxnLst/>
              <a:rect l="l" t="t" r="r" b="b"/>
              <a:pathLst>
                <a:path w="1904" h="62230">
                  <a:moveTo>
                    <a:pt x="0" y="61849"/>
                  </a:moveTo>
                  <a:lnTo>
                    <a:pt x="1651" y="0"/>
                  </a:lnTo>
                </a:path>
              </a:pathLst>
            </a:custGeom>
            <a:ln w="19050">
              <a:solidFill>
                <a:srgbClr val="00437A"/>
              </a:solidFill>
            </a:ln>
          </p:spPr>
          <p:txBody>
            <a:bodyPr wrap="square" lIns="0" tIns="0" rIns="0" bIns="0" rtlCol="0"/>
            <a:lstStyle/>
            <a:p>
              <a:endParaRPr kern="0"/>
            </a:p>
          </p:txBody>
        </p:sp>
        <p:sp>
          <p:nvSpPr>
            <p:cNvPr id="49" name="object 49"/>
            <p:cNvSpPr/>
            <p:nvPr/>
          </p:nvSpPr>
          <p:spPr>
            <a:xfrm>
              <a:off x="6162683" y="2180667"/>
              <a:ext cx="1905" cy="62230"/>
            </a:xfrm>
            <a:custGeom>
              <a:avLst/>
              <a:gdLst/>
              <a:ahLst/>
              <a:cxnLst/>
              <a:rect l="l" t="t" r="r" b="b"/>
              <a:pathLst>
                <a:path w="1904" h="62230">
                  <a:moveTo>
                    <a:pt x="0" y="61849"/>
                  </a:moveTo>
                  <a:lnTo>
                    <a:pt x="1651" y="0"/>
                  </a:lnTo>
                </a:path>
              </a:pathLst>
            </a:custGeom>
            <a:ln w="19050">
              <a:solidFill>
                <a:srgbClr val="00437A"/>
              </a:solidFill>
            </a:ln>
          </p:spPr>
          <p:txBody>
            <a:bodyPr wrap="square" lIns="0" tIns="0" rIns="0" bIns="0" rtlCol="0"/>
            <a:lstStyle/>
            <a:p>
              <a:endParaRPr kern="0"/>
            </a:p>
          </p:txBody>
        </p:sp>
        <p:sp>
          <p:nvSpPr>
            <p:cNvPr id="50" name="object 50"/>
            <p:cNvSpPr txBox="1"/>
            <p:nvPr/>
          </p:nvSpPr>
          <p:spPr>
            <a:xfrm>
              <a:off x="3083312" y="4795663"/>
              <a:ext cx="537211" cy="246221"/>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-24%</a:t>
              </a:r>
              <a:r>
                <a:rPr sz="1600" b="1" kern="0" spc="-5" dirty="0">
                  <a:latin typeface="Comic Sans MS"/>
                  <a:cs typeface="Comic Sans MS"/>
                </a:rPr>
                <a:t>*</a:t>
              </a:r>
              <a:endParaRPr sz="1600" kern="0" dirty="0">
                <a:latin typeface="Comic Sans MS"/>
                <a:cs typeface="Comic Sans MS"/>
              </a:endParaRPr>
            </a:p>
          </p:txBody>
        </p:sp>
        <p:sp>
          <p:nvSpPr>
            <p:cNvPr id="51" name="object 51"/>
            <p:cNvSpPr txBox="1"/>
            <p:nvPr/>
          </p:nvSpPr>
          <p:spPr>
            <a:xfrm>
              <a:off x="4260476" y="3546110"/>
              <a:ext cx="429895"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-12</a:t>
              </a:r>
              <a:r>
                <a:rPr sz="1200" b="1" kern="0" dirty="0">
                  <a:latin typeface="Comic Sans MS"/>
                  <a:cs typeface="Comic Sans MS"/>
                </a:rPr>
                <a:t>%</a:t>
              </a:r>
              <a:endParaRPr sz="1200" kern="0" dirty="0">
                <a:latin typeface="Comic Sans MS"/>
                <a:cs typeface="Comic Sans MS"/>
              </a:endParaRPr>
            </a:p>
          </p:txBody>
        </p:sp>
        <p:sp>
          <p:nvSpPr>
            <p:cNvPr id="52" name="object 52"/>
            <p:cNvSpPr txBox="1"/>
            <p:nvPr/>
          </p:nvSpPr>
          <p:spPr>
            <a:xfrm>
              <a:off x="2439296" y="5285842"/>
              <a:ext cx="304800"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-30</a:t>
              </a:r>
              <a:endParaRPr sz="1200" kern="0">
                <a:latin typeface="Comic Sans MS"/>
                <a:cs typeface="Comic Sans MS"/>
              </a:endParaRPr>
            </a:p>
          </p:txBody>
        </p:sp>
        <p:sp>
          <p:nvSpPr>
            <p:cNvPr id="53" name="object 53"/>
            <p:cNvSpPr txBox="1"/>
            <p:nvPr/>
          </p:nvSpPr>
          <p:spPr>
            <a:xfrm>
              <a:off x="2439296" y="4746067"/>
              <a:ext cx="304800"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-25</a:t>
              </a:r>
              <a:endParaRPr sz="1200" kern="0" dirty="0">
                <a:latin typeface="Comic Sans MS"/>
                <a:cs typeface="Comic Sans MS"/>
              </a:endParaRPr>
            </a:p>
          </p:txBody>
        </p:sp>
        <p:sp>
          <p:nvSpPr>
            <p:cNvPr id="54" name="object 54"/>
            <p:cNvSpPr txBox="1"/>
            <p:nvPr/>
          </p:nvSpPr>
          <p:spPr>
            <a:xfrm>
              <a:off x="2413796" y="4263723"/>
              <a:ext cx="304800"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-20</a:t>
              </a:r>
              <a:endParaRPr sz="1200" kern="0" dirty="0">
                <a:latin typeface="Comic Sans MS"/>
                <a:cs typeface="Comic Sans MS"/>
              </a:endParaRPr>
            </a:p>
          </p:txBody>
        </p:sp>
        <p:sp>
          <p:nvSpPr>
            <p:cNvPr id="55" name="object 55"/>
            <p:cNvSpPr txBox="1"/>
            <p:nvPr/>
          </p:nvSpPr>
          <p:spPr>
            <a:xfrm>
              <a:off x="2400386" y="3612857"/>
              <a:ext cx="304800"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-15</a:t>
              </a:r>
              <a:endParaRPr sz="1200" kern="0" dirty="0">
                <a:latin typeface="Comic Sans MS"/>
                <a:cs typeface="Comic Sans MS"/>
              </a:endParaRPr>
            </a:p>
          </p:txBody>
        </p:sp>
        <p:sp>
          <p:nvSpPr>
            <p:cNvPr id="56" name="object 56"/>
            <p:cNvSpPr txBox="1"/>
            <p:nvPr/>
          </p:nvSpPr>
          <p:spPr>
            <a:xfrm>
              <a:off x="2439296" y="3184286"/>
              <a:ext cx="304800"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-10</a:t>
              </a:r>
              <a:endParaRPr sz="1200" kern="0" dirty="0">
                <a:latin typeface="Comic Sans MS"/>
                <a:cs typeface="Comic Sans MS"/>
              </a:endParaRPr>
            </a:p>
          </p:txBody>
        </p:sp>
        <p:sp>
          <p:nvSpPr>
            <p:cNvPr id="57" name="object 57"/>
            <p:cNvSpPr txBox="1"/>
            <p:nvPr/>
          </p:nvSpPr>
          <p:spPr>
            <a:xfrm>
              <a:off x="2526418" y="2602433"/>
              <a:ext cx="211455"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a:t>
              </a:r>
              <a:r>
                <a:rPr sz="1200" b="1" kern="0" dirty="0">
                  <a:latin typeface="Comic Sans MS"/>
                  <a:cs typeface="Comic Sans MS"/>
                </a:rPr>
                <a:t>5</a:t>
              </a:r>
              <a:endParaRPr sz="1200" kern="0" dirty="0">
                <a:latin typeface="Comic Sans MS"/>
                <a:cs typeface="Comic Sans MS"/>
              </a:endParaRPr>
            </a:p>
          </p:txBody>
        </p:sp>
        <p:sp>
          <p:nvSpPr>
            <p:cNvPr id="58" name="object 58"/>
            <p:cNvSpPr txBox="1"/>
            <p:nvPr/>
          </p:nvSpPr>
          <p:spPr>
            <a:xfrm>
              <a:off x="2579250" y="2112406"/>
              <a:ext cx="118745" cy="184666"/>
            </a:xfrm>
            <a:prstGeom prst="rect">
              <a:avLst/>
            </a:prstGeom>
            <a:ln>
              <a:solidFill>
                <a:schemeClr val="bg1"/>
              </a:solidFill>
            </a:ln>
          </p:spPr>
          <p:txBody>
            <a:bodyPr vert="horz" wrap="square" lIns="0" tIns="0" rIns="0" bIns="0" rtlCol="0">
              <a:spAutoFit/>
            </a:bodyPr>
            <a:lstStyle/>
            <a:p>
              <a:pPr marL="12700"/>
              <a:r>
                <a:rPr sz="1200" b="1" kern="0" dirty="0">
                  <a:latin typeface="Comic Sans MS"/>
                  <a:cs typeface="Comic Sans MS"/>
                </a:rPr>
                <a:t>0</a:t>
              </a:r>
              <a:endParaRPr sz="1200" kern="0" dirty="0">
                <a:latin typeface="Comic Sans MS"/>
                <a:cs typeface="Comic Sans MS"/>
              </a:endParaRPr>
            </a:p>
          </p:txBody>
        </p:sp>
        <p:sp>
          <p:nvSpPr>
            <p:cNvPr id="59" name="object 59"/>
            <p:cNvSpPr/>
            <p:nvPr/>
          </p:nvSpPr>
          <p:spPr>
            <a:xfrm>
              <a:off x="2815829" y="2194206"/>
              <a:ext cx="0" cy="3222625"/>
            </a:xfrm>
            <a:custGeom>
              <a:avLst/>
              <a:gdLst/>
              <a:ahLst/>
              <a:cxnLst/>
              <a:rect l="l" t="t" r="r" b="b"/>
              <a:pathLst>
                <a:path h="3222625">
                  <a:moveTo>
                    <a:pt x="0" y="0"/>
                  </a:moveTo>
                  <a:lnTo>
                    <a:pt x="0" y="3222625"/>
                  </a:lnTo>
                </a:path>
              </a:pathLst>
            </a:custGeom>
            <a:ln w="19050">
              <a:solidFill>
                <a:srgbClr val="00437A"/>
              </a:solidFill>
            </a:ln>
          </p:spPr>
          <p:txBody>
            <a:bodyPr wrap="square" lIns="0" tIns="0" rIns="0" bIns="0" rtlCol="0"/>
            <a:lstStyle/>
            <a:p>
              <a:endParaRPr kern="0"/>
            </a:p>
          </p:txBody>
        </p:sp>
        <p:sp>
          <p:nvSpPr>
            <p:cNvPr id="60" name="object 60"/>
            <p:cNvSpPr/>
            <p:nvPr/>
          </p:nvSpPr>
          <p:spPr>
            <a:xfrm>
              <a:off x="2823160" y="1657377"/>
              <a:ext cx="0" cy="522605"/>
            </a:xfrm>
            <a:custGeom>
              <a:avLst/>
              <a:gdLst/>
              <a:ahLst/>
              <a:cxnLst/>
              <a:rect l="l" t="t" r="r" b="b"/>
              <a:pathLst>
                <a:path h="522605">
                  <a:moveTo>
                    <a:pt x="0" y="0"/>
                  </a:moveTo>
                  <a:lnTo>
                    <a:pt x="0" y="522223"/>
                  </a:lnTo>
                </a:path>
              </a:pathLst>
            </a:custGeom>
            <a:ln w="19050">
              <a:solidFill>
                <a:srgbClr val="00437A"/>
              </a:solidFill>
            </a:ln>
          </p:spPr>
          <p:txBody>
            <a:bodyPr wrap="square" lIns="0" tIns="0" rIns="0" bIns="0" rtlCol="0"/>
            <a:lstStyle/>
            <a:p>
              <a:endParaRPr kern="0"/>
            </a:p>
          </p:txBody>
        </p:sp>
        <p:sp>
          <p:nvSpPr>
            <p:cNvPr id="61" name="object 61"/>
            <p:cNvSpPr/>
            <p:nvPr/>
          </p:nvSpPr>
          <p:spPr>
            <a:xfrm>
              <a:off x="2771783" y="1653490"/>
              <a:ext cx="40005" cy="1905"/>
            </a:xfrm>
            <a:custGeom>
              <a:avLst/>
              <a:gdLst/>
              <a:ahLst/>
              <a:cxnLst/>
              <a:rect l="l" t="t" r="r" b="b"/>
              <a:pathLst>
                <a:path w="40004" h="1905">
                  <a:moveTo>
                    <a:pt x="0" y="0"/>
                  </a:moveTo>
                  <a:lnTo>
                    <a:pt x="39497" y="1651"/>
                  </a:lnTo>
                </a:path>
              </a:pathLst>
            </a:custGeom>
            <a:ln w="19050">
              <a:solidFill>
                <a:srgbClr val="00437A"/>
              </a:solidFill>
            </a:ln>
          </p:spPr>
          <p:txBody>
            <a:bodyPr wrap="square" lIns="0" tIns="0" rIns="0" bIns="0" rtlCol="0"/>
            <a:lstStyle/>
            <a:p>
              <a:endParaRPr kern="0"/>
            </a:p>
          </p:txBody>
        </p:sp>
        <p:sp>
          <p:nvSpPr>
            <p:cNvPr id="64" name="object 64"/>
            <p:cNvSpPr txBox="1"/>
            <p:nvPr/>
          </p:nvSpPr>
          <p:spPr>
            <a:xfrm>
              <a:off x="4157099" y="4280043"/>
              <a:ext cx="799465" cy="553998"/>
            </a:xfrm>
            <a:prstGeom prst="rect">
              <a:avLst/>
            </a:prstGeom>
            <a:ln>
              <a:solidFill>
                <a:schemeClr val="bg1"/>
              </a:solidFill>
            </a:ln>
          </p:spPr>
          <p:txBody>
            <a:bodyPr vert="horz" wrap="square" lIns="0" tIns="0" rIns="0" bIns="0" rtlCol="0">
              <a:spAutoFit/>
            </a:bodyPr>
            <a:lstStyle/>
            <a:p>
              <a:pPr marL="12700" marR="5080" indent="-31750" algn="ctr"/>
              <a:r>
                <a:rPr lang="en-US" sz="1200" b="1" kern="0" spc="-5" dirty="0">
                  <a:latin typeface="Arial"/>
                  <a:cs typeface="Arial"/>
                </a:rPr>
                <a:t>Bud/For</a:t>
              </a:r>
              <a:r>
                <a:rPr sz="1200" b="1" kern="0" spc="-5" dirty="0">
                  <a:latin typeface="Arial"/>
                  <a:cs typeface="Arial"/>
                </a:rPr>
                <a:t>  </a:t>
              </a:r>
              <a:r>
                <a:rPr sz="1200" b="1" kern="0" spc="-15" dirty="0">
                  <a:latin typeface="Arial"/>
                  <a:cs typeface="Arial"/>
                </a:rPr>
                <a:t>vs      </a:t>
              </a:r>
              <a:r>
                <a:rPr sz="1200" b="1" kern="0" dirty="0">
                  <a:latin typeface="Arial"/>
                  <a:cs typeface="Arial"/>
                </a:rPr>
                <a:t>f</a:t>
              </a:r>
              <a:r>
                <a:rPr sz="1200" b="1" kern="0" spc="-5" dirty="0">
                  <a:latin typeface="Arial"/>
                  <a:cs typeface="Arial"/>
                </a:rPr>
                <a:t>ormoter</a:t>
              </a:r>
              <a:r>
                <a:rPr sz="1200" b="1" kern="0" dirty="0">
                  <a:latin typeface="Arial"/>
                  <a:cs typeface="Arial"/>
                </a:rPr>
                <a:t>ol  </a:t>
              </a:r>
              <a:r>
                <a:rPr sz="1200" b="1" kern="0" spc="-5" dirty="0">
                  <a:latin typeface="Arial"/>
                  <a:cs typeface="Arial"/>
                </a:rPr>
                <a:t>p=0.015</a:t>
              </a:r>
              <a:endParaRPr sz="1200" kern="0" dirty="0">
                <a:latin typeface="Arial"/>
                <a:cs typeface="Arial"/>
              </a:endParaRPr>
            </a:p>
          </p:txBody>
        </p:sp>
        <p:sp>
          <p:nvSpPr>
            <p:cNvPr id="65" name="object 65"/>
            <p:cNvSpPr/>
            <p:nvPr/>
          </p:nvSpPr>
          <p:spPr>
            <a:xfrm>
              <a:off x="3279782" y="5097248"/>
              <a:ext cx="0" cy="170815"/>
            </a:xfrm>
            <a:custGeom>
              <a:avLst/>
              <a:gdLst/>
              <a:ahLst/>
              <a:cxnLst/>
              <a:rect l="l" t="t" r="r" b="b"/>
              <a:pathLst>
                <a:path h="170814">
                  <a:moveTo>
                    <a:pt x="0" y="0"/>
                  </a:moveTo>
                  <a:lnTo>
                    <a:pt x="0" y="170510"/>
                  </a:lnTo>
                </a:path>
              </a:pathLst>
            </a:custGeom>
            <a:ln w="19050">
              <a:solidFill>
                <a:srgbClr val="00437A"/>
              </a:solidFill>
            </a:ln>
          </p:spPr>
          <p:txBody>
            <a:bodyPr wrap="square" lIns="0" tIns="0" rIns="0" bIns="0" rtlCol="0"/>
            <a:lstStyle/>
            <a:p>
              <a:endParaRPr kern="0"/>
            </a:p>
          </p:txBody>
        </p:sp>
        <p:sp>
          <p:nvSpPr>
            <p:cNvPr id="66" name="object 66"/>
            <p:cNvSpPr/>
            <p:nvPr/>
          </p:nvSpPr>
          <p:spPr>
            <a:xfrm>
              <a:off x="3278259" y="5264304"/>
              <a:ext cx="2254885" cy="5715"/>
            </a:xfrm>
            <a:custGeom>
              <a:avLst/>
              <a:gdLst/>
              <a:ahLst/>
              <a:cxnLst/>
              <a:rect l="l" t="t" r="r" b="b"/>
              <a:pathLst>
                <a:path w="2254884" h="5714">
                  <a:moveTo>
                    <a:pt x="2254504" y="5168"/>
                  </a:moveTo>
                  <a:lnTo>
                    <a:pt x="0" y="0"/>
                  </a:lnTo>
                </a:path>
              </a:pathLst>
            </a:custGeom>
            <a:ln w="19050">
              <a:solidFill>
                <a:srgbClr val="00437A"/>
              </a:solidFill>
            </a:ln>
          </p:spPr>
          <p:txBody>
            <a:bodyPr wrap="square" lIns="0" tIns="0" rIns="0" bIns="0" rtlCol="0"/>
            <a:lstStyle/>
            <a:p>
              <a:endParaRPr kern="0"/>
            </a:p>
          </p:txBody>
        </p:sp>
        <p:sp>
          <p:nvSpPr>
            <p:cNvPr id="67" name="object 67"/>
            <p:cNvSpPr/>
            <p:nvPr/>
          </p:nvSpPr>
          <p:spPr>
            <a:xfrm>
              <a:off x="5531238" y="2312367"/>
              <a:ext cx="0" cy="2962275"/>
            </a:xfrm>
            <a:custGeom>
              <a:avLst/>
              <a:gdLst/>
              <a:ahLst/>
              <a:cxnLst/>
              <a:rect l="l" t="t" r="r" b="b"/>
              <a:pathLst>
                <a:path h="2962275">
                  <a:moveTo>
                    <a:pt x="0" y="0"/>
                  </a:moveTo>
                  <a:lnTo>
                    <a:pt x="0" y="2962275"/>
                  </a:lnTo>
                </a:path>
              </a:pathLst>
            </a:custGeom>
            <a:ln w="19050">
              <a:solidFill>
                <a:srgbClr val="00437A"/>
              </a:solidFill>
            </a:ln>
          </p:spPr>
          <p:txBody>
            <a:bodyPr wrap="square" lIns="0" tIns="0" rIns="0" bIns="0" rtlCol="0"/>
            <a:lstStyle/>
            <a:p>
              <a:endParaRPr kern="0"/>
            </a:p>
          </p:txBody>
        </p:sp>
        <p:sp>
          <p:nvSpPr>
            <p:cNvPr id="68" name="object 68"/>
            <p:cNvSpPr/>
            <p:nvPr/>
          </p:nvSpPr>
          <p:spPr>
            <a:xfrm>
              <a:off x="4549909" y="5095532"/>
              <a:ext cx="0" cy="168910"/>
            </a:xfrm>
            <a:custGeom>
              <a:avLst/>
              <a:gdLst/>
              <a:ahLst/>
              <a:cxnLst/>
              <a:rect l="l" t="t" r="r" b="b"/>
              <a:pathLst>
                <a:path h="168910">
                  <a:moveTo>
                    <a:pt x="0" y="0"/>
                  </a:moveTo>
                  <a:lnTo>
                    <a:pt x="0" y="168770"/>
                  </a:lnTo>
                </a:path>
              </a:pathLst>
            </a:custGeom>
            <a:ln w="19050">
              <a:solidFill>
                <a:srgbClr val="00437A"/>
              </a:solidFill>
            </a:ln>
          </p:spPr>
          <p:txBody>
            <a:bodyPr wrap="square" lIns="0" tIns="0" rIns="0" bIns="0" rtlCol="0"/>
            <a:lstStyle/>
            <a:p>
              <a:endParaRPr kern="0"/>
            </a:p>
          </p:txBody>
        </p:sp>
      </p:grpSp>
      <p:sp>
        <p:nvSpPr>
          <p:cNvPr id="101" name="Rectangle 100"/>
          <p:cNvSpPr/>
          <p:nvPr/>
        </p:nvSpPr>
        <p:spPr>
          <a:xfrm>
            <a:off x="2" y="6458320"/>
            <a:ext cx="5264239" cy="369332"/>
          </a:xfrm>
          <a:prstGeom prst="rect">
            <a:avLst/>
          </a:prstGeom>
        </p:spPr>
        <p:txBody>
          <a:bodyPr wrap="square">
            <a:spAutoFit/>
          </a:bodyPr>
          <a:lstStyle/>
          <a:p>
            <a:pPr eaLnBrk="0" hangingPunct="0"/>
            <a:r>
              <a:rPr lang="en-GB" sz="900" i="1" kern="0" dirty="0">
                <a:latin typeface="Arial" panose="020B0604020202020204" pitchFamily="34" charset="0"/>
                <a:cs typeface="Arial" panose="020B0604020202020204" pitchFamily="34" charset="0"/>
              </a:rPr>
              <a:t>Calverley PM, et al. </a:t>
            </a:r>
            <a:r>
              <a:rPr lang="en-GB" sz="900" i="1" kern="0" dirty="0" err="1">
                <a:latin typeface="Arial" panose="020B0604020202020204" pitchFamily="34" charset="0"/>
                <a:cs typeface="Arial" panose="020B0604020202020204" pitchFamily="34" charset="0"/>
              </a:rPr>
              <a:t>Eur</a:t>
            </a:r>
            <a:r>
              <a:rPr lang="en-GB" sz="900" i="1" kern="0" dirty="0">
                <a:latin typeface="Arial" panose="020B0604020202020204" pitchFamily="34" charset="0"/>
                <a:cs typeface="Arial" panose="020B0604020202020204" pitchFamily="34" charset="0"/>
              </a:rPr>
              <a:t> </a:t>
            </a:r>
            <a:r>
              <a:rPr lang="en-GB" sz="900" i="1" kern="0" dirty="0" err="1">
                <a:latin typeface="Arial" panose="020B0604020202020204" pitchFamily="34" charset="0"/>
                <a:cs typeface="Arial" panose="020B0604020202020204" pitchFamily="34" charset="0"/>
              </a:rPr>
              <a:t>Respir</a:t>
            </a:r>
            <a:r>
              <a:rPr lang="en-GB" sz="900" i="1" kern="0" dirty="0">
                <a:latin typeface="Arial" panose="020B0604020202020204" pitchFamily="34" charset="0"/>
                <a:cs typeface="Arial" panose="020B0604020202020204" pitchFamily="34" charset="0"/>
              </a:rPr>
              <a:t> J 2003; 22: 912-919 </a:t>
            </a:r>
          </a:p>
          <a:p>
            <a:pPr eaLnBrk="0" hangingPunct="0"/>
            <a:r>
              <a:rPr lang="en-US" sz="900" i="1" kern="0" dirty="0">
                <a:latin typeface="Arial" panose="020B0604020202020204" pitchFamily="34" charset="0"/>
                <a:cs typeface="Arial" panose="020B0604020202020204" pitchFamily="34" charset="0"/>
              </a:rPr>
              <a:t>Calverley PM et al. N </a:t>
            </a:r>
            <a:r>
              <a:rPr lang="en-US" sz="900" i="1" kern="0" dirty="0" err="1">
                <a:latin typeface="Arial" panose="020B0604020202020204" pitchFamily="34" charset="0"/>
                <a:cs typeface="Arial" panose="020B0604020202020204" pitchFamily="34" charset="0"/>
              </a:rPr>
              <a:t>Engl</a:t>
            </a:r>
            <a:r>
              <a:rPr lang="en-US" sz="900" i="1" kern="0" dirty="0">
                <a:latin typeface="Arial" panose="020B0604020202020204" pitchFamily="34" charset="0"/>
                <a:cs typeface="Arial" panose="020B0604020202020204" pitchFamily="34" charset="0"/>
              </a:rPr>
              <a:t> J Med 2007;356:775-89</a:t>
            </a:r>
            <a:endParaRPr lang="en-GB" sz="900" i="1" kern="0" dirty="0">
              <a:latin typeface="Arial" panose="020B0604020202020204" pitchFamily="34" charset="0"/>
              <a:cs typeface="Arial" panose="020B0604020202020204" pitchFamily="34" charset="0"/>
            </a:endParaRPr>
          </a:p>
        </p:txBody>
      </p:sp>
      <p:grpSp>
        <p:nvGrpSpPr>
          <p:cNvPr id="6" name="Group 6"/>
          <p:cNvGrpSpPr/>
          <p:nvPr/>
        </p:nvGrpSpPr>
        <p:grpSpPr>
          <a:xfrm>
            <a:off x="6984827" y="1989344"/>
            <a:ext cx="4588320" cy="3738982"/>
            <a:chOff x="6543946" y="2128419"/>
            <a:chExt cx="3659657" cy="3738982"/>
          </a:xfrm>
        </p:grpSpPr>
        <p:sp>
          <p:nvSpPr>
            <p:cNvPr id="4" name="object 4"/>
            <p:cNvSpPr txBox="1"/>
            <p:nvPr/>
          </p:nvSpPr>
          <p:spPr>
            <a:xfrm>
              <a:off x="7584567" y="5590402"/>
              <a:ext cx="2124457" cy="276999"/>
            </a:xfrm>
            <a:prstGeom prst="rect">
              <a:avLst/>
            </a:prstGeom>
            <a:ln>
              <a:solidFill>
                <a:schemeClr val="bg1"/>
              </a:solidFill>
            </a:ln>
          </p:spPr>
          <p:txBody>
            <a:bodyPr vert="horz" wrap="square" lIns="0" tIns="0" rIns="0" bIns="0" rtlCol="0">
              <a:spAutoFit/>
            </a:bodyPr>
            <a:lstStyle/>
            <a:p>
              <a:pPr marL="12700"/>
              <a:r>
                <a:rPr kern="0" spc="-5" dirty="0">
                  <a:latin typeface="Arial" panose="020B0604020202020204" pitchFamily="34" charset="0"/>
                  <a:cs typeface="Arial" panose="020B0604020202020204" pitchFamily="34" charset="0"/>
                </a:rPr>
                <a:t>*p&lt;0.05 </a:t>
              </a:r>
              <a:r>
                <a:rPr kern="0" dirty="0">
                  <a:latin typeface="Arial" panose="020B0604020202020204" pitchFamily="34" charset="0"/>
                  <a:cs typeface="Arial" panose="020B0604020202020204" pitchFamily="34" charset="0"/>
                </a:rPr>
                <a:t>vs</a:t>
              </a:r>
              <a:r>
                <a:rPr kern="0" spc="-60" dirty="0">
                  <a:latin typeface="Arial" panose="020B0604020202020204" pitchFamily="34" charset="0"/>
                  <a:cs typeface="Arial" panose="020B0604020202020204" pitchFamily="34" charset="0"/>
                </a:rPr>
                <a:t> </a:t>
              </a:r>
              <a:r>
                <a:rPr kern="0" spc="-5" dirty="0">
                  <a:latin typeface="Arial" panose="020B0604020202020204" pitchFamily="34" charset="0"/>
                  <a:cs typeface="Arial" panose="020B0604020202020204" pitchFamily="34" charset="0"/>
                </a:rPr>
                <a:t>placebo</a:t>
              </a:r>
              <a:endParaRPr kern="0" dirty="0">
                <a:latin typeface="Arial" panose="020B0604020202020204" pitchFamily="34" charset="0"/>
                <a:cs typeface="Arial" panose="020B0604020202020204" pitchFamily="34" charset="0"/>
              </a:endParaRPr>
            </a:p>
          </p:txBody>
        </p:sp>
        <p:sp>
          <p:nvSpPr>
            <p:cNvPr id="70" name="object 6"/>
            <p:cNvSpPr/>
            <p:nvPr/>
          </p:nvSpPr>
          <p:spPr>
            <a:xfrm>
              <a:off x="7293400" y="2176806"/>
              <a:ext cx="441325" cy="2705354"/>
            </a:xfrm>
            <a:custGeom>
              <a:avLst/>
              <a:gdLst/>
              <a:ahLst/>
              <a:cxnLst/>
              <a:rect l="l" t="t" r="r" b="b"/>
              <a:pathLst>
                <a:path w="441325" h="2581275">
                  <a:moveTo>
                    <a:pt x="0" y="2581275"/>
                  </a:moveTo>
                  <a:lnTo>
                    <a:pt x="441325" y="2581275"/>
                  </a:lnTo>
                  <a:lnTo>
                    <a:pt x="441325" y="0"/>
                  </a:lnTo>
                  <a:lnTo>
                    <a:pt x="0" y="0"/>
                  </a:lnTo>
                  <a:lnTo>
                    <a:pt x="0" y="2581275"/>
                  </a:lnTo>
                  <a:close/>
                </a:path>
              </a:pathLst>
            </a:custGeom>
            <a:solidFill>
              <a:srgbClr val="7030A0"/>
            </a:solidFill>
            <a:ln>
              <a:solidFill>
                <a:schemeClr val="bg1"/>
              </a:solidFill>
            </a:ln>
          </p:spPr>
          <p:txBody>
            <a:bodyPr wrap="square" lIns="0" tIns="0" rIns="0" bIns="0" rtlCol="0"/>
            <a:lstStyle/>
            <a:p>
              <a:endParaRPr kern="0"/>
            </a:p>
          </p:txBody>
        </p:sp>
        <p:sp>
          <p:nvSpPr>
            <p:cNvPr id="71" name="object 7"/>
            <p:cNvSpPr/>
            <p:nvPr/>
          </p:nvSpPr>
          <p:spPr>
            <a:xfrm>
              <a:off x="8388774" y="2176806"/>
              <a:ext cx="438150" cy="1971222"/>
            </a:xfrm>
            <a:custGeom>
              <a:avLst/>
              <a:gdLst/>
              <a:ahLst/>
              <a:cxnLst/>
              <a:rect l="l" t="t" r="r" b="b"/>
              <a:pathLst>
                <a:path w="438150" h="1600200">
                  <a:moveTo>
                    <a:pt x="0" y="1600200"/>
                  </a:moveTo>
                  <a:lnTo>
                    <a:pt x="438150" y="1600200"/>
                  </a:lnTo>
                  <a:lnTo>
                    <a:pt x="438150" y="0"/>
                  </a:lnTo>
                  <a:lnTo>
                    <a:pt x="0" y="0"/>
                  </a:lnTo>
                  <a:lnTo>
                    <a:pt x="0" y="1600200"/>
                  </a:lnTo>
                  <a:close/>
                </a:path>
              </a:pathLst>
            </a:custGeom>
            <a:solidFill>
              <a:srgbClr val="FF6600"/>
            </a:solidFill>
            <a:ln>
              <a:solidFill>
                <a:schemeClr val="bg1"/>
              </a:solidFill>
            </a:ln>
          </p:spPr>
          <p:txBody>
            <a:bodyPr wrap="square" lIns="0" tIns="0" rIns="0" bIns="0" rtlCol="0"/>
            <a:lstStyle/>
            <a:p>
              <a:endParaRPr kern="0"/>
            </a:p>
          </p:txBody>
        </p:sp>
        <p:sp>
          <p:nvSpPr>
            <p:cNvPr id="72" name="object 8"/>
            <p:cNvSpPr/>
            <p:nvPr/>
          </p:nvSpPr>
          <p:spPr>
            <a:xfrm>
              <a:off x="9482625" y="2176742"/>
              <a:ext cx="438150" cy="1644650"/>
            </a:xfrm>
            <a:custGeom>
              <a:avLst/>
              <a:gdLst/>
              <a:ahLst/>
              <a:cxnLst/>
              <a:rect l="l" t="t" r="r" b="b"/>
              <a:pathLst>
                <a:path w="438150" h="173355">
                  <a:moveTo>
                    <a:pt x="0" y="173037"/>
                  </a:moveTo>
                  <a:lnTo>
                    <a:pt x="438150" y="173037"/>
                  </a:lnTo>
                  <a:lnTo>
                    <a:pt x="438150" y="0"/>
                  </a:lnTo>
                  <a:lnTo>
                    <a:pt x="0" y="0"/>
                  </a:lnTo>
                  <a:lnTo>
                    <a:pt x="0" y="173037"/>
                  </a:lnTo>
                  <a:close/>
                </a:path>
              </a:pathLst>
            </a:custGeom>
            <a:solidFill>
              <a:srgbClr val="00B050"/>
            </a:solidFill>
            <a:ln>
              <a:solidFill>
                <a:schemeClr val="bg1"/>
              </a:solidFill>
            </a:ln>
          </p:spPr>
          <p:txBody>
            <a:bodyPr wrap="square" lIns="0" tIns="0" rIns="0" bIns="0" rtlCol="0"/>
            <a:lstStyle/>
            <a:p>
              <a:endParaRPr kern="0"/>
            </a:p>
          </p:txBody>
        </p:sp>
        <p:sp>
          <p:nvSpPr>
            <p:cNvPr id="73" name="object 9"/>
            <p:cNvSpPr/>
            <p:nvPr/>
          </p:nvSpPr>
          <p:spPr>
            <a:xfrm>
              <a:off x="6923322" y="2179982"/>
              <a:ext cx="0" cy="3254375"/>
            </a:xfrm>
            <a:custGeom>
              <a:avLst/>
              <a:gdLst/>
              <a:ahLst/>
              <a:cxnLst/>
              <a:rect l="l" t="t" r="r" b="b"/>
              <a:pathLst>
                <a:path h="3254375">
                  <a:moveTo>
                    <a:pt x="0" y="0"/>
                  </a:moveTo>
                  <a:lnTo>
                    <a:pt x="0" y="3254311"/>
                  </a:lnTo>
                </a:path>
              </a:pathLst>
            </a:custGeom>
            <a:ln w="19050">
              <a:solidFill>
                <a:srgbClr val="00437A"/>
              </a:solidFill>
            </a:ln>
          </p:spPr>
          <p:txBody>
            <a:bodyPr wrap="square" lIns="0" tIns="0" rIns="0" bIns="0" rtlCol="0"/>
            <a:lstStyle/>
            <a:p>
              <a:endParaRPr kern="0"/>
            </a:p>
          </p:txBody>
        </p:sp>
        <p:sp>
          <p:nvSpPr>
            <p:cNvPr id="74" name="object 10"/>
            <p:cNvSpPr/>
            <p:nvPr/>
          </p:nvSpPr>
          <p:spPr>
            <a:xfrm>
              <a:off x="6920400" y="5416831"/>
              <a:ext cx="47625" cy="1905"/>
            </a:xfrm>
            <a:custGeom>
              <a:avLst/>
              <a:gdLst/>
              <a:ahLst/>
              <a:cxnLst/>
              <a:rect l="l" t="t" r="r" b="b"/>
              <a:pathLst>
                <a:path w="47625" h="1904">
                  <a:moveTo>
                    <a:pt x="0" y="0"/>
                  </a:moveTo>
                  <a:lnTo>
                    <a:pt x="47625" y="1587"/>
                  </a:lnTo>
                </a:path>
              </a:pathLst>
            </a:custGeom>
            <a:ln w="19050">
              <a:solidFill>
                <a:srgbClr val="00437A"/>
              </a:solidFill>
            </a:ln>
          </p:spPr>
          <p:txBody>
            <a:bodyPr wrap="square" lIns="0" tIns="0" rIns="0" bIns="0" rtlCol="0"/>
            <a:lstStyle/>
            <a:p>
              <a:endParaRPr kern="0"/>
            </a:p>
          </p:txBody>
        </p:sp>
        <p:sp>
          <p:nvSpPr>
            <p:cNvPr id="75" name="object 11"/>
            <p:cNvSpPr/>
            <p:nvPr/>
          </p:nvSpPr>
          <p:spPr>
            <a:xfrm>
              <a:off x="6920400" y="4880256"/>
              <a:ext cx="47625" cy="1905"/>
            </a:xfrm>
            <a:custGeom>
              <a:avLst/>
              <a:gdLst/>
              <a:ahLst/>
              <a:cxnLst/>
              <a:rect l="l" t="t" r="r" b="b"/>
              <a:pathLst>
                <a:path w="47625" h="1904">
                  <a:moveTo>
                    <a:pt x="0" y="0"/>
                  </a:moveTo>
                  <a:lnTo>
                    <a:pt x="47625" y="1651"/>
                  </a:lnTo>
                </a:path>
              </a:pathLst>
            </a:custGeom>
            <a:ln w="19050">
              <a:solidFill>
                <a:srgbClr val="00437A"/>
              </a:solidFill>
            </a:ln>
          </p:spPr>
          <p:txBody>
            <a:bodyPr wrap="square" lIns="0" tIns="0" rIns="0" bIns="0" rtlCol="0"/>
            <a:lstStyle/>
            <a:p>
              <a:endParaRPr kern="0"/>
            </a:p>
          </p:txBody>
        </p:sp>
        <p:sp>
          <p:nvSpPr>
            <p:cNvPr id="76" name="object 12"/>
            <p:cNvSpPr/>
            <p:nvPr/>
          </p:nvSpPr>
          <p:spPr>
            <a:xfrm>
              <a:off x="6920400" y="4343681"/>
              <a:ext cx="47625" cy="1905"/>
            </a:xfrm>
            <a:custGeom>
              <a:avLst/>
              <a:gdLst/>
              <a:ahLst/>
              <a:cxnLst/>
              <a:rect l="l" t="t" r="r" b="b"/>
              <a:pathLst>
                <a:path w="47625" h="1904">
                  <a:moveTo>
                    <a:pt x="0" y="0"/>
                  </a:moveTo>
                  <a:lnTo>
                    <a:pt x="47625" y="1651"/>
                  </a:lnTo>
                </a:path>
              </a:pathLst>
            </a:custGeom>
            <a:ln w="19050">
              <a:solidFill>
                <a:srgbClr val="00437A"/>
              </a:solidFill>
            </a:ln>
          </p:spPr>
          <p:txBody>
            <a:bodyPr wrap="square" lIns="0" tIns="0" rIns="0" bIns="0" rtlCol="0"/>
            <a:lstStyle/>
            <a:p>
              <a:endParaRPr kern="0"/>
            </a:p>
          </p:txBody>
        </p:sp>
        <p:sp>
          <p:nvSpPr>
            <p:cNvPr id="77" name="object 13"/>
            <p:cNvSpPr/>
            <p:nvPr/>
          </p:nvSpPr>
          <p:spPr>
            <a:xfrm>
              <a:off x="6920400" y="3807106"/>
              <a:ext cx="47625" cy="1905"/>
            </a:xfrm>
            <a:custGeom>
              <a:avLst/>
              <a:gdLst/>
              <a:ahLst/>
              <a:cxnLst/>
              <a:rect l="l" t="t" r="r" b="b"/>
              <a:pathLst>
                <a:path w="47625" h="1904">
                  <a:moveTo>
                    <a:pt x="0" y="0"/>
                  </a:moveTo>
                  <a:lnTo>
                    <a:pt x="47625" y="1524"/>
                  </a:lnTo>
                </a:path>
              </a:pathLst>
            </a:custGeom>
            <a:ln w="19050">
              <a:solidFill>
                <a:srgbClr val="00437A"/>
              </a:solidFill>
            </a:ln>
          </p:spPr>
          <p:txBody>
            <a:bodyPr wrap="square" lIns="0" tIns="0" rIns="0" bIns="0" rtlCol="0"/>
            <a:lstStyle/>
            <a:p>
              <a:endParaRPr kern="0"/>
            </a:p>
          </p:txBody>
        </p:sp>
        <p:sp>
          <p:nvSpPr>
            <p:cNvPr id="78" name="object 14"/>
            <p:cNvSpPr/>
            <p:nvPr/>
          </p:nvSpPr>
          <p:spPr>
            <a:xfrm>
              <a:off x="6920400" y="3262657"/>
              <a:ext cx="47625" cy="1905"/>
            </a:xfrm>
            <a:custGeom>
              <a:avLst/>
              <a:gdLst/>
              <a:ahLst/>
              <a:cxnLst/>
              <a:rect l="l" t="t" r="r" b="b"/>
              <a:pathLst>
                <a:path w="47625" h="1904">
                  <a:moveTo>
                    <a:pt x="0" y="0"/>
                  </a:moveTo>
                  <a:lnTo>
                    <a:pt x="47625" y="1524"/>
                  </a:lnTo>
                </a:path>
              </a:pathLst>
            </a:custGeom>
            <a:ln w="19050">
              <a:solidFill>
                <a:srgbClr val="00437A"/>
              </a:solidFill>
            </a:ln>
          </p:spPr>
          <p:txBody>
            <a:bodyPr wrap="square" lIns="0" tIns="0" rIns="0" bIns="0" rtlCol="0"/>
            <a:lstStyle/>
            <a:p>
              <a:endParaRPr kern="0"/>
            </a:p>
          </p:txBody>
        </p:sp>
        <p:sp>
          <p:nvSpPr>
            <p:cNvPr id="79" name="object 15"/>
            <p:cNvSpPr/>
            <p:nvPr/>
          </p:nvSpPr>
          <p:spPr>
            <a:xfrm>
              <a:off x="6920400" y="2726082"/>
              <a:ext cx="47625" cy="1905"/>
            </a:xfrm>
            <a:custGeom>
              <a:avLst/>
              <a:gdLst/>
              <a:ahLst/>
              <a:cxnLst/>
              <a:rect l="l" t="t" r="r" b="b"/>
              <a:pathLst>
                <a:path w="47625" h="1905">
                  <a:moveTo>
                    <a:pt x="0" y="0"/>
                  </a:moveTo>
                  <a:lnTo>
                    <a:pt x="47625" y="1524"/>
                  </a:lnTo>
                </a:path>
              </a:pathLst>
            </a:custGeom>
            <a:ln w="19050">
              <a:solidFill>
                <a:srgbClr val="00437A"/>
              </a:solidFill>
            </a:ln>
          </p:spPr>
          <p:txBody>
            <a:bodyPr wrap="square" lIns="0" tIns="0" rIns="0" bIns="0" rtlCol="0"/>
            <a:lstStyle/>
            <a:p>
              <a:endParaRPr kern="0"/>
            </a:p>
          </p:txBody>
        </p:sp>
        <p:sp>
          <p:nvSpPr>
            <p:cNvPr id="80" name="object 16"/>
            <p:cNvSpPr/>
            <p:nvPr/>
          </p:nvSpPr>
          <p:spPr>
            <a:xfrm>
              <a:off x="8061750" y="2179982"/>
              <a:ext cx="1905" cy="73025"/>
            </a:xfrm>
            <a:custGeom>
              <a:avLst/>
              <a:gdLst/>
              <a:ahLst/>
              <a:cxnLst/>
              <a:rect l="l" t="t" r="r" b="b"/>
              <a:pathLst>
                <a:path w="1905" h="73025">
                  <a:moveTo>
                    <a:pt x="0" y="73025"/>
                  </a:moveTo>
                  <a:lnTo>
                    <a:pt x="1651" y="0"/>
                  </a:lnTo>
                </a:path>
              </a:pathLst>
            </a:custGeom>
            <a:ln w="19050">
              <a:solidFill>
                <a:srgbClr val="00437A"/>
              </a:solidFill>
            </a:ln>
          </p:spPr>
          <p:txBody>
            <a:bodyPr wrap="square" lIns="0" tIns="0" rIns="0" bIns="0" rtlCol="0"/>
            <a:lstStyle/>
            <a:p>
              <a:endParaRPr kern="0"/>
            </a:p>
          </p:txBody>
        </p:sp>
        <p:sp>
          <p:nvSpPr>
            <p:cNvPr id="81" name="object 17"/>
            <p:cNvSpPr/>
            <p:nvPr/>
          </p:nvSpPr>
          <p:spPr>
            <a:xfrm>
              <a:off x="9155601" y="2179982"/>
              <a:ext cx="1905" cy="73025"/>
            </a:xfrm>
            <a:custGeom>
              <a:avLst/>
              <a:gdLst/>
              <a:ahLst/>
              <a:cxnLst/>
              <a:rect l="l" t="t" r="r" b="b"/>
              <a:pathLst>
                <a:path w="1904" h="73025">
                  <a:moveTo>
                    <a:pt x="0" y="73025"/>
                  </a:moveTo>
                  <a:lnTo>
                    <a:pt x="1524" y="0"/>
                  </a:lnTo>
                </a:path>
              </a:pathLst>
            </a:custGeom>
            <a:ln w="19049">
              <a:solidFill>
                <a:srgbClr val="00437A"/>
              </a:solidFill>
            </a:ln>
          </p:spPr>
          <p:txBody>
            <a:bodyPr wrap="square" lIns="0" tIns="0" rIns="0" bIns="0" rtlCol="0"/>
            <a:lstStyle/>
            <a:p>
              <a:endParaRPr kern="0"/>
            </a:p>
          </p:txBody>
        </p:sp>
        <p:sp>
          <p:nvSpPr>
            <p:cNvPr id="82" name="object 18"/>
            <p:cNvSpPr txBox="1"/>
            <p:nvPr/>
          </p:nvSpPr>
          <p:spPr>
            <a:xfrm>
              <a:off x="6578518" y="5281892"/>
              <a:ext cx="304800"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-30</a:t>
              </a:r>
              <a:endParaRPr sz="1200" kern="0" dirty="0">
                <a:latin typeface="Comic Sans MS"/>
                <a:cs typeface="Comic Sans MS"/>
              </a:endParaRPr>
            </a:p>
          </p:txBody>
        </p:sp>
        <p:sp>
          <p:nvSpPr>
            <p:cNvPr id="83" name="object 19"/>
            <p:cNvSpPr txBox="1"/>
            <p:nvPr/>
          </p:nvSpPr>
          <p:spPr>
            <a:xfrm>
              <a:off x="6582961" y="4805705"/>
              <a:ext cx="304800"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-25</a:t>
              </a:r>
              <a:endParaRPr sz="1200" kern="0" dirty="0">
                <a:latin typeface="Comic Sans MS"/>
                <a:cs typeface="Comic Sans MS"/>
              </a:endParaRPr>
            </a:p>
          </p:txBody>
        </p:sp>
        <p:sp>
          <p:nvSpPr>
            <p:cNvPr id="84" name="object 20"/>
            <p:cNvSpPr txBox="1"/>
            <p:nvPr/>
          </p:nvSpPr>
          <p:spPr>
            <a:xfrm>
              <a:off x="6562479" y="4270207"/>
              <a:ext cx="304800"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-20</a:t>
              </a:r>
              <a:endParaRPr sz="1200" kern="0" dirty="0">
                <a:latin typeface="Comic Sans MS"/>
                <a:cs typeface="Comic Sans MS"/>
              </a:endParaRPr>
            </a:p>
          </p:txBody>
        </p:sp>
        <p:sp>
          <p:nvSpPr>
            <p:cNvPr id="85" name="object 21"/>
            <p:cNvSpPr txBox="1"/>
            <p:nvPr/>
          </p:nvSpPr>
          <p:spPr>
            <a:xfrm>
              <a:off x="6553246" y="3691579"/>
              <a:ext cx="304800"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-15</a:t>
              </a:r>
              <a:endParaRPr sz="1200" kern="0" dirty="0">
                <a:latin typeface="Comic Sans MS"/>
                <a:cs typeface="Comic Sans MS"/>
              </a:endParaRPr>
            </a:p>
          </p:txBody>
        </p:sp>
        <p:sp>
          <p:nvSpPr>
            <p:cNvPr id="86" name="object 22"/>
            <p:cNvSpPr txBox="1"/>
            <p:nvPr/>
          </p:nvSpPr>
          <p:spPr>
            <a:xfrm>
              <a:off x="6543946" y="3178546"/>
              <a:ext cx="304800"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-10</a:t>
              </a:r>
              <a:endParaRPr sz="1200" kern="0" dirty="0">
                <a:latin typeface="Comic Sans MS"/>
                <a:cs typeface="Comic Sans MS"/>
              </a:endParaRPr>
            </a:p>
          </p:txBody>
        </p:sp>
        <p:sp>
          <p:nvSpPr>
            <p:cNvPr id="87" name="object 23"/>
            <p:cNvSpPr txBox="1"/>
            <p:nvPr/>
          </p:nvSpPr>
          <p:spPr>
            <a:xfrm>
              <a:off x="6631747" y="2649088"/>
              <a:ext cx="211455" cy="184666"/>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a:t>
              </a:r>
              <a:r>
                <a:rPr sz="1200" b="1" kern="0" dirty="0">
                  <a:latin typeface="Comic Sans MS"/>
                  <a:cs typeface="Comic Sans MS"/>
                </a:rPr>
                <a:t>5</a:t>
              </a:r>
              <a:endParaRPr sz="1200" kern="0" dirty="0">
                <a:latin typeface="Comic Sans MS"/>
                <a:cs typeface="Comic Sans MS"/>
              </a:endParaRPr>
            </a:p>
          </p:txBody>
        </p:sp>
        <p:sp>
          <p:nvSpPr>
            <p:cNvPr id="88" name="object 24"/>
            <p:cNvSpPr txBox="1"/>
            <p:nvPr/>
          </p:nvSpPr>
          <p:spPr>
            <a:xfrm>
              <a:off x="6730002" y="2128419"/>
              <a:ext cx="118745" cy="184666"/>
            </a:xfrm>
            <a:prstGeom prst="rect">
              <a:avLst/>
            </a:prstGeom>
            <a:ln>
              <a:solidFill>
                <a:schemeClr val="bg1"/>
              </a:solidFill>
            </a:ln>
          </p:spPr>
          <p:txBody>
            <a:bodyPr vert="horz" wrap="square" lIns="0" tIns="0" rIns="0" bIns="0" rtlCol="0">
              <a:spAutoFit/>
            </a:bodyPr>
            <a:lstStyle/>
            <a:p>
              <a:pPr marL="12700"/>
              <a:r>
                <a:rPr sz="1200" b="1" kern="0" dirty="0">
                  <a:latin typeface="Comic Sans MS"/>
                  <a:cs typeface="Comic Sans MS"/>
                </a:rPr>
                <a:t>0</a:t>
              </a:r>
              <a:endParaRPr sz="1200" kern="0" dirty="0">
                <a:latin typeface="Comic Sans MS"/>
                <a:cs typeface="Comic Sans MS"/>
              </a:endParaRPr>
            </a:p>
          </p:txBody>
        </p:sp>
        <p:sp>
          <p:nvSpPr>
            <p:cNvPr id="89" name="object 25"/>
            <p:cNvSpPr txBox="1"/>
            <p:nvPr/>
          </p:nvSpPr>
          <p:spPr>
            <a:xfrm>
              <a:off x="8416398" y="4148028"/>
              <a:ext cx="382905" cy="184666"/>
            </a:xfrm>
            <a:prstGeom prst="rect">
              <a:avLst/>
            </a:prstGeom>
            <a:solidFill>
              <a:schemeClr val="bg1"/>
            </a:solidFill>
            <a:ln>
              <a:solidFill>
                <a:schemeClr val="bg1"/>
              </a:solidFill>
            </a:ln>
          </p:spPr>
          <p:txBody>
            <a:bodyPr vert="horz" wrap="square" lIns="0" tIns="0" rIns="0" bIns="0" rtlCol="0">
              <a:spAutoFit/>
            </a:bodyPr>
            <a:lstStyle/>
            <a:p>
              <a:pPr marL="12700"/>
              <a:r>
                <a:rPr sz="1200" b="1" kern="0" spc="-5" dirty="0">
                  <a:latin typeface="Arial"/>
                  <a:cs typeface="Arial"/>
                </a:rPr>
                <a:t>-1</a:t>
              </a:r>
              <a:r>
                <a:rPr lang="en-US" sz="1200" b="1" kern="0" spc="-5" dirty="0">
                  <a:latin typeface="Arial"/>
                  <a:cs typeface="Arial"/>
                </a:rPr>
                <a:t>8</a:t>
              </a:r>
              <a:r>
                <a:rPr sz="1200" b="1" kern="0" spc="-5" dirty="0">
                  <a:latin typeface="Arial"/>
                  <a:cs typeface="Arial"/>
                </a:rPr>
                <a:t>%</a:t>
              </a:r>
              <a:endParaRPr sz="1200" kern="0" dirty="0">
                <a:latin typeface="Arial"/>
                <a:cs typeface="Arial"/>
              </a:endParaRPr>
            </a:p>
          </p:txBody>
        </p:sp>
        <p:sp>
          <p:nvSpPr>
            <p:cNvPr id="90" name="object 26"/>
            <p:cNvSpPr txBox="1"/>
            <p:nvPr/>
          </p:nvSpPr>
          <p:spPr>
            <a:xfrm>
              <a:off x="9482625" y="3843594"/>
              <a:ext cx="563499" cy="184666"/>
            </a:xfrm>
            <a:prstGeom prst="rect">
              <a:avLst/>
            </a:prstGeom>
            <a:ln>
              <a:solidFill>
                <a:schemeClr val="bg1"/>
              </a:solidFill>
            </a:ln>
          </p:spPr>
          <p:txBody>
            <a:bodyPr vert="horz" wrap="square" lIns="0" tIns="0" rIns="0" bIns="0" rtlCol="0">
              <a:spAutoFit/>
            </a:bodyPr>
            <a:lstStyle/>
            <a:p>
              <a:pPr marL="12700"/>
              <a:r>
                <a:rPr sz="1200" b="1" kern="0" spc="-5" dirty="0">
                  <a:latin typeface="Arial"/>
                  <a:cs typeface="Arial"/>
                </a:rPr>
                <a:t>-</a:t>
              </a:r>
              <a:r>
                <a:rPr lang="en-US" sz="1200" b="1" kern="0" spc="-5" dirty="0">
                  <a:latin typeface="Arial"/>
                  <a:cs typeface="Arial"/>
                </a:rPr>
                <a:t>15</a:t>
              </a:r>
              <a:r>
                <a:rPr sz="1200" b="1" kern="0" spc="-5" dirty="0">
                  <a:latin typeface="Arial"/>
                  <a:cs typeface="Arial"/>
                </a:rPr>
                <a:t>%</a:t>
              </a:r>
              <a:endParaRPr sz="1200" kern="0" dirty="0">
                <a:latin typeface="Arial"/>
                <a:cs typeface="Arial"/>
              </a:endParaRPr>
            </a:p>
          </p:txBody>
        </p:sp>
        <p:sp>
          <p:nvSpPr>
            <p:cNvPr id="91" name="object 27"/>
            <p:cNvSpPr/>
            <p:nvPr/>
          </p:nvSpPr>
          <p:spPr>
            <a:xfrm>
              <a:off x="10203350" y="2178331"/>
              <a:ext cx="0" cy="73025"/>
            </a:xfrm>
            <a:custGeom>
              <a:avLst/>
              <a:gdLst/>
              <a:ahLst/>
              <a:cxnLst/>
              <a:rect l="l" t="t" r="r" b="b"/>
              <a:pathLst>
                <a:path h="73025">
                  <a:moveTo>
                    <a:pt x="0" y="73025"/>
                  </a:moveTo>
                  <a:lnTo>
                    <a:pt x="0" y="0"/>
                  </a:lnTo>
                </a:path>
              </a:pathLst>
            </a:custGeom>
            <a:ln w="19050">
              <a:solidFill>
                <a:srgbClr val="00437A"/>
              </a:solidFill>
            </a:ln>
          </p:spPr>
          <p:txBody>
            <a:bodyPr wrap="square" lIns="0" tIns="0" rIns="0" bIns="0" rtlCol="0"/>
            <a:lstStyle/>
            <a:p>
              <a:endParaRPr kern="0"/>
            </a:p>
          </p:txBody>
        </p:sp>
        <p:sp>
          <p:nvSpPr>
            <p:cNvPr id="92" name="object 28"/>
            <p:cNvSpPr/>
            <p:nvPr/>
          </p:nvSpPr>
          <p:spPr>
            <a:xfrm>
              <a:off x="6906049" y="2173504"/>
              <a:ext cx="3297554" cy="635"/>
            </a:xfrm>
            <a:custGeom>
              <a:avLst/>
              <a:gdLst/>
              <a:ahLst/>
              <a:cxnLst/>
              <a:rect l="l" t="t" r="r" b="b"/>
              <a:pathLst>
                <a:path w="3297554" h="635">
                  <a:moveTo>
                    <a:pt x="0" y="0"/>
                  </a:moveTo>
                  <a:lnTo>
                    <a:pt x="3297301" y="127"/>
                  </a:lnTo>
                </a:path>
              </a:pathLst>
            </a:custGeom>
            <a:ln w="19049">
              <a:solidFill>
                <a:srgbClr val="00437A"/>
              </a:solidFill>
            </a:ln>
          </p:spPr>
          <p:txBody>
            <a:bodyPr wrap="square" lIns="0" tIns="0" rIns="0" bIns="0" rtlCol="0"/>
            <a:lstStyle/>
            <a:p>
              <a:endParaRPr kern="0"/>
            </a:p>
          </p:txBody>
        </p:sp>
        <p:sp>
          <p:nvSpPr>
            <p:cNvPr id="93" name="object 29"/>
            <p:cNvSpPr txBox="1"/>
            <p:nvPr/>
          </p:nvSpPr>
          <p:spPr>
            <a:xfrm>
              <a:off x="7169192" y="4876827"/>
              <a:ext cx="537211" cy="246221"/>
            </a:xfrm>
            <a:prstGeom prst="rect">
              <a:avLst/>
            </a:prstGeom>
            <a:ln>
              <a:solidFill>
                <a:schemeClr val="bg1"/>
              </a:solidFill>
            </a:ln>
          </p:spPr>
          <p:txBody>
            <a:bodyPr vert="horz" wrap="square" lIns="0" tIns="0" rIns="0" bIns="0" rtlCol="0">
              <a:spAutoFit/>
            </a:bodyPr>
            <a:lstStyle/>
            <a:p>
              <a:pPr marL="12700"/>
              <a:r>
                <a:rPr sz="1200" b="1" kern="0" spc="-5" dirty="0">
                  <a:latin typeface="Comic Sans MS"/>
                  <a:cs typeface="Comic Sans MS"/>
                </a:rPr>
                <a:t>-2</a:t>
              </a:r>
              <a:r>
                <a:rPr lang="en-US" sz="1200" b="1" kern="0" spc="-5" dirty="0">
                  <a:latin typeface="Comic Sans MS"/>
                  <a:cs typeface="Comic Sans MS"/>
                </a:rPr>
                <a:t>5</a:t>
              </a:r>
              <a:r>
                <a:rPr sz="1200" b="1" kern="0" spc="-5" dirty="0">
                  <a:latin typeface="Comic Sans MS"/>
                  <a:cs typeface="Comic Sans MS"/>
                </a:rPr>
                <a:t>%</a:t>
              </a:r>
              <a:r>
                <a:rPr sz="1600" b="1" kern="0" spc="-5" dirty="0">
                  <a:latin typeface="Comic Sans MS"/>
                  <a:cs typeface="Comic Sans MS"/>
                </a:rPr>
                <a:t>*</a:t>
              </a:r>
              <a:endParaRPr sz="1600" kern="0" dirty="0">
                <a:latin typeface="Comic Sans MS"/>
                <a:cs typeface="Comic Sans MS"/>
              </a:endParaRPr>
            </a:p>
          </p:txBody>
        </p:sp>
        <p:sp>
          <p:nvSpPr>
            <p:cNvPr id="94" name="object 30"/>
            <p:cNvSpPr txBox="1"/>
            <p:nvPr/>
          </p:nvSpPr>
          <p:spPr>
            <a:xfrm>
              <a:off x="8347144" y="4498350"/>
              <a:ext cx="799465" cy="738664"/>
            </a:xfrm>
            <a:prstGeom prst="rect">
              <a:avLst/>
            </a:prstGeom>
            <a:ln>
              <a:solidFill>
                <a:schemeClr val="bg1"/>
              </a:solidFill>
            </a:ln>
          </p:spPr>
          <p:txBody>
            <a:bodyPr vert="horz" wrap="square" lIns="0" tIns="0" rIns="0" bIns="0" rtlCol="0">
              <a:spAutoFit/>
            </a:bodyPr>
            <a:lstStyle/>
            <a:p>
              <a:pPr marL="12065" marR="5080" indent="-31750" algn="ctr"/>
              <a:r>
                <a:rPr lang="en-US" sz="1200" b="1" kern="0" spc="-5" dirty="0">
                  <a:latin typeface="Arial"/>
                  <a:cs typeface="Arial"/>
                </a:rPr>
                <a:t>Sal/Flu</a:t>
              </a:r>
            </a:p>
            <a:p>
              <a:pPr marL="12065" marR="5080" indent="-31750" algn="ctr"/>
              <a:r>
                <a:rPr sz="1200" b="1" kern="0" spc="-15" dirty="0">
                  <a:latin typeface="Arial"/>
                  <a:cs typeface="Arial"/>
                </a:rPr>
                <a:t>vs      </a:t>
              </a:r>
              <a:r>
                <a:rPr lang="en-US" sz="1200" b="1" kern="0" spc="-15" dirty="0">
                  <a:latin typeface="Arial"/>
                  <a:cs typeface="Arial"/>
                </a:rPr>
                <a:t>Salmeterol</a:t>
              </a:r>
              <a:r>
                <a:rPr sz="1200" b="1" kern="0" dirty="0">
                  <a:latin typeface="Arial"/>
                  <a:cs typeface="Arial"/>
                </a:rPr>
                <a:t>  </a:t>
              </a:r>
              <a:r>
                <a:rPr sz="1200" b="1" kern="0" spc="-5" dirty="0">
                  <a:latin typeface="Arial"/>
                  <a:cs typeface="Arial"/>
                </a:rPr>
                <a:t>p=0.0</a:t>
              </a:r>
              <a:r>
                <a:rPr lang="en-US" sz="1200" b="1" kern="0" spc="-5" dirty="0">
                  <a:latin typeface="Arial"/>
                  <a:cs typeface="Arial"/>
                </a:rPr>
                <a:t>02</a:t>
              </a:r>
              <a:endParaRPr sz="1200" kern="0" dirty="0">
                <a:latin typeface="Arial"/>
                <a:cs typeface="Arial"/>
              </a:endParaRPr>
            </a:p>
          </p:txBody>
        </p:sp>
        <p:sp>
          <p:nvSpPr>
            <p:cNvPr id="95" name="object 31"/>
            <p:cNvSpPr/>
            <p:nvPr/>
          </p:nvSpPr>
          <p:spPr>
            <a:xfrm>
              <a:off x="7498122" y="5126318"/>
              <a:ext cx="0" cy="155575"/>
            </a:xfrm>
            <a:custGeom>
              <a:avLst/>
              <a:gdLst/>
              <a:ahLst/>
              <a:cxnLst/>
              <a:rect l="l" t="t" r="r" b="b"/>
              <a:pathLst>
                <a:path h="155575">
                  <a:moveTo>
                    <a:pt x="0" y="0"/>
                  </a:moveTo>
                  <a:lnTo>
                    <a:pt x="0" y="155575"/>
                  </a:lnTo>
                </a:path>
              </a:pathLst>
            </a:custGeom>
            <a:ln w="19050">
              <a:solidFill>
                <a:srgbClr val="00437A"/>
              </a:solidFill>
            </a:ln>
          </p:spPr>
          <p:txBody>
            <a:bodyPr wrap="square" lIns="0" tIns="0" rIns="0" bIns="0" rtlCol="0"/>
            <a:lstStyle/>
            <a:p>
              <a:endParaRPr kern="0"/>
            </a:p>
          </p:txBody>
        </p:sp>
        <p:sp>
          <p:nvSpPr>
            <p:cNvPr id="96" name="object 32"/>
            <p:cNvSpPr/>
            <p:nvPr/>
          </p:nvSpPr>
          <p:spPr>
            <a:xfrm>
              <a:off x="7496599" y="5280306"/>
              <a:ext cx="2241550" cy="3175"/>
            </a:xfrm>
            <a:custGeom>
              <a:avLst/>
              <a:gdLst/>
              <a:ahLst/>
              <a:cxnLst/>
              <a:rect l="l" t="t" r="r" b="b"/>
              <a:pathLst>
                <a:path w="2241550" h="3175">
                  <a:moveTo>
                    <a:pt x="2241550" y="3175"/>
                  </a:moveTo>
                  <a:lnTo>
                    <a:pt x="0" y="0"/>
                  </a:lnTo>
                </a:path>
              </a:pathLst>
            </a:custGeom>
            <a:ln w="19050">
              <a:solidFill>
                <a:srgbClr val="00437A"/>
              </a:solidFill>
            </a:ln>
          </p:spPr>
          <p:txBody>
            <a:bodyPr wrap="square" lIns="0" tIns="0" rIns="0" bIns="0" rtlCol="0"/>
            <a:lstStyle/>
            <a:p>
              <a:endParaRPr kern="0"/>
            </a:p>
          </p:txBody>
        </p:sp>
        <p:sp>
          <p:nvSpPr>
            <p:cNvPr id="97" name="object 33"/>
            <p:cNvSpPr/>
            <p:nvPr/>
          </p:nvSpPr>
          <p:spPr>
            <a:xfrm flipH="1">
              <a:off x="9702331" y="4063192"/>
              <a:ext cx="45719" cy="1226638"/>
            </a:xfrm>
            <a:custGeom>
              <a:avLst/>
              <a:gdLst/>
              <a:ahLst/>
              <a:cxnLst/>
              <a:rect l="l" t="t" r="r" b="b"/>
              <a:pathLst>
                <a:path h="2730500">
                  <a:moveTo>
                    <a:pt x="0" y="0"/>
                  </a:moveTo>
                  <a:lnTo>
                    <a:pt x="0" y="2730500"/>
                  </a:lnTo>
                </a:path>
              </a:pathLst>
            </a:custGeom>
            <a:ln w="19050">
              <a:solidFill>
                <a:srgbClr val="00437A"/>
              </a:solidFill>
            </a:ln>
          </p:spPr>
          <p:txBody>
            <a:bodyPr wrap="square" lIns="0" tIns="0" rIns="0" bIns="0" rtlCol="0"/>
            <a:lstStyle/>
            <a:p>
              <a:endParaRPr kern="0"/>
            </a:p>
          </p:txBody>
        </p:sp>
        <p:sp>
          <p:nvSpPr>
            <p:cNvPr id="98" name="object 34"/>
            <p:cNvSpPr/>
            <p:nvPr/>
          </p:nvSpPr>
          <p:spPr>
            <a:xfrm>
              <a:off x="8760884" y="5124731"/>
              <a:ext cx="0" cy="155575"/>
            </a:xfrm>
            <a:custGeom>
              <a:avLst/>
              <a:gdLst/>
              <a:ahLst/>
              <a:cxnLst/>
              <a:rect l="l" t="t" r="r" b="b"/>
              <a:pathLst>
                <a:path h="155575">
                  <a:moveTo>
                    <a:pt x="0" y="0"/>
                  </a:moveTo>
                  <a:lnTo>
                    <a:pt x="0" y="155575"/>
                  </a:lnTo>
                </a:path>
              </a:pathLst>
            </a:custGeom>
            <a:ln w="19050">
              <a:solidFill>
                <a:srgbClr val="00437A"/>
              </a:solidFill>
            </a:ln>
          </p:spPr>
          <p:txBody>
            <a:bodyPr wrap="square" lIns="0" tIns="0" rIns="0" bIns="0" rtlCol="0"/>
            <a:lstStyle/>
            <a:p>
              <a:endParaRPr kern="0"/>
            </a:p>
          </p:txBody>
        </p:sp>
      </p:grpSp>
      <p:sp>
        <p:nvSpPr>
          <p:cNvPr id="102" name="object 5"/>
          <p:cNvSpPr txBox="1"/>
          <p:nvPr/>
        </p:nvSpPr>
        <p:spPr>
          <a:xfrm>
            <a:off x="6505851" y="2166509"/>
            <a:ext cx="192360" cy="3300006"/>
          </a:xfrm>
          <a:prstGeom prst="rect">
            <a:avLst/>
          </a:prstGeom>
          <a:ln>
            <a:solidFill>
              <a:schemeClr val="bg1"/>
            </a:solidFill>
          </a:ln>
        </p:spPr>
        <p:txBody>
          <a:bodyPr vert="vert270" wrap="square" lIns="0" tIns="0" rIns="0" bIns="0" rtlCol="0">
            <a:spAutoFit/>
          </a:bodyPr>
          <a:lstStyle/>
          <a:p>
            <a:pPr algn="ctr">
              <a:lnSpc>
                <a:spcPts val="1490"/>
              </a:lnSpc>
            </a:pPr>
            <a:r>
              <a:rPr lang="en-US" sz="1400" b="1" kern="0" spc="-5" dirty="0" err="1">
                <a:latin typeface="Arial" panose="020B0604020202020204" pitchFamily="34" charset="0"/>
                <a:cs typeface="Arial" panose="020B0604020202020204" pitchFamily="34" charset="0"/>
              </a:rPr>
              <a:t>Tỉ</a:t>
            </a:r>
            <a:r>
              <a:rPr lang="en-US" sz="1400" b="1" kern="0" spc="-5" dirty="0">
                <a:latin typeface="Arial" panose="020B0604020202020204" pitchFamily="34" charset="0"/>
                <a:cs typeface="Arial" panose="020B0604020202020204" pitchFamily="34" charset="0"/>
              </a:rPr>
              <a:t> </a:t>
            </a:r>
            <a:r>
              <a:rPr lang="en-US" sz="1400" b="1" kern="0" spc="-5" dirty="0" err="1">
                <a:latin typeface="Arial" panose="020B0604020202020204" pitchFamily="34" charset="0"/>
                <a:cs typeface="Arial" panose="020B0604020202020204" pitchFamily="34" charset="0"/>
              </a:rPr>
              <a:t>lệ</a:t>
            </a:r>
            <a:r>
              <a:rPr lang="en-US" sz="1400" b="1" kern="0" spc="-5" dirty="0">
                <a:latin typeface="Arial" panose="020B0604020202020204" pitchFamily="34" charset="0"/>
                <a:cs typeface="Arial" panose="020B0604020202020204" pitchFamily="34" charset="0"/>
              </a:rPr>
              <a:t> </a:t>
            </a:r>
            <a:r>
              <a:rPr lang="en-US" sz="1400" b="1" kern="0" spc="-5" dirty="0" err="1">
                <a:latin typeface="Arial" panose="020B0604020202020204" pitchFamily="34" charset="0"/>
                <a:cs typeface="Arial" panose="020B0604020202020204" pitchFamily="34" charset="0"/>
              </a:rPr>
              <a:t>đợt</a:t>
            </a:r>
            <a:r>
              <a:rPr lang="en-US" sz="1400" b="1" kern="0" spc="-5" dirty="0">
                <a:latin typeface="Arial" panose="020B0604020202020204" pitchFamily="34" charset="0"/>
                <a:cs typeface="Arial" panose="020B0604020202020204" pitchFamily="34" charset="0"/>
              </a:rPr>
              <a:t> </a:t>
            </a:r>
            <a:r>
              <a:rPr lang="en-US" sz="1400" b="1" kern="0" spc="-5" dirty="0" err="1">
                <a:latin typeface="Arial" panose="020B0604020202020204" pitchFamily="34" charset="0"/>
                <a:cs typeface="Arial" panose="020B0604020202020204" pitchFamily="34" charset="0"/>
              </a:rPr>
              <a:t>cấp</a:t>
            </a:r>
            <a:r>
              <a:rPr lang="en-US" sz="1400" b="1" kern="0" spc="-5" dirty="0">
                <a:latin typeface="Arial" panose="020B0604020202020204" pitchFamily="34" charset="0"/>
                <a:cs typeface="Arial" panose="020B0604020202020204" pitchFamily="34" charset="0"/>
              </a:rPr>
              <a:t> </a:t>
            </a:r>
            <a:r>
              <a:rPr lang="en-US" sz="1400" b="1" kern="0" spc="-5" dirty="0" err="1">
                <a:latin typeface="Arial" panose="020B0604020202020204" pitchFamily="34" charset="0"/>
                <a:cs typeface="Arial" panose="020B0604020202020204" pitchFamily="34" charset="0"/>
              </a:rPr>
              <a:t>mỗi</a:t>
            </a:r>
            <a:r>
              <a:rPr lang="en-US" sz="1400" b="1" kern="0" spc="-5" dirty="0">
                <a:latin typeface="Arial" panose="020B0604020202020204" pitchFamily="34" charset="0"/>
                <a:cs typeface="Arial" panose="020B0604020202020204" pitchFamily="34" charset="0"/>
              </a:rPr>
              <a:t> </a:t>
            </a:r>
            <a:r>
              <a:rPr lang="en-US" sz="1400" b="1" kern="0" spc="-5" dirty="0" err="1">
                <a:latin typeface="Arial" panose="020B0604020202020204" pitchFamily="34" charset="0"/>
                <a:cs typeface="Arial" panose="020B0604020202020204" pitchFamily="34" charset="0"/>
              </a:rPr>
              <a:t>năm</a:t>
            </a:r>
            <a:r>
              <a:rPr lang="en-US" sz="1400" b="1" kern="0" spc="-5" dirty="0">
                <a:latin typeface="Arial" panose="020B0604020202020204" pitchFamily="34" charset="0"/>
                <a:cs typeface="Arial" panose="020B0604020202020204" pitchFamily="34" charset="0"/>
              </a:rPr>
              <a:t> vs</a:t>
            </a:r>
            <a:r>
              <a:rPr sz="1400" b="1" kern="0" spc="-5" dirty="0">
                <a:latin typeface="Arial" panose="020B0604020202020204" pitchFamily="34" charset="0"/>
                <a:cs typeface="Arial" panose="020B0604020202020204" pitchFamily="34" charset="0"/>
              </a:rPr>
              <a:t> </a:t>
            </a:r>
            <a:r>
              <a:rPr sz="1400" b="1" kern="0" spc="5" dirty="0">
                <a:latin typeface="Arial" panose="020B0604020202020204" pitchFamily="34" charset="0"/>
                <a:cs typeface="Arial" panose="020B0604020202020204" pitchFamily="34" charset="0"/>
              </a:rPr>
              <a:t>p</a:t>
            </a:r>
            <a:r>
              <a:rPr sz="1400" b="1" kern="0" dirty="0">
                <a:latin typeface="Arial" panose="020B0604020202020204" pitchFamily="34" charset="0"/>
                <a:cs typeface="Arial" panose="020B0604020202020204" pitchFamily="34" charset="0"/>
              </a:rPr>
              <a:t>lacebo</a:t>
            </a:r>
            <a:r>
              <a:rPr lang="en-US" sz="1400" kern="0" dirty="0">
                <a:latin typeface="Arial" panose="020B0604020202020204" pitchFamily="34" charset="0"/>
                <a:cs typeface="Arial" panose="020B0604020202020204" pitchFamily="34" charset="0"/>
              </a:rPr>
              <a:t> </a:t>
            </a:r>
            <a:r>
              <a:rPr sz="1400" b="1" kern="0" dirty="0">
                <a:latin typeface="Arial" panose="020B0604020202020204" pitchFamily="34" charset="0"/>
                <a:cs typeface="Arial" panose="020B0604020202020204" pitchFamily="34" charset="0"/>
              </a:rPr>
              <a:t>(%)</a:t>
            </a:r>
            <a:endParaRPr sz="1400" kern="0" dirty="0">
              <a:latin typeface="Arial" panose="020B0604020202020204" pitchFamily="34" charset="0"/>
              <a:cs typeface="Arial" panose="020B0604020202020204" pitchFamily="34" charset="0"/>
            </a:endParaRPr>
          </a:p>
        </p:txBody>
      </p:sp>
      <p:sp>
        <p:nvSpPr>
          <p:cNvPr id="103" name="Title 1"/>
          <p:cNvSpPr txBox="1">
            <a:spLocks/>
          </p:cNvSpPr>
          <p:nvPr/>
        </p:nvSpPr>
        <p:spPr>
          <a:xfrm>
            <a:off x="227584" y="1318142"/>
            <a:ext cx="5500024" cy="4291671"/>
          </a:xfrm>
          <a:ln w="15875">
            <a:solidFill>
              <a:schemeClr val="tx2">
                <a:alpha val="94000"/>
              </a:schemeClr>
            </a:solidFill>
          </a:ln>
        </p:spPr>
        <p:txBody>
          <a:bodyPr/>
          <a:lstStyle>
            <a:lvl1pPr algn="ctr" defTabSz="609585" rtl="0" eaLnBrk="1" latinLnBrk="0" hangingPunct="1">
              <a:spcBef>
                <a:spcPct val="0"/>
              </a:spcBef>
              <a:buNone/>
              <a:defRPr sz="5867" kern="1200">
                <a:solidFill>
                  <a:schemeClr val="tx1"/>
                </a:solidFill>
                <a:latin typeface="+mj-lt"/>
                <a:ea typeface="+mj-ea"/>
                <a:cs typeface="+mj-cs"/>
              </a:defRPr>
            </a:lvl1pPr>
          </a:lstStyle>
          <a:p>
            <a:r>
              <a:rPr lang="en-US" sz="4000" dirty="0"/>
              <a:t/>
            </a:r>
            <a:br>
              <a:rPr lang="en-US" sz="4000" dirty="0"/>
            </a:br>
            <a:endParaRPr lang="en-US" sz="4000" dirty="0">
              <a:solidFill>
                <a:schemeClr val="accent1"/>
              </a:solidFill>
            </a:endParaRPr>
          </a:p>
        </p:txBody>
      </p:sp>
      <p:sp>
        <p:nvSpPr>
          <p:cNvPr id="104" name="Rectangle 16"/>
          <p:cNvSpPr/>
          <p:nvPr/>
        </p:nvSpPr>
        <p:spPr>
          <a:xfrm>
            <a:off x="508000" y="1297518"/>
            <a:ext cx="5486400" cy="4722283"/>
          </a:xfrm>
          <a:prstGeom prst="rect">
            <a:avLst/>
          </a:prstGeom>
          <a:noFill/>
          <a:ln w="9525">
            <a:solidFill>
              <a:srgbClr val="8E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72000" rIns="180000" bIns="45720" numCol="1" spcCol="0" rtlCol="0" fromWordArt="0" anchor="t" anchorCtr="0" forceAA="0" compatLnSpc="1">
            <a:prstTxWarp prst="textNoShape">
              <a:avLst/>
            </a:prstTxWarp>
            <a:noAutofit/>
          </a:bodyPr>
          <a:lstStyle/>
          <a:p>
            <a:pPr algn="just">
              <a:spcBef>
                <a:spcPts val="600"/>
              </a:spcBef>
              <a:spcAft>
                <a:spcPts val="600"/>
              </a:spcAft>
            </a:pPr>
            <a:endParaRPr lang="en-GB" sz="2000" dirty="0">
              <a:solidFill>
                <a:schemeClr val="tx2"/>
              </a:solidFill>
            </a:endParaRPr>
          </a:p>
        </p:txBody>
      </p:sp>
      <p:sp>
        <p:nvSpPr>
          <p:cNvPr id="105" name="Rectangle 16"/>
          <p:cNvSpPr/>
          <p:nvPr/>
        </p:nvSpPr>
        <p:spPr>
          <a:xfrm>
            <a:off x="6338425" y="1328773"/>
            <a:ext cx="5447175" cy="4661720"/>
          </a:xfrm>
          <a:prstGeom prst="rect">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0000" tIns="72000" rIns="180000" bIns="45720" numCol="1" spcCol="0" rtlCol="0" fromWordArt="0" anchor="t" anchorCtr="0" forceAA="0" compatLnSpc="1">
            <a:prstTxWarp prst="textNoShape">
              <a:avLst/>
            </a:prstTxWarp>
            <a:noAutofit/>
          </a:bodyPr>
          <a:lstStyle/>
          <a:p>
            <a:pPr algn="just">
              <a:spcBef>
                <a:spcPts val="600"/>
              </a:spcBef>
              <a:spcAft>
                <a:spcPts val="600"/>
              </a:spcAft>
            </a:pPr>
            <a:r>
              <a:rPr lang="en-GB" sz="2000" dirty="0" smtClean="0">
                <a:solidFill>
                  <a:schemeClr val="tx2"/>
                </a:solidFill>
              </a:rPr>
              <a:t> </a:t>
            </a:r>
            <a:endParaRPr lang="en-GB" sz="2000" dirty="0">
              <a:solidFill>
                <a:schemeClr val="tx2"/>
              </a:solidFill>
            </a:endParaRPr>
          </a:p>
        </p:txBody>
      </p:sp>
      <p:sp>
        <p:nvSpPr>
          <p:cNvPr id="106" name="TextBox 105"/>
          <p:cNvSpPr txBox="1"/>
          <p:nvPr/>
        </p:nvSpPr>
        <p:spPr>
          <a:xfrm>
            <a:off x="7315200" y="1600200"/>
            <a:ext cx="4470400" cy="369332"/>
          </a:xfrm>
          <a:prstGeom prst="rect">
            <a:avLst/>
          </a:prstGeom>
          <a:noFill/>
        </p:spPr>
        <p:txBody>
          <a:bodyPr wrap="square" rtlCol="0">
            <a:spAutoFit/>
          </a:bodyPr>
          <a:lstStyle/>
          <a:p>
            <a:r>
              <a:rPr lang="en-US" dirty="0" smtClean="0"/>
              <a:t>FLU/SAL       FLU         SAL</a:t>
            </a:r>
            <a:endParaRPr lang="en-US" dirty="0"/>
          </a:p>
        </p:txBody>
      </p:sp>
      <p:sp>
        <p:nvSpPr>
          <p:cNvPr id="107" name="TextBox 106"/>
          <p:cNvSpPr txBox="1"/>
          <p:nvPr/>
        </p:nvSpPr>
        <p:spPr>
          <a:xfrm>
            <a:off x="1625600" y="1371600"/>
            <a:ext cx="4775200" cy="369332"/>
          </a:xfrm>
          <a:prstGeom prst="rect">
            <a:avLst/>
          </a:prstGeom>
          <a:noFill/>
        </p:spPr>
        <p:txBody>
          <a:bodyPr wrap="square" rtlCol="0">
            <a:spAutoFit/>
          </a:bodyPr>
          <a:lstStyle/>
          <a:p>
            <a:r>
              <a:rPr lang="en-US" dirty="0" smtClean="0"/>
              <a:t>BUD/FOR      BUD      FOR</a:t>
            </a:r>
            <a:endParaRPr lang="en-US" dirty="0"/>
          </a:p>
        </p:txBody>
      </p:sp>
      <p:sp>
        <p:nvSpPr>
          <p:cNvPr id="7" name="Rectangle 6"/>
          <p:cNvSpPr/>
          <p:nvPr/>
        </p:nvSpPr>
        <p:spPr>
          <a:xfrm>
            <a:off x="10669216" y="5788466"/>
            <a:ext cx="1116384" cy="854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0669216" y="5990493"/>
            <a:ext cx="1116384"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816149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2"/>
          <p:cNvSpPr>
            <a:spLocks noChangeShapeType="1"/>
          </p:cNvSpPr>
          <p:nvPr/>
        </p:nvSpPr>
        <p:spPr bwMode="auto">
          <a:xfrm>
            <a:off x="7090834" y="2419351"/>
            <a:ext cx="357717" cy="2168525"/>
          </a:xfrm>
          <a:prstGeom prst="line">
            <a:avLst/>
          </a:prstGeom>
          <a:noFill/>
          <a:ln w="38100">
            <a:solidFill>
              <a:schemeClr val="folHlink"/>
            </a:solidFill>
            <a:round/>
            <a:headEnd/>
            <a:tailEnd/>
          </a:ln>
        </p:spPr>
        <p:txBody>
          <a:bodyPr/>
          <a:lstStyle/>
          <a:p>
            <a:endParaRPr lang="en-US"/>
          </a:p>
        </p:txBody>
      </p:sp>
      <p:sp>
        <p:nvSpPr>
          <p:cNvPr id="49155" name="Line 3"/>
          <p:cNvSpPr>
            <a:spLocks noChangeShapeType="1"/>
          </p:cNvSpPr>
          <p:nvPr/>
        </p:nvSpPr>
        <p:spPr bwMode="auto">
          <a:xfrm flipV="1">
            <a:off x="7448551" y="4497389"/>
            <a:ext cx="353483" cy="90487"/>
          </a:xfrm>
          <a:prstGeom prst="line">
            <a:avLst/>
          </a:prstGeom>
          <a:noFill/>
          <a:ln w="38100">
            <a:solidFill>
              <a:schemeClr val="folHlink"/>
            </a:solidFill>
            <a:round/>
            <a:headEnd/>
            <a:tailEnd/>
          </a:ln>
        </p:spPr>
        <p:txBody>
          <a:bodyPr/>
          <a:lstStyle/>
          <a:p>
            <a:endParaRPr lang="en-US"/>
          </a:p>
        </p:txBody>
      </p:sp>
      <p:sp>
        <p:nvSpPr>
          <p:cNvPr id="49156" name="Line 4"/>
          <p:cNvSpPr>
            <a:spLocks noChangeShapeType="1"/>
          </p:cNvSpPr>
          <p:nvPr/>
        </p:nvSpPr>
        <p:spPr bwMode="auto">
          <a:xfrm>
            <a:off x="7802034" y="4497389"/>
            <a:ext cx="357717" cy="180975"/>
          </a:xfrm>
          <a:prstGeom prst="line">
            <a:avLst/>
          </a:prstGeom>
          <a:noFill/>
          <a:ln w="38100">
            <a:solidFill>
              <a:schemeClr val="folHlink"/>
            </a:solidFill>
            <a:round/>
            <a:headEnd/>
            <a:tailEnd/>
          </a:ln>
        </p:spPr>
        <p:txBody>
          <a:bodyPr/>
          <a:lstStyle/>
          <a:p>
            <a:endParaRPr lang="en-US"/>
          </a:p>
        </p:txBody>
      </p:sp>
      <p:sp>
        <p:nvSpPr>
          <p:cNvPr id="49157" name="Line 5"/>
          <p:cNvSpPr>
            <a:spLocks noChangeShapeType="1"/>
          </p:cNvSpPr>
          <p:nvPr/>
        </p:nvSpPr>
        <p:spPr bwMode="auto">
          <a:xfrm flipV="1">
            <a:off x="8159751" y="4422775"/>
            <a:ext cx="1066800" cy="255588"/>
          </a:xfrm>
          <a:prstGeom prst="line">
            <a:avLst/>
          </a:prstGeom>
          <a:noFill/>
          <a:ln w="38100">
            <a:solidFill>
              <a:schemeClr val="folHlink"/>
            </a:solidFill>
            <a:round/>
            <a:headEnd/>
            <a:tailEnd/>
          </a:ln>
        </p:spPr>
        <p:txBody>
          <a:bodyPr/>
          <a:lstStyle/>
          <a:p>
            <a:endParaRPr lang="en-US"/>
          </a:p>
        </p:txBody>
      </p:sp>
      <p:sp>
        <p:nvSpPr>
          <p:cNvPr id="49158" name="Line 6"/>
          <p:cNvSpPr>
            <a:spLocks noChangeShapeType="1"/>
          </p:cNvSpPr>
          <p:nvPr/>
        </p:nvSpPr>
        <p:spPr bwMode="auto">
          <a:xfrm>
            <a:off x="9226551" y="4422776"/>
            <a:ext cx="1068916" cy="150813"/>
          </a:xfrm>
          <a:prstGeom prst="line">
            <a:avLst/>
          </a:prstGeom>
          <a:noFill/>
          <a:ln w="38100">
            <a:solidFill>
              <a:schemeClr val="folHlink"/>
            </a:solidFill>
            <a:round/>
            <a:headEnd/>
            <a:tailEnd/>
          </a:ln>
        </p:spPr>
        <p:txBody>
          <a:bodyPr/>
          <a:lstStyle/>
          <a:p>
            <a:endParaRPr lang="en-US"/>
          </a:p>
        </p:txBody>
      </p:sp>
      <p:sp>
        <p:nvSpPr>
          <p:cNvPr id="49159" name="Line 7"/>
          <p:cNvSpPr>
            <a:spLocks noChangeShapeType="1"/>
          </p:cNvSpPr>
          <p:nvPr/>
        </p:nvSpPr>
        <p:spPr bwMode="auto">
          <a:xfrm>
            <a:off x="10295467" y="4573589"/>
            <a:ext cx="1068917" cy="257175"/>
          </a:xfrm>
          <a:prstGeom prst="line">
            <a:avLst/>
          </a:prstGeom>
          <a:noFill/>
          <a:ln w="38100">
            <a:solidFill>
              <a:schemeClr val="folHlink"/>
            </a:solidFill>
            <a:round/>
            <a:headEnd/>
            <a:tailEnd/>
          </a:ln>
        </p:spPr>
        <p:txBody>
          <a:bodyPr/>
          <a:lstStyle/>
          <a:p>
            <a:endParaRPr lang="en-US"/>
          </a:p>
        </p:txBody>
      </p:sp>
      <p:sp>
        <p:nvSpPr>
          <p:cNvPr id="49160" name="Freeform 8"/>
          <p:cNvSpPr>
            <a:spLocks/>
          </p:cNvSpPr>
          <p:nvPr/>
        </p:nvSpPr>
        <p:spPr bwMode="auto">
          <a:xfrm>
            <a:off x="7069667" y="2395538"/>
            <a:ext cx="42333" cy="49212"/>
          </a:xfrm>
          <a:custGeom>
            <a:avLst/>
            <a:gdLst>
              <a:gd name="T0" fmla="*/ 2147483647 w 33"/>
              <a:gd name="T1" fmla="*/ 0 h 34"/>
              <a:gd name="T2" fmla="*/ 2147483647 w 33"/>
              <a:gd name="T3" fmla="*/ 2147483647 h 34"/>
              <a:gd name="T4" fmla="*/ 2147483647 w 33"/>
              <a:gd name="T5" fmla="*/ 2147483647 h 34"/>
              <a:gd name="T6" fmla="*/ 0 w 33"/>
              <a:gd name="T7" fmla="*/ 2147483647 h 34"/>
              <a:gd name="T8" fmla="*/ 2147483647 w 33"/>
              <a:gd name="T9" fmla="*/ 0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16" y="0"/>
                </a:moveTo>
                <a:lnTo>
                  <a:pt x="33" y="17"/>
                </a:lnTo>
                <a:lnTo>
                  <a:pt x="16" y="34"/>
                </a:lnTo>
                <a:lnTo>
                  <a:pt x="0" y="17"/>
                </a:lnTo>
                <a:lnTo>
                  <a:pt x="16" y="0"/>
                </a:lnTo>
                <a:close/>
              </a:path>
            </a:pathLst>
          </a:custGeom>
          <a:solidFill>
            <a:schemeClr val="tx2"/>
          </a:solidFill>
          <a:ln w="38100">
            <a:solidFill>
              <a:schemeClr val="bg1"/>
            </a:solidFill>
            <a:round/>
            <a:headEnd/>
            <a:tailEnd/>
          </a:ln>
        </p:spPr>
        <p:txBody>
          <a:bodyPr/>
          <a:lstStyle/>
          <a:p>
            <a:endParaRPr lang="en-US"/>
          </a:p>
        </p:txBody>
      </p:sp>
      <p:sp>
        <p:nvSpPr>
          <p:cNvPr id="49161" name="Freeform 9"/>
          <p:cNvSpPr>
            <a:spLocks/>
          </p:cNvSpPr>
          <p:nvPr/>
        </p:nvSpPr>
        <p:spPr bwMode="auto">
          <a:xfrm>
            <a:off x="7427385" y="4564063"/>
            <a:ext cx="86783" cy="107950"/>
          </a:xfrm>
          <a:custGeom>
            <a:avLst/>
            <a:gdLst>
              <a:gd name="T0" fmla="*/ 2147483647 w 33"/>
              <a:gd name="T1" fmla="*/ 0 h 34"/>
              <a:gd name="T2" fmla="*/ 2147483647 w 33"/>
              <a:gd name="T3" fmla="*/ 2147483647 h 34"/>
              <a:gd name="T4" fmla="*/ 2147483647 w 33"/>
              <a:gd name="T5" fmla="*/ 2147483647 h 34"/>
              <a:gd name="T6" fmla="*/ 0 w 33"/>
              <a:gd name="T7" fmla="*/ 2147483647 h 34"/>
              <a:gd name="T8" fmla="*/ 2147483647 w 33"/>
              <a:gd name="T9" fmla="*/ 0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17" y="0"/>
                </a:moveTo>
                <a:lnTo>
                  <a:pt x="33" y="17"/>
                </a:lnTo>
                <a:lnTo>
                  <a:pt x="17" y="34"/>
                </a:lnTo>
                <a:lnTo>
                  <a:pt x="0" y="17"/>
                </a:lnTo>
                <a:lnTo>
                  <a:pt x="17" y="0"/>
                </a:lnTo>
                <a:close/>
              </a:path>
            </a:pathLst>
          </a:custGeom>
          <a:solidFill>
            <a:schemeClr val="folHlink"/>
          </a:solidFill>
          <a:ln w="38100">
            <a:solidFill>
              <a:schemeClr val="folHlink"/>
            </a:solidFill>
            <a:round/>
            <a:headEnd/>
            <a:tailEnd/>
          </a:ln>
        </p:spPr>
        <p:txBody>
          <a:bodyPr/>
          <a:lstStyle/>
          <a:p>
            <a:endParaRPr lang="en-US"/>
          </a:p>
        </p:txBody>
      </p:sp>
      <p:sp>
        <p:nvSpPr>
          <p:cNvPr id="49162" name="Freeform 10"/>
          <p:cNvSpPr>
            <a:spLocks/>
          </p:cNvSpPr>
          <p:nvPr/>
        </p:nvSpPr>
        <p:spPr bwMode="auto">
          <a:xfrm>
            <a:off x="7782985" y="4473575"/>
            <a:ext cx="86783" cy="109538"/>
          </a:xfrm>
          <a:custGeom>
            <a:avLst/>
            <a:gdLst>
              <a:gd name="T0" fmla="*/ 2147483647 w 33"/>
              <a:gd name="T1" fmla="*/ 0 h 34"/>
              <a:gd name="T2" fmla="*/ 2147483647 w 33"/>
              <a:gd name="T3" fmla="*/ 2147483647 h 34"/>
              <a:gd name="T4" fmla="*/ 2147483647 w 33"/>
              <a:gd name="T5" fmla="*/ 2147483647 h 34"/>
              <a:gd name="T6" fmla="*/ 0 w 33"/>
              <a:gd name="T7" fmla="*/ 2147483647 h 34"/>
              <a:gd name="T8" fmla="*/ 2147483647 w 33"/>
              <a:gd name="T9" fmla="*/ 0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16" y="0"/>
                </a:moveTo>
                <a:lnTo>
                  <a:pt x="33" y="17"/>
                </a:lnTo>
                <a:lnTo>
                  <a:pt x="16" y="34"/>
                </a:lnTo>
                <a:lnTo>
                  <a:pt x="0" y="17"/>
                </a:lnTo>
                <a:lnTo>
                  <a:pt x="16" y="0"/>
                </a:lnTo>
                <a:close/>
              </a:path>
            </a:pathLst>
          </a:custGeom>
          <a:solidFill>
            <a:schemeClr val="folHlink"/>
          </a:solidFill>
          <a:ln w="38100">
            <a:solidFill>
              <a:schemeClr val="folHlink"/>
            </a:solidFill>
            <a:round/>
            <a:headEnd/>
            <a:tailEnd/>
          </a:ln>
        </p:spPr>
        <p:txBody>
          <a:bodyPr/>
          <a:lstStyle/>
          <a:p>
            <a:endParaRPr lang="en-US"/>
          </a:p>
        </p:txBody>
      </p:sp>
      <p:sp>
        <p:nvSpPr>
          <p:cNvPr id="49163" name="Freeform 11"/>
          <p:cNvSpPr>
            <a:spLocks/>
          </p:cNvSpPr>
          <p:nvPr/>
        </p:nvSpPr>
        <p:spPr bwMode="auto">
          <a:xfrm>
            <a:off x="8138585" y="4652963"/>
            <a:ext cx="86783" cy="107950"/>
          </a:xfrm>
          <a:custGeom>
            <a:avLst/>
            <a:gdLst>
              <a:gd name="T0" fmla="*/ 2147483647 w 33"/>
              <a:gd name="T1" fmla="*/ 0 h 34"/>
              <a:gd name="T2" fmla="*/ 2147483647 w 33"/>
              <a:gd name="T3" fmla="*/ 2147483647 h 34"/>
              <a:gd name="T4" fmla="*/ 2147483647 w 33"/>
              <a:gd name="T5" fmla="*/ 2147483647 h 34"/>
              <a:gd name="T6" fmla="*/ 0 w 33"/>
              <a:gd name="T7" fmla="*/ 2147483647 h 34"/>
              <a:gd name="T8" fmla="*/ 2147483647 w 33"/>
              <a:gd name="T9" fmla="*/ 0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17" y="0"/>
                </a:moveTo>
                <a:lnTo>
                  <a:pt x="33" y="17"/>
                </a:lnTo>
                <a:lnTo>
                  <a:pt x="17" y="34"/>
                </a:lnTo>
                <a:lnTo>
                  <a:pt x="0" y="17"/>
                </a:lnTo>
                <a:lnTo>
                  <a:pt x="17" y="0"/>
                </a:lnTo>
                <a:close/>
              </a:path>
            </a:pathLst>
          </a:custGeom>
          <a:solidFill>
            <a:schemeClr val="folHlink"/>
          </a:solidFill>
          <a:ln w="38100">
            <a:solidFill>
              <a:schemeClr val="folHlink"/>
            </a:solidFill>
            <a:round/>
            <a:headEnd/>
            <a:tailEnd/>
          </a:ln>
        </p:spPr>
        <p:txBody>
          <a:bodyPr/>
          <a:lstStyle/>
          <a:p>
            <a:endParaRPr lang="en-US"/>
          </a:p>
        </p:txBody>
      </p:sp>
      <p:sp>
        <p:nvSpPr>
          <p:cNvPr id="49164" name="Freeform 12"/>
          <p:cNvSpPr>
            <a:spLocks/>
          </p:cNvSpPr>
          <p:nvPr/>
        </p:nvSpPr>
        <p:spPr bwMode="auto">
          <a:xfrm>
            <a:off x="9205385" y="4398963"/>
            <a:ext cx="86783" cy="107950"/>
          </a:xfrm>
          <a:custGeom>
            <a:avLst/>
            <a:gdLst>
              <a:gd name="T0" fmla="*/ 2147483647 w 33"/>
              <a:gd name="T1" fmla="*/ 0 h 34"/>
              <a:gd name="T2" fmla="*/ 2147483647 w 33"/>
              <a:gd name="T3" fmla="*/ 2147483647 h 34"/>
              <a:gd name="T4" fmla="*/ 2147483647 w 33"/>
              <a:gd name="T5" fmla="*/ 2147483647 h 34"/>
              <a:gd name="T6" fmla="*/ 0 w 33"/>
              <a:gd name="T7" fmla="*/ 2147483647 h 34"/>
              <a:gd name="T8" fmla="*/ 2147483647 w 33"/>
              <a:gd name="T9" fmla="*/ 0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16" y="0"/>
                </a:moveTo>
                <a:lnTo>
                  <a:pt x="33" y="17"/>
                </a:lnTo>
                <a:lnTo>
                  <a:pt x="16" y="34"/>
                </a:lnTo>
                <a:lnTo>
                  <a:pt x="0" y="17"/>
                </a:lnTo>
                <a:lnTo>
                  <a:pt x="16" y="0"/>
                </a:lnTo>
                <a:close/>
              </a:path>
            </a:pathLst>
          </a:custGeom>
          <a:solidFill>
            <a:schemeClr val="folHlink"/>
          </a:solidFill>
          <a:ln w="38100">
            <a:solidFill>
              <a:schemeClr val="folHlink"/>
            </a:solidFill>
            <a:round/>
            <a:headEnd/>
            <a:tailEnd/>
          </a:ln>
        </p:spPr>
        <p:txBody>
          <a:bodyPr/>
          <a:lstStyle/>
          <a:p>
            <a:endParaRPr lang="en-US"/>
          </a:p>
        </p:txBody>
      </p:sp>
      <p:sp>
        <p:nvSpPr>
          <p:cNvPr id="49165" name="Freeform 13"/>
          <p:cNvSpPr>
            <a:spLocks/>
          </p:cNvSpPr>
          <p:nvPr/>
        </p:nvSpPr>
        <p:spPr bwMode="auto">
          <a:xfrm>
            <a:off x="10274300" y="4549776"/>
            <a:ext cx="42333" cy="49213"/>
          </a:xfrm>
          <a:custGeom>
            <a:avLst/>
            <a:gdLst>
              <a:gd name="T0" fmla="*/ 2147483647 w 33"/>
              <a:gd name="T1" fmla="*/ 0 h 34"/>
              <a:gd name="T2" fmla="*/ 2147483647 w 33"/>
              <a:gd name="T3" fmla="*/ 2147483647 h 34"/>
              <a:gd name="T4" fmla="*/ 2147483647 w 33"/>
              <a:gd name="T5" fmla="*/ 2147483647 h 34"/>
              <a:gd name="T6" fmla="*/ 0 w 33"/>
              <a:gd name="T7" fmla="*/ 2147483647 h 34"/>
              <a:gd name="T8" fmla="*/ 2147483647 w 33"/>
              <a:gd name="T9" fmla="*/ 0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16" y="0"/>
                </a:moveTo>
                <a:lnTo>
                  <a:pt x="33" y="17"/>
                </a:lnTo>
                <a:lnTo>
                  <a:pt x="16" y="34"/>
                </a:lnTo>
                <a:lnTo>
                  <a:pt x="0" y="17"/>
                </a:lnTo>
                <a:lnTo>
                  <a:pt x="16" y="0"/>
                </a:lnTo>
                <a:close/>
              </a:path>
            </a:pathLst>
          </a:custGeom>
          <a:solidFill>
            <a:srgbClr val="FF9900"/>
          </a:solidFill>
          <a:ln w="38100">
            <a:solidFill>
              <a:srgbClr val="969696"/>
            </a:solidFill>
            <a:round/>
            <a:headEnd/>
            <a:tailEnd/>
          </a:ln>
        </p:spPr>
        <p:txBody>
          <a:bodyPr/>
          <a:lstStyle/>
          <a:p>
            <a:endParaRPr lang="en-US"/>
          </a:p>
        </p:txBody>
      </p:sp>
      <p:sp>
        <p:nvSpPr>
          <p:cNvPr id="49166" name="Freeform 14"/>
          <p:cNvSpPr>
            <a:spLocks/>
          </p:cNvSpPr>
          <p:nvPr/>
        </p:nvSpPr>
        <p:spPr bwMode="auto">
          <a:xfrm>
            <a:off x="11343218" y="4805363"/>
            <a:ext cx="86783" cy="107950"/>
          </a:xfrm>
          <a:custGeom>
            <a:avLst/>
            <a:gdLst>
              <a:gd name="T0" fmla="*/ 2147483647 w 33"/>
              <a:gd name="T1" fmla="*/ 0 h 34"/>
              <a:gd name="T2" fmla="*/ 2147483647 w 33"/>
              <a:gd name="T3" fmla="*/ 2147483647 h 34"/>
              <a:gd name="T4" fmla="*/ 2147483647 w 33"/>
              <a:gd name="T5" fmla="*/ 2147483647 h 34"/>
              <a:gd name="T6" fmla="*/ 0 w 33"/>
              <a:gd name="T7" fmla="*/ 2147483647 h 34"/>
              <a:gd name="T8" fmla="*/ 2147483647 w 33"/>
              <a:gd name="T9" fmla="*/ 0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16" y="0"/>
                </a:moveTo>
                <a:lnTo>
                  <a:pt x="33" y="17"/>
                </a:lnTo>
                <a:lnTo>
                  <a:pt x="16" y="34"/>
                </a:lnTo>
                <a:lnTo>
                  <a:pt x="0" y="17"/>
                </a:lnTo>
                <a:lnTo>
                  <a:pt x="16" y="0"/>
                </a:lnTo>
                <a:close/>
              </a:path>
            </a:pathLst>
          </a:custGeom>
          <a:solidFill>
            <a:schemeClr val="folHlink"/>
          </a:solidFill>
          <a:ln w="38100">
            <a:solidFill>
              <a:schemeClr val="folHlink"/>
            </a:solidFill>
            <a:round/>
            <a:headEnd/>
            <a:tailEnd/>
          </a:ln>
        </p:spPr>
        <p:txBody>
          <a:bodyPr/>
          <a:lstStyle/>
          <a:p>
            <a:endParaRPr lang="en-US"/>
          </a:p>
        </p:txBody>
      </p:sp>
      <p:sp>
        <p:nvSpPr>
          <p:cNvPr id="49167" name="Line 15"/>
          <p:cNvSpPr>
            <a:spLocks noChangeShapeType="1"/>
          </p:cNvSpPr>
          <p:nvPr/>
        </p:nvSpPr>
        <p:spPr bwMode="auto">
          <a:xfrm>
            <a:off x="7090834" y="2419350"/>
            <a:ext cx="357717" cy="933450"/>
          </a:xfrm>
          <a:prstGeom prst="line">
            <a:avLst/>
          </a:prstGeom>
          <a:noFill/>
          <a:ln w="38100">
            <a:solidFill>
              <a:srgbClr val="00FFFF"/>
            </a:solidFill>
            <a:round/>
            <a:headEnd/>
            <a:tailEnd/>
          </a:ln>
        </p:spPr>
        <p:txBody>
          <a:bodyPr/>
          <a:lstStyle/>
          <a:p>
            <a:endParaRPr lang="en-US"/>
          </a:p>
        </p:txBody>
      </p:sp>
      <p:sp>
        <p:nvSpPr>
          <p:cNvPr id="49168" name="Line 16"/>
          <p:cNvSpPr>
            <a:spLocks noChangeShapeType="1"/>
          </p:cNvSpPr>
          <p:nvPr/>
        </p:nvSpPr>
        <p:spPr bwMode="auto">
          <a:xfrm flipV="1">
            <a:off x="7448551" y="3325814"/>
            <a:ext cx="353483" cy="26987"/>
          </a:xfrm>
          <a:prstGeom prst="line">
            <a:avLst/>
          </a:prstGeom>
          <a:noFill/>
          <a:ln w="38100">
            <a:solidFill>
              <a:srgbClr val="00FFFF"/>
            </a:solidFill>
            <a:round/>
            <a:headEnd/>
            <a:tailEnd/>
          </a:ln>
        </p:spPr>
        <p:txBody>
          <a:bodyPr/>
          <a:lstStyle/>
          <a:p>
            <a:endParaRPr lang="en-US"/>
          </a:p>
        </p:txBody>
      </p:sp>
      <p:sp>
        <p:nvSpPr>
          <p:cNvPr id="49169" name="Line 17"/>
          <p:cNvSpPr>
            <a:spLocks noChangeShapeType="1"/>
          </p:cNvSpPr>
          <p:nvPr/>
        </p:nvSpPr>
        <p:spPr bwMode="auto">
          <a:xfrm>
            <a:off x="7802034" y="3325813"/>
            <a:ext cx="357717" cy="223837"/>
          </a:xfrm>
          <a:prstGeom prst="line">
            <a:avLst/>
          </a:prstGeom>
          <a:noFill/>
          <a:ln w="38100">
            <a:solidFill>
              <a:srgbClr val="00FFFF"/>
            </a:solidFill>
            <a:round/>
            <a:headEnd/>
            <a:tailEnd/>
          </a:ln>
        </p:spPr>
        <p:txBody>
          <a:bodyPr/>
          <a:lstStyle/>
          <a:p>
            <a:endParaRPr lang="en-US"/>
          </a:p>
        </p:txBody>
      </p:sp>
      <p:sp>
        <p:nvSpPr>
          <p:cNvPr id="49170" name="Line 18"/>
          <p:cNvSpPr>
            <a:spLocks noChangeShapeType="1"/>
          </p:cNvSpPr>
          <p:nvPr/>
        </p:nvSpPr>
        <p:spPr bwMode="auto">
          <a:xfrm>
            <a:off x="8159751" y="3549650"/>
            <a:ext cx="1066800" cy="44450"/>
          </a:xfrm>
          <a:prstGeom prst="line">
            <a:avLst/>
          </a:prstGeom>
          <a:noFill/>
          <a:ln w="38100">
            <a:solidFill>
              <a:srgbClr val="00FFFF"/>
            </a:solidFill>
            <a:round/>
            <a:headEnd/>
            <a:tailEnd/>
          </a:ln>
        </p:spPr>
        <p:txBody>
          <a:bodyPr/>
          <a:lstStyle/>
          <a:p>
            <a:endParaRPr lang="en-US"/>
          </a:p>
        </p:txBody>
      </p:sp>
      <p:sp>
        <p:nvSpPr>
          <p:cNvPr id="49171" name="Line 19"/>
          <p:cNvSpPr>
            <a:spLocks noChangeShapeType="1"/>
          </p:cNvSpPr>
          <p:nvPr/>
        </p:nvSpPr>
        <p:spPr bwMode="auto">
          <a:xfrm>
            <a:off x="9226551" y="3594101"/>
            <a:ext cx="1068916" cy="182563"/>
          </a:xfrm>
          <a:prstGeom prst="line">
            <a:avLst/>
          </a:prstGeom>
          <a:noFill/>
          <a:ln w="38100">
            <a:solidFill>
              <a:srgbClr val="00FFFF"/>
            </a:solidFill>
            <a:round/>
            <a:headEnd/>
            <a:tailEnd/>
          </a:ln>
        </p:spPr>
        <p:txBody>
          <a:bodyPr/>
          <a:lstStyle/>
          <a:p>
            <a:endParaRPr lang="en-US"/>
          </a:p>
        </p:txBody>
      </p:sp>
      <p:sp>
        <p:nvSpPr>
          <p:cNvPr id="49172" name="Line 20"/>
          <p:cNvSpPr>
            <a:spLocks noChangeShapeType="1"/>
          </p:cNvSpPr>
          <p:nvPr/>
        </p:nvSpPr>
        <p:spPr bwMode="auto">
          <a:xfrm>
            <a:off x="10295467" y="3776663"/>
            <a:ext cx="1068917" cy="120650"/>
          </a:xfrm>
          <a:prstGeom prst="line">
            <a:avLst/>
          </a:prstGeom>
          <a:noFill/>
          <a:ln w="38100">
            <a:solidFill>
              <a:srgbClr val="00FFFF"/>
            </a:solidFill>
            <a:round/>
            <a:headEnd/>
            <a:tailEnd/>
          </a:ln>
        </p:spPr>
        <p:txBody>
          <a:bodyPr/>
          <a:lstStyle/>
          <a:p>
            <a:endParaRPr lang="en-US"/>
          </a:p>
        </p:txBody>
      </p:sp>
      <p:sp>
        <p:nvSpPr>
          <p:cNvPr id="49173" name="Freeform 21"/>
          <p:cNvSpPr>
            <a:spLocks/>
          </p:cNvSpPr>
          <p:nvPr/>
        </p:nvSpPr>
        <p:spPr bwMode="auto">
          <a:xfrm>
            <a:off x="7069667" y="2395538"/>
            <a:ext cx="42333" cy="49212"/>
          </a:xfrm>
          <a:custGeom>
            <a:avLst/>
            <a:gdLst>
              <a:gd name="T0" fmla="*/ 0 w 33"/>
              <a:gd name="T1" fmla="*/ 0 h 34"/>
              <a:gd name="T2" fmla="*/ 2147483647 w 33"/>
              <a:gd name="T3" fmla="*/ 0 h 34"/>
              <a:gd name="T4" fmla="*/ 2147483647 w 33"/>
              <a:gd name="T5" fmla="*/ 2147483647 h 34"/>
              <a:gd name="T6" fmla="*/ 0 w 33"/>
              <a:gd name="T7" fmla="*/ 0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0" y="0"/>
                </a:moveTo>
                <a:lnTo>
                  <a:pt x="33" y="0"/>
                </a:lnTo>
                <a:lnTo>
                  <a:pt x="16" y="34"/>
                </a:lnTo>
                <a:lnTo>
                  <a:pt x="0" y="0"/>
                </a:lnTo>
                <a:close/>
              </a:path>
            </a:pathLst>
          </a:custGeom>
          <a:solidFill>
            <a:schemeClr val="tx2"/>
          </a:solidFill>
          <a:ln w="38100">
            <a:solidFill>
              <a:schemeClr val="bg1"/>
            </a:solidFill>
            <a:round/>
            <a:headEnd/>
            <a:tailEnd/>
          </a:ln>
        </p:spPr>
        <p:txBody>
          <a:bodyPr/>
          <a:lstStyle/>
          <a:p>
            <a:endParaRPr lang="en-US"/>
          </a:p>
        </p:txBody>
      </p:sp>
      <p:sp>
        <p:nvSpPr>
          <p:cNvPr id="49174" name="Freeform 22"/>
          <p:cNvSpPr>
            <a:spLocks/>
          </p:cNvSpPr>
          <p:nvPr/>
        </p:nvSpPr>
        <p:spPr bwMode="auto">
          <a:xfrm>
            <a:off x="7427385" y="3327400"/>
            <a:ext cx="86783" cy="107950"/>
          </a:xfrm>
          <a:custGeom>
            <a:avLst/>
            <a:gdLst>
              <a:gd name="T0" fmla="*/ 0 w 33"/>
              <a:gd name="T1" fmla="*/ 0 h 34"/>
              <a:gd name="T2" fmla="*/ 2147483647 w 33"/>
              <a:gd name="T3" fmla="*/ 0 h 34"/>
              <a:gd name="T4" fmla="*/ 2147483647 w 33"/>
              <a:gd name="T5" fmla="*/ 2147483647 h 34"/>
              <a:gd name="T6" fmla="*/ 0 w 33"/>
              <a:gd name="T7" fmla="*/ 0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0" y="0"/>
                </a:moveTo>
                <a:lnTo>
                  <a:pt x="33" y="0"/>
                </a:lnTo>
                <a:lnTo>
                  <a:pt x="17" y="34"/>
                </a:lnTo>
                <a:lnTo>
                  <a:pt x="0" y="0"/>
                </a:lnTo>
                <a:close/>
              </a:path>
            </a:pathLst>
          </a:custGeom>
          <a:solidFill>
            <a:srgbClr val="00FFFF"/>
          </a:solidFill>
          <a:ln w="38100">
            <a:solidFill>
              <a:srgbClr val="00FFFF"/>
            </a:solidFill>
            <a:round/>
            <a:headEnd/>
            <a:tailEnd/>
          </a:ln>
        </p:spPr>
        <p:txBody>
          <a:bodyPr/>
          <a:lstStyle/>
          <a:p>
            <a:endParaRPr lang="en-US"/>
          </a:p>
        </p:txBody>
      </p:sp>
      <p:sp>
        <p:nvSpPr>
          <p:cNvPr id="49175" name="Freeform 23"/>
          <p:cNvSpPr>
            <a:spLocks/>
          </p:cNvSpPr>
          <p:nvPr/>
        </p:nvSpPr>
        <p:spPr bwMode="auto">
          <a:xfrm>
            <a:off x="7782985" y="3298825"/>
            <a:ext cx="86783" cy="107950"/>
          </a:xfrm>
          <a:custGeom>
            <a:avLst/>
            <a:gdLst>
              <a:gd name="T0" fmla="*/ 0 w 33"/>
              <a:gd name="T1" fmla="*/ 0 h 35"/>
              <a:gd name="T2" fmla="*/ 2147483647 w 33"/>
              <a:gd name="T3" fmla="*/ 0 h 35"/>
              <a:gd name="T4" fmla="*/ 2147483647 w 33"/>
              <a:gd name="T5" fmla="*/ 2147483647 h 35"/>
              <a:gd name="T6" fmla="*/ 0 w 33"/>
              <a:gd name="T7" fmla="*/ 0 h 35"/>
              <a:gd name="T8" fmla="*/ 0 60000 65536"/>
              <a:gd name="T9" fmla="*/ 0 60000 65536"/>
              <a:gd name="T10" fmla="*/ 0 60000 65536"/>
              <a:gd name="T11" fmla="*/ 0 60000 65536"/>
              <a:gd name="T12" fmla="*/ 0 w 33"/>
              <a:gd name="T13" fmla="*/ 0 h 35"/>
              <a:gd name="T14" fmla="*/ 33 w 33"/>
              <a:gd name="T15" fmla="*/ 35 h 35"/>
            </a:gdLst>
            <a:ahLst/>
            <a:cxnLst>
              <a:cxn ang="T8">
                <a:pos x="T0" y="T1"/>
              </a:cxn>
              <a:cxn ang="T9">
                <a:pos x="T2" y="T3"/>
              </a:cxn>
              <a:cxn ang="T10">
                <a:pos x="T4" y="T5"/>
              </a:cxn>
              <a:cxn ang="T11">
                <a:pos x="T6" y="T7"/>
              </a:cxn>
            </a:cxnLst>
            <a:rect l="T12" t="T13" r="T14" b="T15"/>
            <a:pathLst>
              <a:path w="33" h="35">
                <a:moveTo>
                  <a:pt x="0" y="0"/>
                </a:moveTo>
                <a:lnTo>
                  <a:pt x="33" y="0"/>
                </a:lnTo>
                <a:lnTo>
                  <a:pt x="16" y="35"/>
                </a:lnTo>
                <a:lnTo>
                  <a:pt x="0" y="0"/>
                </a:lnTo>
                <a:close/>
              </a:path>
            </a:pathLst>
          </a:custGeom>
          <a:solidFill>
            <a:srgbClr val="00FFFF"/>
          </a:solidFill>
          <a:ln w="38100">
            <a:solidFill>
              <a:srgbClr val="00FFFF"/>
            </a:solidFill>
            <a:round/>
            <a:headEnd/>
            <a:tailEnd/>
          </a:ln>
        </p:spPr>
        <p:txBody>
          <a:bodyPr/>
          <a:lstStyle/>
          <a:p>
            <a:endParaRPr lang="en-US"/>
          </a:p>
        </p:txBody>
      </p:sp>
      <p:sp>
        <p:nvSpPr>
          <p:cNvPr id="49176" name="Freeform 24"/>
          <p:cNvSpPr>
            <a:spLocks/>
          </p:cNvSpPr>
          <p:nvPr/>
        </p:nvSpPr>
        <p:spPr bwMode="auto">
          <a:xfrm>
            <a:off x="8138585" y="3525838"/>
            <a:ext cx="86783" cy="107950"/>
          </a:xfrm>
          <a:custGeom>
            <a:avLst/>
            <a:gdLst>
              <a:gd name="T0" fmla="*/ 0 w 33"/>
              <a:gd name="T1" fmla="*/ 0 h 34"/>
              <a:gd name="T2" fmla="*/ 2147483647 w 33"/>
              <a:gd name="T3" fmla="*/ 0 h 34"/>
              <a:gd name="T4" fmla="*/ 2147483647 w 33"/>
              <a:gd name="T5" fmla="*/ 2147483647 h 34"/>
              <a:gd name="T6" fmla="*/ 0 w 33"/>
              <a:gd name="T7" fmla="*/ 0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0" y="0"/>
                </a:moveTo>
                <a:lnTo>
                  <a:pt x="33" y="0"/>
                </a:lnTo>
                <a:lnTo>
                  <a:pt x="17" y="34"/>
                </a:lnTo>
                <a:lnTo>
                  <a:pt x="0" y="0"/>
                </a:lnTo>
                <a:close/>
              </a:path>
            </a:pathLst>
          </a:custGeom>
          <a:solidFill>
            <a:srgbClr val="00FFFF"/>
          </a:solidFill>
          <a:ln w="38100">
            <a:solidFill>
              <a:srgbClr val="00FFFF"/>
            </a:solidFill>
            <a:round/>
            <a:headEnd/>
            <a:tailEnd/>
          </a:ln>
        </p:spPr>
        <p:txBody>
          <a:bodyPr/>
          <a:lstStyle/>
          <a:p>
            <a:endParaRPr lang="en-US"/>
          </a:p>
        </p:txBody>
      </p:sp>
      <p:sp>
        <p:nvSpPr>
          <p:cNvPr id="49177" name="Freeform 25"/>
          <p:cNvSpPr>
            <a:spLocks/>
          </p:cNvSpPr>
          <p:nvPr/>
        </p:nvSpPr>
        <p:spPr bwMode="auto">
          <a:xfrm>
            <a:off x="9205385" y="3570288"/>
            <a:ext cx="86783" cy="107950"/>
          </a:xfrm>
          <a:custGeom>
            <a:avLst/>
            <a:gdLst>
              <a:gd name="T0" fmla="*/ 0 w 33"/>
              <a:gd name="T1" fmla="*/ 0 h 34"/>
              <a:gd name="T2" fmla="*/ 2147483647 w 33"/>
              <a:gd name="T3" fmla="*/ 0 h 34"/>
              <a:gd name="T4" fmla="*/ 2147483647 w 33"/>
              <a:gd name="T5" fmla="*/ 2147483647 h 34"/>
              <a:gd name="T6" fmla="*/ 0 w 33"/>
              <a:gd name="T7" fmla="*/ 0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0" y="0"/>
                </a:moveTo>
                <a:lnTo>
                  <a:pt x="33" y="0"/>
                </a:lnTo>
                <a:lnTo>
                  <a:pt x="16" y="34"/>
                </a:lnTo>
                <a:lnTo>
                  <a:pt x="0" y="0"/>
                </a:lnTo>
                <a:close/>
              </a:path>
            </a:pathLst>
          </a:custGeom>
          <a:solidFill>
            <a:srgbClr val="00FFFF"/>
          </a:solidFill>
          <a:ln w="38100">
            <a:solidFill>
              <a:srgbClr val="00FFFF"/>
            </a:solidFill>
            <a:round/>
            <a:headEnd/>
            <a:tailEnd/>
          </a:ln>
        </p:spPr>
        <p:txBody>
          <a:bodyPr/>
          <a:lstStyle/>
          <a:p>
            <a:endParaRPr lang="en-US"/>
          </a:p>
        </p:txBody>
      </p:sp>
      <p:sp>
        <p:nvSpPr>
          <p:cNvPr id="49178" name="Freeform 26"/>
          <p:cNvSpPr>
            <a:spLocks/>
          </p:cNvSpPr>
          <p:nvPr/>
        </p:nvSpPr>
        <p:spPr bwMode="auto">
          <a:xfrm>
            <a:off x="10274300" y="3752850"/>
            <a:ext cx="86784" cy="107950"/>
          </a:xfrm>
          <a:custGeom>
            <a:avLst/>
            <a:gdLst>
              <a:gd name="T0" fmla="*/ 0 w 33"/>
              <a:gd name="T1" fmla="*/ 0 h 34"/>
              <a:gd name="T2" fmla="*/ 2147483647 w 33"/>
              <a:gd name="T3" fmla="*/ 0 h 34"/>
              <a:gd name="T4" fmla="*/ 2147483647 w 33"/>
              <a:gd name="T5" fmla="*/ 2147483647 h 34"/>
              <a:gd name="T6" fmla="*/ 0 w 33"/>
              <a:gd name="T7" fmla="*/ 0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0" y="0"/>
                </a:moveTo>
                <a:lnTo>
                  <a:pt x="33" y="0"/>
                </a:lnTo>
                <a:lnTo>
                  <a:pt x="16" y="34"/>
                </a:lnTo>
                <a:lnTo>
                  <a:pt x="0" y="0"/>
                </a:lnTo>
                <a:close/>
              </a:path>
            </a:pathLst>
          </a:custGeom>
          <a:solidFill>
            <a:srgbClr val="00FFFF"/>
          </a:solidFill>
          <a:ln w="38100">
            <a:solidFill>
              <a:srgbClr val="00FFFF"/>
            </a:solidFill>
            <a:round/>
            <a:headEnd/>
            <a:tailEnd/>
          </a:ln>
        </p:spPr>
        <p:txBody>
          <a:bodyPr/>
          <a:lstStyle/>
          <a:p>
            <a:endParaRPr lang="en-US"/>
          </a:p>
        </p:txBody>
      </p:sp>
      <p:sp>
        <p:nvSpPr>
          <p:cNvPr id="49179" name="Freeform 27"/>
          <p:cNvSpPr>
            <a:spLocks/>
          </p:cNvSpPr>
          <p:nvPr/>
        </p:nvSpPr>
        <p:spPr bwMode="auto">
          <a:xfrm>
            <a:off x="11343218" y="3871913"/>
            <a:ext cx="86783" cy="107950"/>
          </a:xfrm>
          <a:custGeom>
            <a:avLst/>
            <a:gdLst>
              <a:gd name="T0" fmla="*/ 0 w 33"/>
              <a:gd name="T1" fmla="*/ 0 h 34"/>
              <a:gd name="T2" fmla="*/ 2147483647 w 33"/>
              <a:gd name="T3" fmla="*/ 0 h 34"/>
              <a:gd name="T4" fmla="*/ 2147483647 w 33"/>
              <a:gd name="T5" fmla="*/ 2147483647 h 34"/>
              <a:gd name="T6" fmla="*/ 0 w 33"/>
              <a:gd name="T7" fmla="*/ 0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0" y="0"/>
                </a:moveTo>
                <a:lnTo>
                  <a:pt x="33" y="0"/>
                </a:lnTo>
                <a:lnTo>
                  <a:pt x="16" y="34"/>
                </a:lnTo>
                <a:lnTo>
                  <a:pt x="0" y="0"/>
                </a:lnTo>
                <a:close/>
              </a:path>
            </a:pathLst>
          </a:custGeom>
          <a:solidFill>
            <a:srgbClr val="00FFFF"/>
          </a:solidFill>
          <a:ln w="38100">
            <a:solidFill>
              <a:srgbClr val="00FFFF"/>
            </a:solidFill>
            <a:round/>
            <a:headEnd/>
            <a:tailEnd/>
          </a:ln>
        </p:spPr>
        <p:txBody>
          <a:bodyPr/>
          <a:lstStyle/>
          <a:p>
            <a:endParaRPr lang="en-US"/>
          </a:p>
        </p:txBody>
      </p:sp>
      <p:sp>
        <p:nvSpPr>
          <p:cNvPr id="49180" name="Line 28"/>
          <p:cNvSpPr>
            <a:spLocks noChangeShapeType="1"/>
          </p:cNvSpPr>
          <p:nvPr/>
        </p:nvSpPr>
        <p:spPr bwMode="auto">
          <a:xfrm>
            <a:off x="7090834" y="2419350"/>
            <a:ext cx="357717" cy="1944688"/>
          </a:xfrm>
          <a:prstGeom prst="line">
            <a:avLst/>
          </a:prstGeom>
          <a:noFill/>
          <a:ln w="38100">
            <a:solidFill>
              <a:srgbClr val="FF9900"/>
            </a:solidFill>
            <a:round/>
            <a:headEnd/>
            <a:tailEnd/>
          </a:ln>
        </p:spPr>
        <p:txBody>
          <a:bodyPr/>
          <a:lstStyle/>
          <a:p>
            <a:endParaRPr lang="en-US"/>
          </a:p>
        </p:txBody>
      </p:sp>
      <p:sp>
        <p:nvSpPr>
          <p:cNvPr id="49181" name="Line 29"/>
          <p:cNvSpPr>
            <a:spLocks noChangeShapeType="1"/>
          </p:cNvSpPr>
          <p:nvPr/>
        </p:nvSpPr>
        <p:spPr bwMode="auto">
          <a:xfrm flipV="1">
            <a:off x="7448551" y="4152900"/>
            <a:ext cx="353483" cy="211138"/>
          </a:xfrm>
          <a:prstGeom prst="line">
            <a:avLst/>
          </a:prstGeom>
          <a:noFill/>
          <a:ln w="38100">
            <a:solidFill>
              <a:srgbClr val="FF9900"/>
            </a:solidFill>
            <a:round/>
            <a:headEnd/>
            <a:tailEnd/>
          </a:ln>
        </p:spPr>
        <p:txBody>
          <a:bodyPr/>
          <a:lstStyle/>
          <a:p>
            <a:endParaRPr lang="en-US"/>
          </a:p>
        </p:txBody>
      </p:sp>
      <p:sp>
        <p:nvSpPr>
          <p:cNvPr id="49182" name="Line 30"/>
          <p:cNvSpPr>
            <a:spLocks noChangeShapeType="1"/>
          </p:cNvSpPr>
          <p:nvPr/>
        </p:nvSpPr>
        <p:spPr bwMode="auto">
          <a:xfrm>
            <a:off x="7802034" y="4152901"/>
            <a:ext cx="357717" cy="73025"/>
          </a:xfrm>
          <a:prstGeom prst="line">
            <a:avLst/>
          </a:prstGeom>
          <a:noFill/>
          <a:ln w="38100">
            <a:solidFill>
              <a:srgbClr val="FF9900"/>
            </a:solidFill>
            <a:round/>
            <a:headEnd/>
            <a:tailEnd/>
          </a:ln>
        </p:spPr>
        <p:txBody>
          <a:bodyPr/>
          <a:lstStyle/>
          <a:p>
            <a:endParaRPr lang="en-US"/>
          </a:p>
        </p:txBody>
      </p:sp>
      <p:sp>
        <p:nvSpPr>
          <p:cNvPr id="49183" name="Line 31"/>
          <p:cNvSpPr>
            <a:spLocks noChangeShapeType="1"/>
          </p:cNvSpPr>
          <p:nvPr/>
        </p:nvSpPr>
        <p:spPr bwMode="auto">
          <a:xfrm flipV="1">
            <a:off x="8159751" y="4090989"/>
            <a:ext cx="1066800" cy="134937"/>
          </a:xfrm>
          <a:prstGeom prst="line">
            <a:avLst/>
          </a:prstGeom>
          <a:noFill/>
          <a:ln w="38100">
            <a:solidFill>
              <a:srgbClr val="FF9900"/>
            </a:solidFill>
            <a:round/>
            <a:headEnd/>
            <a:tailEnd/>
          </a:ln>
        </p:spPr>
        <p:txBody>
          <a:bodyPr/>
          <a:lstStyle/>
          <a:p>
            <a:endParaRPr lang="en-US"/>
          </a:p>
        </p:txBody>
      </p:sp>
      <p:sp>
        <p:nvSpPr>
          <p:cNvPr id="49184" name="Line 32"/>
          <p:cNvSpPr>
            <a:spLocks noChangeShapeType="1"/>
          </p:cNvSpPr>
          <p:nvPr/>
        </p:nvSpPr>
        <p:spPr bwMode="auto">
          <a:xfrm>
            <a:off x="9226551" y="4090988"/>
            <a:ext cx="1068916" cy="406400"/>
          </a:xfrm>
          <a:prstGeom prst="line">
            <a:avLst/>
          </a:prstGeom>
          <a:noFill/>
          <a:ln w="38100">
            <a:solidFill>
              <a:srgbClr val="FF9900"/>
            </a:solidFill>
            <a:round/>
            <a:headEnd/>
            <a:tailEnd/>
          </a:ln>
        </p:spPr>
        <p:txBody>
          <a:bodyPr/>
          <a:lstStyle/>
          <a:p>
            <a:endParaRPr lang="en-US"/>
          </a:p>
        </p:txBody>
      </p:sp>
      <p:sp>
        <p:nvSpPr>
          <p:cNvPr id="49185" name="Line 33"/>
          <p:cNvSpPr>
            <a:spLocks noChangeShapeType="1"/>
          </p:cNvSpPr>
          <p:nvPr/>
        </p:nvSpPr>
        <p:spPr bwMode="auto">
          <a:xfrm>
            <a:off x="10295467" y="4497389"/>
            <a:ext cx="1068917" cy="60325"/>
          </a:xfrm>
          <a:prstGeom prst="line">
            <a:avLst/>
          </a:prstGeom>
          <a:noFill/>
          <a:ln w="38100">
            <a:solidFill>
              <a:srgbClr val="FF9900"/>
            </a:solidFill>
            <a:round/>
            <a:headEnd/>
            <a:tailEnd/>
          </a:ln>
        </p:spPr>
        <p:txBody>
          <a:bodyPr/>
          <a:lstStyle/>
          <a:p>
            <a:endParaRPr lang="en-US"/>
          </a:p>
        </p:txBody>
      </p:sp>
      <p:sp>
        <p:nvSpPr>
          <p:cNvPr id="49186" name="Freeform 34"/>
          <p:cNvSpPr>
            <a:spLocks/>
          </p:cNvSpPr>
          <p:nvPr/>
        </p:nvSpPr>
        <p:spPr bwMode="auto">
          <a:xfrm>
            <a:off x="7427385" y="4338638"/>
            <a:ext cx="86783" cy="107950"/>
          </a:xfrm>
          <a:custGeom>
            <a:avLst/>
            <a:gdLst>
              <a:gd name="T0" fmla="*/ 2147483647 w 33"/>
              <a:gd name="T1" fmla="*/ 0 h 35"/>
              <a:gd name="T2" fmla="*/ 2147483647 w 33"/>
              <a:gd name="T3" fmla="*/ 2147483647 h 35"/>
              <a:gd name="T4" fmla="*/ 0 w 33"/>
              <a:gd name="T5" fmla="*/ 2147483647 h 35"/>
              <a:gd name="T6" fmla="*/ 2147483647 w 33"/>
              <a:gd name="T7" fmla="*/ 0 h 35"/>
              <a:gd name="T8" fmla="*/ 0 60000 65536"/>
              <a:gd name="T9" fmla="*/ 0 60000 65536"/>
              <a:gd name="T10" fmla="*/ 0 60000 65536"/>
              <a:gd name="T11" fmla="*/ 0 60000 65536"/>
              <a:gd name="T12" fmla="*/ 0 w 33"/>
              <a:gd name="T13" fmla="*/ 0 h 35"/>
              <a:gd name="T14" fmla="*/ 33 w 33"/>
              <a:gd name="T15" fmla="*/ 35 h 35"/>
            </a:gdLst>
            <a:ahLst/>
            <a:cxnLst>
              <a:cxn ang="T8">
                <a:pos x="T0" y="T1"/>
              </a:cxn>
              <a:cxn ang="T9">
                <a:pos x="T2" y="T3"/>
              </a:cxn>
              <a:cxn ang="T10">
                <a:pos x="T4" y="T5"/>
              </a:cxn>
              <a:cxn ang="T11">
                <a:pos x="T6" y="T7"/>
              </a:cxn>
            </a:cxnLst>
            <a:rect l="T12" t="T13" r="T14" b="T15"/>
            <a:pathLst>
              <a:path w="33" h="35">
                <a:moveTo>
                  <a:pt x="17" y="0"/>
                </a:moveTo>
                <a:lnTo>
                  <a:pt x="33" y="35"/>
                </a:lnTo>
                <a:lnTo>
                  <a:pt x="0" y="35"/>
                </a:lnTo>
                <a:lnTo>
                  <a:pt x="17" y="0"/>
                </a:lnTo>
                <a:close/>
              </a:path>
            </a:pathLst>
          </a:custGeom>
          <a:solidFill>
            <a:srgbClr val="FF9900"/>
          </a:solidFill>
          <a:ln w="38100">
            <a:solidFill>
              <a:srgbClr val="FF9900"/>
            </a:solidFill>
            <a:round/>
            <a:headEnd/>
            <a:tailEnd/>
          </a:ln>
        </p:spPr>
        <p:txBody>
          <a:bodyPr/>
          <a:lstStyle/>
          <a:p>
            <a:endParaRPr lang="en-US"/>
          </a:p>
        </p:txBody>
      </p:sp>
      <p:sp>
        <p:nvSpPr>
          <p:cNvPr id="49187" name="Freeform 35"/>
          <p:cNvSpPr>
            <a:spLocks/>
          </p:cNvSpPr>
          <p:nvPr/>
        </p:nvSpPr>
        <p:spPr bwMode="auto">
          <a:xfrm>
            <a:off x="7782985" y="4127500"/>
            <a:ext cx="86783" cy="107950"/>
          </a:xfrm>
          <a:custGeom>
            <a:avLst/>
            <a:gdLst>
              <a:gd name="T0" fmla="*/ 2147483647 w 33"/>
              <a:gd name="T1" fmla="*/ 0 h 34"/>
              <a:gd name="T2" fmla="*/ 2147483647 w 33"/>
              <a:gd name="T3" fmla="*/ 2147483647 h 34"/>
              <a:gd name="T4" fmla="*/ 0 w 33"/>
              <a:gd name="T5" fmla="*/ 2147483647 h 34"/>
              <a:gd name="T6" fmla="*/ 2147483647 w 33"/>
              <a:gd name="T7" fmla="*/ 0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16" y="0"/>
                </a:moveTo>
                <a:lnTo>
                  <a:pt x="33" y="34"/>
                </a:lnTo>
                <a:lnTo>
                  <a:pt x="0" y="34"/>
                </a:lnTo>
                <a:lnTo>
                  <a:pt x="16" y="0"/>
                </a:lnTo>
                <a:close/>
              </a:path>
            </a:pathLst>
          </a:custGeom>
          <a:solidFill>
            <a:srgbClr val="FF9900"/>
          </a:solidFill>
          <a:ln w="38100">
            <a:solidFill>
              <a:srgbClr val="FF9900"/>
            </a:solidFill>
            <a:round/>
            <a:headEnd/>
            <a:tailEnd/>
          </a:ln>
        </p:spPr>
        <p:txBody>
          <a:bodyPr/>
          <a:lstStyle/>
          <a:p>
            <a:endParaRPr lang="en-US"/>
          </a:p>
        </p:txBody>
      </p:sp>
      <p:sp>
        <p:nvSpPr>
          <p:cNvPr id="49188" name="Freeform 36"/>
          <p:cNvSpPr>
            <a:spLocks/>
          </p:cNvSpPr>
          <p:nvPr/>
        </p:nvSpPr>
        <p:spPr bwMode="auto">
          <a:xfrm>
            <a:off x="8138585" y="4202113"/>
            <a:ext cx="86783" cy="107950"/>
          </a:xfrm>
          <a:custGeom>
            <a:avLst/>
            <a:gdLst>
              <a:gd name="T0" fmla="*/ 2147483647 w 33"/>
              <a:gd name="T1" fmla="*/ 0 h 34"/>
              <a:gd name="T2" fmla="*/ 2147483647 w 33"/>
              <a:gd name="T3" fmla="*/ 2147483647 h 34"/>
              <a:gd name="T4" fmla="*/ 0 w 33"/>
              <a:gd name="T5" fmla="*/ 2147483647 h 34"/>
              <a:gd name="T6" fmla="*/ 2147483647 w 33"/>
              <a:gd name="T7" fmla="*/ 0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17" y="0"/>
                </a:moveTo>
                <a:lnTo>
                  <a:pt x="33" y="34"/>
                </a:lnTo>
                <a:lnTo>
                  <a:pt x="0" y="34"/>
                </a:lnTo>
                <a:lnTo>
                  <a:pt x="17" y="0"/>
                </a:lnTo>
                <a:close/>
              </a:path>
            </a:pathLst>
          </a:custGeom>
          <a:solidFill>
            <a:srgbClr val="FF9900"/>
          </a:solidFill>
          <a:ln w="38100">
            <a:solidFill>
              <a:srgbClr val="FF9900"/>
            </a:solidFill>
            <a:round/>
            <a:headEnd/>
            <a:tailEnd/>
          </a:ln>
        </p:spPr>
        <p:txBody>
          <a:bodyPr/>
          <a:lstStyle/>
          <a:p>
            <a:endParaRPr lang="en-US"/>
          </a:p>
        </p:txBody>
      </p:sp>
      <p:sp>
        <p:nvSpPr>
          <p:cNvPr id="49189" name="Freeform 37"/>
          <p:cNvSpPr>
            <a:spLocks/>
          </p:cNvSpPr>
          <p:nvPr/>
        </p:nvSpPr>
        <p:spPr bwMode="auto">
          <a:xfrm>
            <a:off x="9205385" y="4065588"/>
            <a:ext cx="86783" cy="107950"/>
          </a:xfrm>
          <a:custGeom>
            <a:avLst/>
            <a:gdLst>
              <a:gd name="T0" fmla="*/ 2147483647 w 33"/>
              <a:gd name="T1" fmla="*/ 0 h 35"/>
              <a:gd name="T2" fmla="*/ 2147483647 w 33"/>
              <a:gd name="T3" fmla="*/ 2147483647 h 35"/>
              <a:gd name="T4" fmla="*/ 0 w 33"/>
              <a:gd name="T5" fmla="*/ 2147483647 h 35"/>
              <a:gd name="T6" fmla="*/ 2147483647 w 33"/>
              <a:gd name="T7" fmla="*/ 0 h 35"/>
              <a:gd name="T8" fmla="*/ 0 60000 65536"/>
              <a:gd name="T9" fmla="*/ 0 60000 65536"/>
              <a:gd name="T10" fmla="*/ 0 60000 65536"/>
              <a:gd name="T11" fmla="*/ 0 60000 65536"/>
              <a:gd name="T12" fmla="*/ 0 w 33"/>
              <a:gd name="T13" fmla="*/ 0 h 35"/>
              <a:gd name="T14" fmla="*/ 33 w 33"/>
              <a:gd name="T15" fmla="*/ 35 h 35"/>
            </a:gdLst>
            <a:ahLst/>
            <a:cxnLst>
              <a:cxn ang="T8">
                <a:pos x="T0" y="T1"/>
              </a:cxn>
              <a:cxn ang="T9">
                <a:pos x="T2" y="T3"/>
              </a:cxn>
              <a:cxn ang="T10">
                <a:pos x="T4" y="T5"/>
              </a:cxn>
              <a:cxn ang="T11">
                <a:pos x="T6" y="T7"/>
              </a:cxn>
            </a:cxnLst>
            <a:rect l="T12" t="T13" r="T14" b="T15"/>
            <a:pathLst>
              <a:path w="33" h="35">
                <a:moveTo>
                  <a:pt x="16" y="0"/>
                </a:moveTo>
                <a:lnTo>
                  <a:pt x="33" y="35"/>
                </a:lnTo>
                <a:lnTo>
                  <a:pt x="0" y="35"/>
                </a:lnTo>
                <a:lnTo>
                  <a:pt x="16" y="0"/>
                </a:lnTo>
                <a:close/>
              </a:path>
            </a:pathLst>
          </a:custGeom>
          <a:solidFill>
            <a:srgbClr val="FF9900"/>
          </a:solidFill>
          <a:ln w="38100">
            <a:solidFill>
              <a:srgbClr val="FF9900"/>
            </a:solidFill>
            <a:round/>
            <a:headEnd/>
            <a:tailEnd/>
          </a:ln>
        </p:spPr>
        <p:txBody>
          <a:bodyPr/>
          <a:lstStyle/>
          <a:p>
            <a:endParaRPr lang="en-US"/>
          </a:p>
        </p:txBody>
      </p:sp>
      <p:sp>
        <p:nvSpPr>
          <p:cNvPr id="49190" name="Freeform 38"/>
          <p:cNvSpPr>
            <a:spLocks/>
          </p:cNvSpPr>
          <p:nvPr/>
        </p:nvSpPr>
        <p:spPr bwMode="auto">
          <a:xfrm>
            <a:off x="10274300" y="4473575"/>
            <a:ext cx="86784" cy="109538"/>
          </a:xfrm>
          <a:custGeom>
            <a:avLst/>
            <a:gdLst>
              <a:gd name="T0" fmla="*/ 2147483647 w 33"/>
              <a:gd name="T1" fmla="*/ 0 h 34"/>
              <a:gd name="T2" fmla="*/ 2147483647 w 33"/>
              <a:gd name="T3" fmla="*/ 2147483647 h 34"/>
              <a:gd name="T4" fmla="*/ 0 w 33"/>
              <a:gd name="T5" fmla="*/ 2147483647 h 34"/>
              <a:gd name="T6" fmla="*/ 2147483647 w 33"/>
              <a:gd name="T7" fmla="*/ 0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16" y="0"/>
                </a:moveTo>
                <a:lnTo>
                  <a:pt x="33" y="34"/>
                </a:lnTo>
                <a:lnTo>
                  <a:pt x="0" y="34"/>
                </a:lnTo>
                <a:lnTo>
                  <a:pt x="16" y="0"/>
                </a:lnTo>
                <a:close/>
              </a:path>
            </a:pathLst>
          </a:custGeom>
          <a:solidFill>
            <a:srgbClr val="FF9900"/>
          </a:solidFill>
          <a:ln w="38100">
            <a:solidFill>
              <a:srgbClr val="FF9900"/>
            </a:solidFill>
            <a:round/>
            <a:headEnd/>
            <a:tailEnd/>
          </a:ln>
        </p:spPr>
        <p:txBody>
          <a:bodyPr/>
          <a:lstStyle/>
          <a:p>
            <a:endParaRPr lang="en-US"/>
          </a:p>
        </p:txBody>
      </p:sp>
      <p:sp>
        <p:nvSpPr>
          <p:cNvPr id="49191" name="Freeform 39"/>
          <p:cNvSpPr>
            <a:spLocks/>
          </p:cNvSpPr>
          <p:nvPr/>
        </p:nvSpPr>
        <p:spPr bwMode="auto">
          <a:xfrm>
            <a:off x="11343218" y="4532313"/>
            <a:ext cx="86783" cy="107950"/>
          </a:xfrm>
          <a:custGeom>
            <a:avLst/>
            <a:gdLst>
              <a:gd name="T0" fmla="*/ 2147483647 w 33"/>
              <a:gd name="T1" fmla="*/ 0 h 35"/>
              <a:gd name="T2" fmla="*/ 2147483647 w 33"/>
              <a:gd name="T3" fmla="*/ 2147483647 h 35"/>
              <a:gd name="T4" fmla="*/ 0 w 33"/>
              <a:gd name="T5" fmla="*/ 2147483647 h 35"/>
              <a:gd name="T6" fmla="*/ 2147483647 w 33"/>
              <a:gd name="T7" fmla="*/ 0 h 35"/>
              <a:gd name="T8" fmla="*/ 0 60000 65536"/>
              <a:gd name="T9" fmla="*/ 0 60000 65536"/>
              <a:gd name="T10" fmla="*/ 0 60000 65536"/>
              <a:gd name="T11" fmla="*/ 0 60000 65536"/>
              <a:gd name="T12" fmla="*/ 0 w 33"/>
              <a:gd name="T13" fmla="*/ 0 h 35"/>
              <a:gd name="T14" fmla="*/ 33 w 33"/>
              <a:gd name="T15" fmla="*/ 35 h 35"/>
            </a:gdLst>
            <a:ahLst/>
            <a:cxnLst>
              <a:cxn ang="T8">
                <a:pos x="T0" y="T1"/>
              </a:cxn>
              <a:cxn ang="T9">
                <a:pos x="T2" y="T3"/>
              </a:cxn>
              <a:cxn ang="T10">
                <a:pos x="T4" y="T5"/>
              </a:cxn>
              <a:cxn ang="T11">
                <a:pos x="T6" y="T7"/>
              </a:cxn>
            </a:cxnLst>
            <a:rect l="T12" t="T13" r="T14" b="T15"/>
            <a:pathLst>
              <a:path w="33" h="35">
                <a:moveTo>
                  <a:pt x="16" y="0"/>
                </a:moveTo>
                <a:lnTo>
                  <a:pt x="33" y="35"/>
                </a:lnTo>
                <a:lnTo>
                  <a:pt x="0" y="35"/>
                </a:lnTo>
                <a:lnTo>
                  <a:pt x="16" y="0"/>
                </a:lnTo>
                <a:close/>
              </a:path>
            </a:pathLst>
          </a:custGeom>
          <a:solidFill>
            <a:srgbClr val="FF9900"/>
          </a:solidFill>
          <a:ln w="38100">
            <a:solidFill>
              <a:srgbClr val="FF9900"/>
            </a:solidFill>
            <a:round/>
            <a:headEnd/>
            <a:tailEnd/>
          </a:ln>
        </p:spPr>
        <p:txBody>
          <a:bodyPr/>
          <a:lstStyle/>
          <a:p>
            <a:endParaRPr lang="en-US"/>
          </a:p>
        </p:txBody>
      </p:sp>
      <p:sp>
        <p:nvSpPr>
          <p:cNvPr id="49192" name="Line 40"/>
          <p:cNvSpPr>
            <a:spLocks noChangeShapeType="1"/>
          </p:cNvSpPr>
          <p:nvPr/>
        </p:nvSpPr>
        <p:spPr bwMode="auto">
          <a:xfrm flipV="1">
            <a:off x="7090834" y="2298700"/>
            <a:ext cx="357717" cy="120650"/>
          </a:xfrm>
          <a:prstGeom prst="line">
            <a:avLst/>
          </a:prstGeom>
          <a:noFill/>
          <a:ln w="38100">
            <a:solidFill>
              <a:srgbClr val="FF0000"/>
            </a:solidFill>
            <a:round/>
            <a:headEnd/>
            <a:tailEnd/>
          </a:ln>
        </p:spPr>
        <p:txBody>
          <a:bodyPr/>
          <a:lstStyle/>
          <a:p>
            <a:endParaRPr lang="en-US"/>
          </a:p>
        </p:txBody>
      </p:sp>
      <p:sp>
        <p:nvSpPr>
          <p:cNvPr id="49193" name="Line 41"/>
          <p:cNvSpPr>
            <a:spLocks noChangeShapeType="1"/>
          </p:cNvSpPr>
          <p:nvPr/>
        </p:nvSpPr>
        <p:spPr bwMode="auto">
          <a:xfrm>
            <a:off x="7448551" y="2298701"/>
            <a:ext cx="353483" cy="136525"/>
          </a:xfrm>
          <a:prstGeom prst="line">
            <a:avLst/>
          </a:prstGeom>
          <a:noFill/>
          <a:ln w="38100">
            <a:solidFill>
              <a:srgbClr val="FF0000"/>
            </a:solidFill>
            <a:round/>
            <a:headEnd/>
            <a:tailEnd/>
          </a:ln>
        </p:spPr>
        <p:txBody>
          <a:bodyPr/>
          <a:lstStyle/>
          <a:p>
            <a:endParaRPr lang="en-US"/>
          </a:p>
        </p:txBody>
      </p:sp>
      <p:sp>
        <p:nvSpPr>
          <p:cNvPr id="49194" name="Line 42"/>
          <p:cNvSpPr>
            <a:spLocks noChangeShapeType="1"/>
          </p:cNvSpPr>
          <p:nvPr/>
        </p:nvSpPr>
        <p:spPr bwMode="auto">
          <a:xfrm>
            <a:off x="7802034" y="2435226"/>
            <a:ext cx="357717" cy="150813"/>
          </a:xfrm>
          <a:prstGeom prst="line">
            <a:avLst/>
          </a:prstGeom>
          <a:noFill/>
          <a:ln w="38100">
            <a:solidFill>
              <a:srgbClr val="FF0000"/>
            </a:solidFill>
            <a:round/>
            <a:headEnd/>
            <a:tailEnd/>
          </a:ln>
        </p:spPr>
        <p:txBody>
          <a:bodyPr/>
          <a:lstStyle/>
          <a:p>
            <a:endParaRPr lang="en-US"/>
          </a:p>
        </p:txBody>
      </p:sp>
      <p:sp>
        <p:nvSpPr>
          <p:cNvPr id="49195" name="Line 43"/>
          <p:cNvSpPr>
            <a:spLocks noChangeShapeType="1"/>
          </p:cNvSpPr>
          <p:nvPr/>
        </p:nvSpPr>
        <p:spPr bwMode="auto">
          <a:xfrm>
            <a:off x="8159751" y="2586038"/>
            <a:ext cx="1066800" cy="165100"/>
          </a:xfrm>
          <a:prstGeom prst="line">
            <a:avLst/>
          </a:prstGeom>
          <a:noFill/>
          <a:ln w="38100">
            <a:solidFill>
              <a:srgbClr val="FF0000"/>
            </a:solidFill>
            <a:round/>
            <a:headEnd/>
            <a:tailEnd/>
          </a:ln>
        </p:spPr>
        <p:txBody>
          <a:bodyPr/>
          <a:lstStyle/>
          <a:p>
            <a:endParaRPr lang="en-US"/>
          </a:p>
        </p:txBody>
      </p:sp>
      <p:sp>
        <p:nvSpPr>
          <p:cNvPr id="49196" name="Line 44"/>
          <p:cNvSpPr>
            <a:spLocks noChangeShapeType="1"/>
          </p:cNvSpPr>
          <p:nvPr/>
        </p:nvSpPr>
        <p:spPr bwMode="auto">
          <a:xfrm>
            <a:off x="9226551" y="2751139"/>
            <a:ext cx="1068916" cy="300037"/>
          </a:xfrm>
          <a:prstGeom prst="line">
            <a:avLst/>
          </a:prstGeom>
          <a:noFill/>
          <a:ln w="38100">
            <a:solidFill>
              <a:srgbClr val="FF0000"/>
            </a:solidFill>
            <a:round/>
            <a:headEnd/>
            <a:tailEnd/>
          </a:ln>
        </p:spPr>
        <p:txBody>
          <a:bodyPr/>
          <a:lstStyle/>
          <a:p>
            <a:endParaRPr lang="en-US"/>
          </a:p>
        </p:txBody>
      </p:sp>
      <p:sp>
        <p:nvSpPr>
          <p:cNvPr id="49197" name="Line 45"/>
          <p:cNvSpPr>
            <a:spLocks noChangeShapeType="1"/>
          </p:cNvSpPr>
          <p:nvPr/>
        </p:nvSpPr>
        <p:spPr bwMode="auto">
          <a:xfrm>
            <a:off x="10295467" y="3051175"/>
            <a:ext cx="1068917" cy="90488"/>
          </a:xfrm>
          <a:prstGeom prst="line">
            <a:avLst/>
          </a:prstGeom>
          <a:noFill/>
          <a:ln w="38100">
            <a:solidFill>
              <a:srgbClr val="FF0000"/>
            </a:solidFill>
            <a:round/>
            <a:headEnd/>
            <a:tailEnd/>
          </a:ln>
        </p:spPr>
        <p:txBody>
          <a:bodyPr/>
          <a:lstStyle/>
          <a:p>
            <a:endParaRPr lang="en-US"/>
          </a:p>
        </p:txBody>
      </p:sp>
      <p:sp>
        <p:nvSpPr>
          <p:cNvPr id="49198" name="Rectangle 46"/>
          <p:cNvSpPr>
            <a:spLocks noChangeArrowheads="1"/>
          </p:cNvSpPr>
          <p:nvPr/>
        </p:nvSpPr>
        <p:spPr bwMode="auto">
          <a:xfrm>
            <a:off x="7069667" y="2395538"/>
            <a:ext cx="86784" cy="107950"/>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199" name="Rectangle 47"/>
          <p:cNvSpPr>
            <a:spLocks noChangeArrowheads="1"/>
          </p:cNvSpPr>
          <p:nvPr/>
        </p:nvSpPr>
        <p:spPr bwMode="auto">
          <a:xfrm>
            <a:off x="7427385" y="2274888"/>
            <a:ext cx="86783" cy="107950"/>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200" name="Rectangle 48"/>
          <p:cNvSpPr>
            <a:spLocks noChangeArrowheads="1"/>
          </p:cNvSpPr>
          <p:nvPr/>
        </p:nvSpPr>
        <p:spPr bwMode="auto">
          <a:xfrm>
            <a:off x="7782985" y="2411413"/>
            <a:ext cx="86783" cy="106362"/>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201" name="Rectangle 49"/>
          <p:cNvSpPr>
            <a:spLocks noChangeArrowheads="1"/>
          </p:cNvSpPr>
          <p:nvPr/>
        </p:nvSpPr>
        <p:spPr bwMode="auto">
          <a:xfrm>
            <a:off x="8138585" y="2560638"/>
            <a:ext cx="86783" cy="107950"/>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202" name="Rectangle 50"/>
          <p:cNvSpPr>
            <a:spLocks noChangeArrowheads="1"/>
          </p:cNvSpPr>
          <p:nvPr/>
        </p:nvSpPr>
        <p:spPr bwMode="auto">
          <a:xfrm>
            <a:off x="9205385" y="2727325"/>
            <a:ext cx="86783" cy="107950"/>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203" name="Rectangle 51"/>
          <p:cNvSpPr>
            <a:spLocks noChangeArrowheads="1"/>
          </p:cNvSpPr>
          <p:nvPr/>
        </p:nvSpPr>
        <p:spPr bwMode="auto">
          <a:xfrm>
            <a:off x="10274300" y="3027363"/>
            <a:ext cx="86784" cy="107950"/>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204" name="Rectangle 52"/>
          <p:cNvSpPr>
            <a:spLocks noChangeArrowheads="1"/>
          </p:cNvSpPr>
          <p:nvPr/>
        </p:nvSpPr>
        <p:spPr bwMode="auto">
          <a:xfrm>
            <a:off x="11343218" y="3117850"/>
            <a:ext cx="86783" cy="107950"/>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205" name="Line 53"/>
          <p:cNvSpPr>
            <a:spLocks noChangeShapeType="1"/>
          </p:cNvSpPr>
          <p:nvPr/>
        </p:nvSpPr>
        <p:spPr bwMode="auto">
          <a:xfrm>
            <a:off x="6864352" y="5430839"/>
            <a:ext cx="4500033" cy="1587"/>
          </a:xfrm>
          <a:prstGeom prst="line">
            <a:avLst/>
          </a:prstGeom>
          <a:noFill/>
          <a:ln w="19050">
            <a:solidFill>
              <a:schemeClr val="tx1"/>
            </a:solidFill>
            <a:round/>
            <a:headEnd/>
            <a:tailEnd/>
          </a:ln>
        </p:spPr>
        <p:txBody>
          <a:bodyPr/>
          <a:lstStyle/>
          <a:p>
            <a:endParaRPr lang="en-US"/>
          </a:p>
        </p:txBody>
      </p:sp>
      <p:sp>
        <p:nvSpPr>
          <p:cNvPr id="49206" name="Rectangle 54"/>
          <p:cNvSpPr>
            <a:spLocks noChangeArrowheads="1"/>
          </p:cNvSpPr>
          <p:nvPr/>
        </p:nvSpPr>
        <p:spPr bwMode="auto">
          <a:xfrm>
            <a:off x="7063414" y="5597525"/>
            <a:ext cx="99386" cy="215444"/>
          </a:xfrm>
          <a:prstGeom prst="rect">
            <a:avLst/>
          </a:prstGeom>
          <a:noFill/>
          <a:ln w="9525">
            <a:noFill/>
            <a:miter lim="800000"/>
            <a:headEnd/>
            <a:tailEnd/>
          </a:ln>
        </p:spPr>
        <p:txBody>
          <a:bodyPr wrap="none" lIns="0" tIns="0" rIns="0" bIns="0">
            <a:spAutoFit/>
          </a:bodyPr>
          <a:lstStyle/>
          <a:p>
            <a:pPr algn="r" eaLnBrk="0" hangingPunct="0"/>
            <a:r>
              <a:rPr lang="en-GB" sz="1400" dirty="0"/>
              <a:t>0</a:t>
            </a:r>
          </a:p>
        </p:txBody>
      </p:sp>
      <p:sp>
        <p:nvSpPr>
          <p:cNvPr id="49207" name="Rectangle 55"/>
          <p:cNvSpPr>
            <a:spLocks noChangeArrowheads="1"/>
          </p:cNvSpPr>
          <p:nvPr/>
        </p:nvSpPr>
        <p:spPr bwMode="auto">
          <a:xfrm>
            <a:off x="7776731" y="5597525"/>
            <a:ext cx="99386" cy="215444"/>
          </a:xfrm>
          <a:prstGeom prst="rect">
            <a:avLst/>
          </a:prstGeom>
          <a:noFill/>
          <a:ln w="9525">
            <a:noFill/>
            <a:miter lim="800000"/>
            <a:headEnd/>
            <a:tailEnd/>
          </a:ln>
        </p:spPr>
        <p:txBody>
          <a:bodyPr wrap="none" lIns="0" tIns="0" rIns="0" bIns="0">
            <a:spAutoFit/>
          </a:bodyPr>
          <a:lstStyle/>
          <a:p>
            <a:pPr algn="r" eaLnBrk="0" hangingPunct="0"/>
            <a:r>
              <a:rPr lang="en-GB" sz="1400" dirty="0"/>
              <a:t>2</a:t>
            </a:r>
          </a:p>
        </p:txBody>
      </p:sp>
      <p:sp>
        <p:nvSpPr>
          <p:cNvPr id="49208" name="Rectangle 56"/>
          <p:cNvSpPr>
            <a:spLocks noChangeArrowheads="1"/>
          </p:cNvSpPr>
          <p:nvPr/>
        </p:nvSpPr>
        <p:spPr bwMode="auto">
          <a:xfrm>
            <a:off x="8487932" y="5597525"/>
            <a:ext cx="99386" cy="215444"/>
          </a:xfrm>
          <a:prstGeom prst="rect">
            <a:avLst/>
          </a:prstGeom>
          <a:noFill/>
          <a:ln w="9525">
            <a:noFill/>
            <a:miter lim="800000"/>
            <a:headEnd/>
            <a:tailEnd/>
          </a:ln>
        </p:spPr>
        <p:txBody>
          <a:bodyPr wrap="none" lIns="0" tIns="0" rIns="0" bIns="0">
            <a:spAutoFit/>
          </a:bodyPr>
          <a:lstStyle/>
          <a:p>
            <a:pPr algn="r" eaLnBrk="0" hangingPunct="0"/>
            <a:r>
              <a:rPr lang="en-GB" sz="1400" dirty="0"/>
              <a:t>4</a:t>
            </a:r>
          </a:p>
        </p:txBody>
      </p:sp>
      <p:sp>
        <p:nvSpPr>
          <p:cNvPr id="49209" name="Rectangle 57"/>
          <p:cNvSpPr>
            <a:spLocks noChangeArrowheads="1"/>
          </p:cNvSpPr>
          <p:nvPr/>
        </p:nvSpPr>
        <p:spPr bwMode="auto">
          <a:xfrm>
            <a:off x="9199132" y="5597525"/>
            <a:ext cx="99386" cy="215444"/>
          </a:xfrm>
          <a:prstGeom prst="rect">
            <a:avLst/>
          </a:prstGeom>
          <a:noFill/>
          <a:ln w="9525">
            <a:noFill/>
            <a:miter lim="800000"/>
            <a:headEnd/>
            <a:tailEnd/>
          </a:ln>
        </p:spPr>
        <p:txBody>
          <a:bodyPr wrap="none" lIns="0" tIns="0" rIns="0" bIns="0">
            <a:spAutoFit/>
          </a:bodyPr>
          <a:lstStyle/>
          <a:p>
            <a:pPr algn="r" eaLnBrk="0" hangingPunct="0"/>
            <a:r>
              <a:rPr lang="en-GB" sz="1400" dirty="0"/>
              <a:t>6</a:t>
            </a:r>
          </a:p>
        </p:txBody>
      </p:sp>
      <p:sp>
        <p:nvSpPr>
          <p:cNvPr id="49210" name="Rectangle 58"/>
          <p:cNvSpPr>
            <a:spLocks noChangeArrowheads="1"/>
          </p:cNvSpPr>
          <p:nvPr/>
        </p:nvSpPr>
        <p:spPr bwMode="auto">
          <a:xfrm>
            <a:off x="9912448" y="5597525"/>
            <a:ext cx="99386" cy="215444"/>
          </a:xfrm>
          <a:prstGeom prst="rect">
            <a:avLst/>
          </a:prstGeom>
          <a:noFill/>
          <a:ln w="9525">
            <a:noFill/>
            <a:miter lim="800000"/>
            <a:headEnd/>
            <a:tailEnd/>
          </a:ln>
        </p:spPr>
        <p:txBody>
          <a:bodyPr wrap="none" lIns="0" tIns="0" rIns="0" bIns="0">
            <a:spAutoFit/>
          </a:bodyPr>
          <a:lstStyle/>
          <a:p>
            <a:pPr algn="r" eaLnBrk="0" hangingPunct="0"/>
            <a:r>
              <a:rPr lang="en-GB" sz="1400" dirty="0"/>
              <a:t>8</a:t>
            </a:r>
          </a:p>
        </p:txBody>
      </p:sp>
      <p:sp>
        <p:nvSpPr>
          <p:cNvPr id="49211" name="Rectangle 59"/>
          <p:cNvSpPr>
            <a:spLocks noChangeArrowheads="1"/>
          </p:cNvSpPr>
          <p:nvPr/>
        </p:nvSpPr>
        <p:spPr bwMode="auto">
          <a:xfrm>
            <a:off x="10564479" y="5597525"/>
            <a:ext cx="198772" cy="215444"/>
          </a:xfrm>
          <a:prstGeom prst="rect">
            <a:avLst/>
          </a:prstGeom>
          <a:noFill/>
          <a:ln w="9525">
            <a:noFill/>
            <a:miter lim="800000"/>
            <a:headEnd/>
            <a:tailEnd/>
          </a:ln>
        </p:spPr>
        <p:txBody>
          <a:bodyPr wrap="none" lIns="0" tIns="0" rIns="0" bIns="0">
            <a:spAutoFit/>
          </a:bodyPr>
          <a:lstStyle/>
          <a:p>
            <a:pPr algn="r" eaLnBrk="0" hangingPunct="0"/>
            <a:r>
              <a:rPr lang="en-GB" sz="1400" dirty="0"/>
              <a:t>10</a:t>
            </a:r>
          </a:p>
        </p:txBody>
      </p:sp>
      <p:grpSp>
        <p:nvGrpSpPr>
          <p:cNvPr id="2" name="Group 60"/>
          <p:cNvGrpSpPr>
            <a:grpSpLocks/>
          </p:cNvGrpSpPr>
          <p:nvPr/>
        </p:nvGrpSpPr>
        <p:grpSpPr bwMode="auto">
          <a:xfrm>
            <a:off x="7090834" y="5430839"/>
            <a:ext cx="4273551" cy="66675"/>
            <a:chOff x="3350" y="3525"/>
            <a:chExt cx="2019" cy="42"/>
          </a:xfrm>
        </p:grpSpPr>
        <p:sp>
          <p:nvSpPr>
            <p:cNvPr id="49370" name="Line 61"/>
            <p:cNvSpPr>
              <a:spLocks noChangeShapeType="1"/>
            </p:cNvSpPr>
            <p:nvPr/>
          </p:nvSpPr>
          <p:spPr bwMode="auto">
            <a:xfrm>
              <a:off x="3350" y="3525"/>
              <a:ext cx="0" cy="42"/>
            </a:xfrm>
            <a:prstGeom prst="line">
              <a:avLst/>
            </a:prstGeom>
            <a:noFill/>
            <a:ln w="19050">
              <a:solidFill>
                <a:schemeClr val="tx1"/>
              </a:solidFill>
              <a:round/>
              <a:headEnd/>
              <a:tailEnd/>
            </a:ln>
          </p:spPr>
          <p:txBody>
            <a:bodyPr/>
            <a:lstStyle/>
            <a:p>
              <a:endParaRPr lang="en-US"/>
            </a:p>
          </p:txBody>
        </p:sp>
        <p:sp>
          <p:nvSpPr>
            <p:cNvPr id="49371" name="Line 62"/>
            <p:cNvSpPr>
              <a:spLocks noChangeShapeType="1"/>
            </p:cNvSpPr>
            <p:nvPr/>
          </p:nvSpPr>
          <p:spPr bwMode="auto">
            <a:xfrm>
              <a:off x="3519" y="3525"/>
              <a:ext cx="1" cy="42"/>
            </a:xfrm>
            <a:prstGeom prst="line">
              <a:avLst/>
            </a:prstGeom>
            <a:noFill/>
            <a:ln w="19050">
              <a:solidFill>
                <a:schemeClr val="tx1"/>
              </a:solidFill>
              <a:round/>
              <a:headEnd/>
              <a:tailEnd/>
            </a:ln>
          </p:spPr>
          <p:txBody>
            <a:bodyPr/>
            <a:lstStyle/>
            <a:p>
              <a:endParaRPr lang="en-US"/>
            </a:p>
          </p:txBody>
        </p:sp>
        <p:sp>
          <p:nvSpPr>
            <p:cNvPr id="49372" name="Line 63"/>
            <p:cNvSpPr>
              <a:spLocks noChangeShapeType="1"/>
            </p:cNvSpPr>
            <p:nvPr/>
          </p:nvSpPr>
          <p:spPr bwMode="auto">
            <a:xfrm>
              <a:off x="3686" y="3525"/>
              <a:ext cx="1" cy="42"/>
            </a:xfrm>
            <a:prstGeom prst="line">
              <a:avLst/>
            </a:prstGeom>
            <a:noFill/>
            <a:ln w="19050">
              <a:solidFill>
                <a:schemeClr val="tx1"/>
              </a:solidFill>
              <a:round/>
              <a:headEnd/>
              <a:tailEnd/>
            </a:ln>
          </p:spPr>
          <p:txBody>
            <a:bodyPr/>
            <a:lstStyle/>
            <a:p>
              <a:endParaRPr lang="en-US"/>
            </a:p>
          </p:txBody>
        </p:sp>
        <p:sp>
          <p:nvSpPr>
            <p:cNvPr id="49373" name="Line 64"/>
            <p:cNvSpPr>
              <a:spLocks noChangeShapeType="1"/>
            </p:cNvSpPr>
            <p:nvPr/>
          </p:nvSpPr>
          <p:spPr bwMode="auto">
            <a:xfrm>
              <a:off x="3855" y="3525"/>
              <a:ext cx="1" cy="42"/>
            </a:xfrm>
            <a:prstGeom prst="line">
              <a:avLst/>
            </a:prstGeom>
            <a:noFill/>
            <a:ln w="19050">
              <a:solidFill>
                <a:schemeClr val="tx1"/>
              </a:solidFill>
              <a:round/>
              <a:headEnd/>
              <a:tailEnd/>
            </a:ln>
          </p:spPr>
          <p:txBody>
            <a:bodyPr/>
            <a:lstStyle/>
            <a:p>
              <a:endParaRPr lang="en-US"/>
            </a:p>
          </p:txBody>
        </p:sp>
        <p:sp>
          <p:nvSpPr>
            <p:cNvPr id="49374" name="Line 65"/>
            <p:cNvSpPr>
              <a:spLocks noChangeShapeType="1"/>
            </p:cNvSpPr>
            <p:nvPr/>
          </p:nvSpPr>
          <p:spPr bwMode="auto">
            <a:xfrm>
              <a:off x="4023" y="3525"/>
              <a:ext cx="0" cy="42"/>
            </a:xfrm>
            <a:prstGeom prst="line">
              <a:avLst/>
            </a:prstGeom>
            <a:noFill/>
            <a:ln w="19050">
              <a:solidFill>
                <a:schemeClr val="tx1"/>
              </a:solidFill>
              <a:round/>
              <a:headEnd/>
              <a:tailEnd/>
            </a:ln>
          </p:spPr>
          <p:txBody>
            <a:bodyPr/>
            <a:lstStyle/>
            <a:p>
              <a:endParaRPr lang="en-US"/>
            </a:p>
          </p:txBody>
        </p:sp>
        <p:sp>
          <p:nvSpPr>
            <p:cNvPr id="49375" name="Line 66"/>
            <p:cNvSpPr>
              <a:spLocks noChangeShapeType="1"/>
            </p:cNvSpPr>
            <p:nvPr/>
          </p:nvSpPr>
          <p:spPr bwMode="auto">
            <a:xfrm>
              <a:off x="4191" y="3525"/>
              <a:ext cx="1" cy="42"/>
            </a:xfrm>
            <a:prstGeom prst="line">
              <a:avLst/>
            </a:prstGeom>
            <a:noFill/>
            <a:ln w="19050">
              <a:solidFill>
                <a:schemeClr val="tx1"/>
              </a:solidFill>
              <a:round/>
              <a:headEnd/>
              <a:tailEnd/>
            </a:ln>
          </p:spPr>
          <p:txBody>
            <a:bodyPr/>
            <a:lstStyle/>
            <a:p>
              <a:endParaRPr lang="en-US"/>
            </a:p>
          </p:txBody>
        </p:sp>
        <p:sp>
          <p:nvSpPr>
            <p:cNvPr id="49376" name="Line 67"/>
            <p:cNvSpPr>
              <a:spLocks noChangeShapeType="1"/>
            </p:cNvSpPr>
            <p:nvPr/>
          </p:nvSpPr>
          <p:spPr bwMode="auto">
            <a:xfrm>
              <a:off x="4359" y="3525"/>
              <a:ext cx="1" cy="42"/>
            </a:xfrm>
            <a:prstGeom prst="line">
              <a:avLst/>
            </a:prstGeom>
            <a:noFill/>
            <a:ln w="19050">
              <a:solidFill>
                <a:schemeClr val="tx1"/>
              </a:solidFill>
              <a:round/>
              <a:headEnd/>
              <a:tailEnd/>
            </a:ln>
          </p:spPr>
          <p:txBody>
            <a:bodyPr/>
            <a:lstStyle/>
            <a:p>
              <a:endParaRPr lang="en-US"/>
            </a:p>
          </p:txBody>
        </p:sp>
        <p:sp>
          <p:nvSpPr>
            <p:cNvPr id="49377" name="Line 68"/>
            <p:cNvSpPr>
              <a:spLocks noChangeShapeType="1"/>
            </p:cNvSpPr>
            <p:nvPr/>
          </p:nvSpPr>
          <p:spPr bwMode="auto">
            <a:xfrm>
              <a:off x="4528" y="3525"/>
              <a:ext cx="0" cy="42"/>
            </a:xfrm>
            <a:prstGeom prst="line">
              <a:avLst/>
            </a:prstGeom>
            <a:noFill/>
            <a:ln w="19050">
              <a:solidFill>
                <a:schemeClr val="tx1"/>
              </a:solidFill>
              <a:round/>
              <a:headEnd/>
              <a:tailEnd/>
            </a:ln>
          </p:spPr>
          <p:txBody>
            <a:bodyPr/>
            <a:lstStyle/>
            <a:p>
              <a:endParaRPr lang="en-US"/>
            </a:p>
          </p:txBody>
        </p:sp>
        <p:sp>
          <p:nvSpPr>
            <p:cNvPr id="49378" name="Line 69"/>
            <p:cNvSpPr>
              <a:spLocks noChangeShapeType="1"/>
            </p:cNvSpPr>
            <p:nvPr/>
          </p:nvSpPr>
          <p:spPr bwMode="auto">
            <a:xfrm>
              <a:off x="4695" y="3525"/>
              <a:ext cx="1" cy="42"/>
            </a:xfrm>
            <a:prstGeom prst="line">
              <a:avLst/>
            </a:prstGeom>
            <a:noFill/>
            <a:ln w="19050">
              <a:solidFill>
                <a:schemeClr val="tx1"/>
              </a:solidFill>
              <a:round/>
              <a:headEnd/>
              <a:tailEnd/>
            </a:ln>
          </p:spPr>
          <p:txBody>
            <a:bodyPr/>
            <a:lstStyle/>
            <a:p>
              <a:endParaRPr lang="en-US"/>
            </a:p>
          </p:txBody>
        </p:sp>
        <p:sp>
          <p:nvSpPr>
            <p:cNvPr id="49379" name="Line 70"/>
            <p:cNvSpPr>
              <a:spLocks noChangeShapeType="1"/>
            </p:cNvSpPr>
            <p:nvPr/>
          </p:nvSpPr>
          <p:spPr bwMode="auto">
            <a:xfrm>
              <a:off x="4864" y="3525"/>
              <a:ext cx="1" cy="42"/>
            </a:xfrm>
            <a:prstGeom prst="line">
              <a:avLst/>
            </a:prstGeom>
            <a:noFill/>
            <a:ln w="19050">
              <a:solidFill>
                <a:schemeClr val="tx1"/>
              </a:solidFill>
              <a:round/>
              <a:headEnd/>
              <a:tailEnd/>
            </a:ln>
          </p:spPr>
          <p:txBody>
            <a:bodyPr/>
            <a:lstStyle/>
            <a:p>
              <a:endParaRPr lang="en-US"/>
            </a:p>
          </p:txBody>
        </p:sp>
        <p:sp>
          <p:nvSpPr>
            <p:cNvPr id="49380" name="Line 71"/>
            <p:cNvSpPr>
              <a:spLocks noChangeShapeType="1"/>
            </p:cNvSpPr>
            <p:nvPr/>
          </p:nvSpPr>
          <p:spPr bwMode="auto">
            <a:xfrm>
              <a:off x="5032" y="3525"/>
              <a:ext cx="0" cy="42"/>
            </a:xfrm>
            <a:prstGeom prst="line">
              <a:avLst/>
            </a:prstGeom>
            <a:noFill/>
            <a:ln w="19050">
              <a:solidFill>
                <a:schemeClr val="tx1"/>
              </a:solidFill>
              <a:round/>
              <a:headEnd/>
              <a:tailEnd/>
            </a:ln>
          </p:spPr>
          <p:txBody>
            <a:bodyPr/>
            <a:lstStyle/>
            <a:p>
              <a:endParaRPr lang="en-US"/>
            </a:p>
          </p:txBody>
        </p:sp>
        <p:sp>
          <p:nvSpPr>
            <p:cNvPr id="49381" name="Line 72"/>
            <p:cNvSpPr>
              <a:spLocks noChangeShapeType="1"/>
            </p:cNvSpPr>
            <p:nvPr/>
          </p:nvSpPr>
          <p:spPr bwMode="auto">
            <a:xfrm>
              <a:off x="5200" y="3525"/>
              <a:ext cx="1" cy="42"/>
            </a:xfrm>
            <a:prstGeom prst="line">
              <a:avLst/>
            </a:prstGeom>
            <a:noFill/>
            <a:ln w="19050">
              <a:solidFill>
                <a:schemeClr val="tx1"/>
              </a:solidFill>
              <a:round/>
              <a:headEnd/>
              <a:tailEnd/>
            </a:ln>
          </p:spPr>
          <p:txBody>
            <a:bodyPr/>
            <a:lstStyle/>
            <a:p>
              <a:endParaRPr lang="en-US"/>
            </a:p>
          </p:txBody>
        </p:sp>
        <p:sp>
          <p:nvSpPr>
            <p:cNvPr id="49382" name="Line 73"/>
            <p:cNvSpPr>
              <a:spLocks noChangeShapeType="1"/>
            </p:cNvSpPr>
            <p:nvPr/>
          </p:nvSpPr>
          <p:spPr bwMode="auto">
            <a:xfrm>
              <a:off x="5369" y="3525"/>
              <a:ext cx="0" cy="42"/>
            </a:xfrm>
            <a:prstGeom prst="line">
              <a:avLst/>
            </a:prstGeom>
            <a:noFill/>
            <a:ln w="19050">
              <a:solidFill>
                <a:schemeClr val="tx1"/>
              </a:solidFill>
              <a:round/>
              <a:headEnd/>
              <a:tailEnd/>
            </a:ln>
          </p:spPr>
          <p:txBody>
            <a:bodyPr/>
            <a:lstStyle/>
            <a:p>
              <a:endParaRPr lang="en-US"/>
            </a:p>
          </p:txBody>
        </p:sp>
      </p:grpSp>
      <p:sp>
        <p:nvSpPr>
          <p:cNvPr id="49213" name="Rectangle 74"/>
          <p:cNvSpPr>
            <a:spLocks noChangeArrowheads="1"/>
          </p:cNvSpPr>
          <p:nvPr/>
        </p:nvSpPr>
        <p:spPr bwMode="auto">
          <a:xfrm>
            <a:off x="11279912" y="5597525"/>
            <a:ext cx="198772" cy="215444"/>
          </a:xfrm>
          <a:prstGeom prst="rect">
            <a:avLst/>
          </a:prstGeom>
          <a:noFill/>
          <a:ln w="9525">
            <a:noFill/>
            <a:miter lim="800000"/>
            <a:headEnd/>
            <a:tailEnd/>
          </a:ln>
        </p:spPr>
        <p:txBody>
          <a:bodyPr wrap="none" lIns="0" tIns="0" rIns="0" bIns="0">
            <a:spAutoFit/>
          </a:bodyPr>
          <a:lstStyle/>
          <a:p>
            <a:pPr algn="r" eaLnBrk="0" hangingPunct="0"/>
            <a:r>
              <a:rPr lang="en-GB" sz="1400" dirty="0"/>
              <a:t>12</a:t>
            </a:r>
          </a:p>
        </p:txBody>
      </p:sp>
      <p:sp>
        <p:nvSpPr>
          <p:cNvPr id="49214" name="Line 75"/>
          <p:cNvSpPr>
            <a:spLocks noChangeShapeType="1"/>
          </p:cNvSpPr>
          <p:nvPr/>
        </p:nvSpPr>
        <p:spPr bwMode="auto">
          <a:xfrm flipV="1">
            <a:off x="6864351" y="1817688"/>
            <a:ext cx="0" cy="3613150"/>
          </a:xfrm>
          <a:prstGeom prst="line">
            <a:avLst/>
          </a:prstGeom>
          <a:noFill/>
          <a:ln w="19050">
            <a:solidFill>
              <a:schemeClr val="tx1"/>
            </a:solidFill>
            <a:round/>
            <a:headEnd/>
            <a:tailEnd/>
          </a:ln>
        </p:spPr>
        <p:txBody>
          <a:bodyPr/>
          <a:lstStyle/>
          <a:p>
            <a:endParaRPr lang="en-US"/>
          </a:p>
        </p:txBody>
      </p:sp>
      <p:sp>
        <p:nvSpPr>
          <p:cNvPr id="49215" name="Line 76"/>
          <p:cNvSpPr>
            <a:spLocks noChangeShapeType="1"/>
          </p:cNvSpPr>
          <p:nvPr/>
        </p:nvSpPr>
        <p:spPr bwMode="auto">
          <a:xfrm flipH="1">
            <a:off x="6805084" y="5430839"/>
            <a:ext cx="59267" cy="1587"/>
          </a:xfrm>
          <a:prstGeom prst="line">
            <a:avLst/>
          </a:prstGeom>
          <a:noFill/>
          <a:ln w="19050">
            <a:solidFill>
              <a:srgbClr val="FFFFFF"/>
            </a:solidFill>
            <a:round/>
            <a:headEnd/>
            <a:tailEnd/>
          </a:ln>
        </p:spPr>
        <p:txBody>
          <a:bodyPr/>
          <a:lstStyle/>
          <a:p>
            <a:endParaRPr lang="en-US"/>
          </a:p>
        </p:txBody>
      </p:sp>
      <p:sp>
        <p:nvSpPr>
          <p:cNvPr id="49216" name="Rectangle 77"/>
          <p:cNvSpPr>
            <a:spLocks noChangeArrowheads="1"/>
          </p:cNvSpPr>
          <p:nvPr/>
        </p:nvSpPr>
        <p:spPr bwMode="auto">
          <a:xfrm>
            <a:off x="6517412" y="5356226"/>
            <a:ext cx="198772" cy="215444"/>
          </a:xfrm>
          <a:prstGeom prst="rect">
            <a:avLst/>
          </a:prstGeom>
          <a:noFill/>
          <a:ln w="9525">
            <a:noFill/>
            <a:miter lim="800000"/>
            <a:headEnd/>
            <a:tailEnd/>
          </a:ln>
        </p:spPr>
        <p:txBody>
          <a:bodyPr wrap="none" lIns="0" tIns="0" rIns="0" bIns="0">
            <a:spAutoFit/>
          </a:bodyPr>
          <a:lstStyle/>
          <a:p>
            <a:pPr algn="r" eaLnBrk="0" hangingPunct="0"/>
            <a:r>
              <a:rPr lang="en-GB" sz="1400">
                <a:solidFill>
                  <a:srgbClr val="FFFFFF"/>
                </a:solidFill>
              </a:rPr>
              <a:t>80</a:t>
            </a:r>
          </a:p>
        </p:txBody>
      </p:sp>
      <p:sp>
        <p:nvSpPr>
          <p:cNvPr id="49217" name="Line 78"/>
          <p:cNvSpPr>
            <a:spLocks noChangeShapeType="1"/>
          </p:cNvSpPr>
          <p:nvPr/>
        </p:nvSpPr>
        <p:spPr bwMode="auto">
          <a:xfrm flipH="1">
            <a:off x="6805084" y="4830764"/>
            <a:ext cx="59267" cy="1587"/>
          </a:xfrm>
          <a:prstGeom prst="line">
            <a:avLst/>
          </a:prstGeom>
          <a:noFill/>
          <a:ln w="19050">
            <a:solidFill>
              <a:schemeClr val="tx1"/>
            </a:solidFill>
            <a:round/>
            <a:headEnd/>
            <a:tailEnd/>
          </a:ln>
        </p:spPr>
        <p:txBody>
          <a:bodyPr/>
          <a:lstStyle/>
          <a:p>
            <a:endParaRPr lang="en-US"/>
          </a:p>
        </p:txBody>
      </p:sp>
      <p:sp>
        <p:nvSpPr>
          <p:cNvPr id="49218" name="Rectangle 79"/>
          <p:cNvSpPr>
            <a:spLocks noChangeArrowheads="1"/>
          </p:cNvSpPr>
          <p:nvPr/>
        </p:nvSpPr>
        <p:spPr bwMode="auto">
          <a:xfrm>
            <a:off x="6517412" y="4757738"/>
            <a:ext cx="198772" cy="215444"/>
          </a:xfrm>
          <a:prstGeom prst="rect">
            <a:avLst/>
          </a:prstGeom>
          <a:noFill/>
          <a:ln w="9525">
            <a:noFill/>
            <a:miter lim="800000"/>
            <a:headEnd/>
            <a:tailEnd/>
          </a:ln>
        </p:spPr>
        <p:txBody>
          <a:bodyPr wrap="none" lIns="0" tIns="0" rIns="0" bIns="0">
            <a:spAutoFit/>
          </a:bodyPr>
          <a:lstStyle/>
          <a:p>
            <a:pPr algn="r" eaLnBrk="0" hangingPunct="0"/>
            <a:r>
              <a:rPr lang="en-GB" sz="1400" dirty="0"/>
              <a:t>84</a:t>
            </a:r>
          </a:p>
        </p:txBody>
      </p:sp>
      <p:sp>
        <p:nvSpPr>
          <p:cNvPr id="49219" name="Line 80"/>
          <p:cNvSpPr>
            <a:spLocks noChangeShapeType="1"/>
          </p:cNvSpPr>
          <p:nvPr/>
        </p:nvSpPr>
        <p:spPr bwMode="auto">
          <a:xfrm flipH="1">
            <a:off x="6805084" y="4225925"/>
            <a:ext cx="59267" cy="1588"/>
          </a:xfrm>
          <a:prstGeom prst="line">
            <a:avLst/>
          </a:prstGeom>
          <a:noFill/>
          <a:ln w="19050">
            <a:solidFill>
              <a:schemeClr val="tx1"/>
            </a:solidFill>
            <a:round/>
            <a:headEnd/>
            <a:tailEnd/>
          </a:ln>
        </p:spPr>
        <p:txBody>
          <a:bodyPr/>
          <a:lstStyle/>
          <a:p>
            <a:endParaRPr lang="en-US"/>
          </a:p>
        </p:txBody>
      </p:sp>
      <p:sp>
        <p:nvSpPr>
          <p:cNvPr id="49220" name="Rectangle 81"/>
          <p:cNvSpPr>
            <a:spLocks noChangeArrowheads="1"/>
          </p:cNvSpPr>
          <p:nvPr/>
        </p:nvSpPr>
        <p:spPr bwMode="auto">
          <a:xfrm>
            <a:off x="6517412" y="4152900"/>
            <a:ext cx="198772" cy="215444"/>
          </a:xfrm>
          <a:prstGeom prst="rect">
            <a:avLst/>
          </a:prstGeom>
          <a:noFill/>
          <a:ln w="9525">
            <a:noFill/>
            <a:miter lim="800000"/>
            <a:headEnd/>
            <a:tailEnd/>
          </a:ln>
        </p:spPr>
        <p:txBody>
          <a:bodyPr wrap="none" lIns="0" tIns="0" rIns="0" bIns="0">
            <a:spAutoFit/>
          </a:bodyPr>
          <a:lstStyle/>
          <a:p>
            <a:pPr algn="r" eaLnBrk="0" hangingPunct="0"/>
            <a:r>
              <a:rPr lang="en-GB" sz="1400" dirty="0"/>
              <a:t>88</a:t>
            </a:r>
          </a:p>
        </p:txBody>
      </p:sp>
      <p:sp>
        <p:nvSpPr>
          <p:cNvPr id="49221" name="Line 82"/>
          <p:cNvSpPr>
            <a:spLocks noChangeShapeType="1"/>
          </p:cNvSpPr>
          <p:nvPr/>
        </p:nvSpPr>
        <p:spPr bwMode="auto">
          <a:xfrm flipH="1">
            <a:off x="6805084" y="3643314"/>
            <a:ext cx="59267" cy="1587"/>
          </a:xfrm>
          <a:prstGeom prst="line">
            <a:avLst/>
          </a:prstGeom>
          <a:noFill/>
          <a:ln w="19050">
            <a:solidFill>
              <a:schemeClr val="tx1"/>
            </a:solidFill>
            <a:round/>
            <a:headEnd/>
            <a:tailEnd/>
          </a:ln>
        </p:spPr>
        <p:txBody>
          <a:bodyPr/>
          <a:lstStyle/>
          <a:p>
            <a:endParaRPr lang="en-US"/>
          </a:p>
        </p:txBody>
      </p:sp>
      <p:sp>
        <p:nvSpPr>
          <p:cNvPr id="49222" name="Rectangle 83"/>
          <p:cNvSpPr>
            <a:spLocks noChangeArrowheads="1"/>
          </p:cNvSpPr>
          <p:nvPr/>
        </p:nvSpPr>
        <p:spPr bwMode="auto">
          <a:xfrm>
            <a:off x="6517412" y="3554413"/>
            <a:ext cx="198772" cy="215444"/>
          </a:xfrm>
          <a:prstGeom prst="rect">
            <a:avLst/>
          </a:prstGeom>
          <a:noFill/>
          <a:ln w="9525">
            <a:noFill/>
            <a:miter lim="800000"/>
            <a:headEnd/>
            <a:tailEnd/>
          </a:ln>
        </p:spPr>
        <p:txBody>
          <a:bodyPr wrap="none" lIns="0" tIns="0" rIns="0" bIns="0">
            <a:spAutoFit/>
          </a:bodyPr>
          <a:lstStyle/>
          <a:p>
            <a:pPr algn="r" eaLnBrk="0" hangingPunct="0"/>
            <a:r>
              <a:rPr lang="en-GB" sz="1400" dirty="0"/>
              <a:t>92</a:t>
            </a:r>
          </a:p>
        </p:txBody>
      </p:sp>
      <p:sp>
        <p:nvSpPr>
          <p:cNvPr id="49223" name="Line 84"/>
          <p:cNvSpPr>
            <a:spLocks noChangeShapeType="1"/>
          </p:cNvSpPr>
          <p:nvPr/>
        </p:nvSpPr>
        <p:spPr bwMode="auto">
          <a:xfrm flipH="1">
            <a:off x="6805084" y="3021014"/>
            <a:ext cx="59267" cy="1587"/>
          </a:xfrm>
          <a:prstGeom prst="line">
            <a:avLst/>
          </a:prstGeom>
          <a:noFill/>
          <a:ln w="19050">
            <a:solidFill>
              <a:schemeClr val="tx1"/>
            </a:solidFill>
            <a:round/>
            <a:headEnd/>
            <a:tailEnd/>
          </a:ln>
        </p:spPr>
        <p:txBody>
          <a:bodyPr/>
          <a:lstStyle/>
          <a:p>
            <a:endParaRPr lang="en-US"/>
          </a:p>
        </p:txBody>
      </p:sp>
      <p:sp>
        <p:nvSpPr>
          <p:cNvPr id="49224" name="Rectangle 85"/>
          <p:cNvSpPr>
            <a:spLocks noChangeArrowheads="1"/>
          </p:cNvSpPr>
          <p:nvPr/>
        </p:nvSpPr>
        <p:spPr bwMode="auto">
          <a:xfrm>
            <a:off x="6517412" y="2947988"/>
            <a:ext cx="198772" cy="215444"/>
          </a:xfrm>
          <a:prstGeom prst="rect">
            <a:avLst/>
          </a:prstGeom>
          <a:noFill/>
          <a:ln w="9525">
            <a:noFill/>
            <a:miter lim="800000"/>
            <a:headEnd/>
            <a:tailEnd/>
          </a:ln>
        </p:spPr>
        <p:txBody>
          <a:bodyPr wrap="none" lIns="0" tIns="0" rIns="0" bIns="0">
            <a:spAutoFit/>
          </a:bodyPr>
          <a:lstStyle/>
          <a:p>
            <a:pPr algn="r" eaLnBrk="0" hangingPunct="0"/>
            <a:r>
              <a:rPr lang="en-GB" sz="1400" dirty="0"/>
              <a:t>96</a:t>
            </a:r>
          </a:p>
        </p:txBody>
      </p:sp>
      <p:sp>
        <p:nvSpPr>
          <p:cNvPr id="49225" name="Line 86"/>
          <p:cNvSpPr>
            <a:spLocks noChangeShapeType="1"/>
          </p:cNvSpPr>
          <p:nvPr/>
        </p:nvSpPr>
        <p:spPr bwMode="auto">
          <a:xfrm flipH="1">
            <a:off x="6805084" y="2419350"/>
            <a:ext cx="59267" cy="1588"/>
          </a:xfrm>
          <a:prstGeom prst="line">
            <a:avLst/>
          </a:prstGeom>
          <a:noFill/>
          <a:ln w="19050">
            <a:solidFill>
              <a:schemeClr val="tx1"/>
            </a:solidFill>
            <a:round/>
            <a:headEnd/>
            <a:tailEnd/>
          </a:ln>
        </p:spPr>
        <p:txBody>
          <a:bodyPr/>
          <a:lstStyle/>
          <a:p>
            <a:endParaRPr lang="en-US"/>
          </a:p>
        </p:txBody>
      </p:sp>
      <p:sp>
        <p:nvSpPr>
          <p:cNvPr id="49226" name="Rectangle 87"/>
          <p:cNvSpPr>
            <a:spLocks noChangeArrowheads="1"/>
          </p:cNvSpPr>
          <p:nvPr/>
        </p:nvSpPr>
        <p:spPr bwMode="auto">
          <a:xfrm>
            <a:off x="6418026" y="2347913"/>
            <a:ext cx="298159" cy="215444"/>
          </a:xfrm>
          <a:prstGeom prst="rect">
            <a:avLst/>
          </a:prstGeom>
          <a:noFill/>
          <a:ln w="9525">
            <a:noFill/>
            <a:miter lim="800000"/>
            <a:headEnd/>
            <a:tailEnd/>
          </a:ln>
        </p:spPr>
        <p:txBody>
          <a:bodyPr wrap="none" lIns="0" tIns="0" rIns="0" bIns="0">
            <a:spAutoFit/>
          </a:bodyPr>
          <a:lstStyle/>
          <a:p>
            <a:pPr algn="r" eaLnBrk="0" hangingPunct="0"/>
            <a:r>
              <a:rPr lang="en-GB" sz="1400" dirty="0"/>
              <a:t>100</a:t>
            </a:r>
          </a:p>
        </p:txBody>
      </p:sp>
      <p:sp>
        <p:nvSpPr>
          <p:cNvPr id="49227" name="Line 88"/>
          <p:cNvSpPr>
            <a:spLocks noChangeShapeType="1"/>
          </p:cNvSpPr>
          <p:nvPr/>
        </p:nvSpPr>
        <p:spPr bwMode="auto">
          <a:xfrm flipH="1">
            <a:off x="6805084" y="1817689"/>
            <a:ext cx="59267" cy="3175"/>
          </a:xfrm>
          <a:prstGeom prst="line">
            <a:avLst/>
          </a:prstGeom>
          <a:noFill/>
          <a:ln w="19050">
            <a:solidFill>
              <a:srgbClr val="FFFFFF"/>
            </a:solidFill>
            <a:round/>
            <a:headEnd/>
            <a:tailEnd/>
          </a:ln>
        </p:spPr>
        <p:txBody>
          <a:bodyPr/>
          <a:lstStyle/>
          <a:p>
            <a:endParaRPr lang="en-US"/>
          </a:p>
        </p:txBody>
      </p:sp>
      <p:sp>
        <p:nvSpPr>
          <p:cNvPr id="49228" name="Rectangle 89"/>
          <p:cNvSpPr>
            <a:spLocks noChangeArrowheads="1"/>
          </p:cNvSpPr>
          <p:nvPr/>
        </p:nvSpPr>
        <p:spPr bwMode="auto">
          <a:xfrm>
            <a:off x="6418026" y="1744663"/>
            <a:ext cx="298159" cy="215444"/>
          </a:xfrm>
          <a:prstGeom prst="rect">
            <a:avLst/>
          </a:prstGeom>
          <a:noFill/>
          <a:ln w="9525">
            <a:noFill/>
            <a:miter lim="800000"/>
            <a:headEnd/>
            <a:tailEnd/>
          </a:ln>
        </p:spPr>
        <p:txBody>
          <a:bodyPr wrap="none" lIns="0" tIns="0" rIns="0" bIns="0">
            <a:spAutoFit/>
          </a:bodyPr>
          <a:lstStyle/>
          <a:p>
            <a:pPr algn="r" eaLnBrk="0" hangingPunct="0"/>
            <a:r>
              <a:rPr lang="en-GB" sz="1400" dirty="0"/>
              <a:t>104</a:t>
            </a:r>
          </a:p>
        </p:txBody>
      </p:sp>
      <p:sp>
        <p:nvSpPr>
          <p:cNvPr id="49229" name="Text Box 90"/>
          <p:cNvSpPr txBox="1">
            <a:spLocks noChangeArrowheads="1"/>
          </p:cNvSpPr>
          <p:nvPr/>
        </p:nvSpPr>
        <p:spPr bwMode="auto">
          <a:xfrm rot="-5400000">
            <a:off x="-224143" y="3480078"/>
            <a:ext cx="1343638" cy="369332"/>
          </a:xfrm>
          <a:prstGeom prst="rect">
            <a:avLst/>
          </a:prstGeom>
          <a:noFill/>
          <a:ln w="9525">
            <a:noFill/>
            <a:miter lim="800000"/>
            <a:headEnd/>
            <a:tailEnd/>
          </a:ln>
        </p:spPr>
        <p:txBody>
          <a:bodyPr wrap="none">
            <a:spAutoFit/>
          </a:bodyPr>
          <a:lstStyle/>
          <a:p>
            <a:pPr eaLnBrk="0" hangingPunct="0"/>
            <a:r>
              <a:rPr lang="en-US">
                <a:solidFill>
                  <a:srgbClr val="FFFFFF"/>
                </a:solidFill>
                <a:sym typeface="Symbol" pitchFamily="18" charset="2"/>
              </a:rPr>
              <a:t> </a:t>
            </a:r>
            <a:r>
              <a:rPr lang="en-US">
                <a:solidFill>
                  <a:srgbClr val="FFFFFF"/>
                </a:solidFill>
              </a:rPr>
              <a:t>FEV</a:t>
            </a:r>
            <a:r>
              <a:rPr lang="en-US" baseline="-25000">
                <a:solidFill>
                  <a:srgbClr val="FFFFFF"/>
                </a:solidFill>
              </a:rPr>
              <a:t>1  </a:t>
            </a:r>
            <a:r>
              <a:rPr lang="en-US">
                <a:solidFill>
                  <a:srgbClr val="FFFFFF"/>
                </a:solidFill>
              </a:rPr>
              <a:t>[%]</a:t>
            </a:r>
            <a:endParaRPr lang="en-GB" baseline="-25000">
              <a:solidFill>
                <a:srgbClr val="FFFFFF"/>
              </a:solidFill>
            </a:endParaRPr>
          </a:p>
        </p:txBody>
      </p:sp>
      <p:sp>
        <p:nvSpPr>
          <p:cNvPr id="49230" name="Line 91"/>
          <p:cNvSpPr>
            <a:spLocks noChangeShapeType="1"/>
          </p:cNvSpPr>
          <p:nvPr/>
        </p:nvSpPr>
        <p:spPr bwMode="auto">
          <a:xfrm>
            <a:off x="1790700" y="3976689"/>
            <a:ext cx="2117" cy="1587"/>
          </a:xfrm>
          <a:prstGeom prst="line">
            <a:avLst/>
          </a:prstGeom>
          <a:noFill/>
          <a:ln w="38100">
            <a:solidFill>
              <a:srgbClr val="000000"/>
            </a:solidFill>
            <a:round/>
            <a:headEnd/>
            <a:tailEnd/>
          </a:ln>
        </p:spPr>
        <p:txBody>
          <a:bodyPr/>
          <a:lstStyle/>
          <a:p>
            <a:endParaRPr lang="en-US"/>
          </a:p>
        </p:txBody>
      </p:sp>
      <p:sp>
        <p:nvSpPr>
          <p:cNvPr id="49231" name="Line 92"/>
          <p:cNvSpPr>
            <a:spLocks noChangeShapeType="1"/>
          </p:cNvSpPr>
          <p:nvPr/>
        </p:nvSpPr>
        <p:spPr bwMode="auto">
          <a:xfrm>
            <a:off x="1790700" y="3976688"/>
            <a:ext cx="330200" cy="146050"/>
          </a:xfrm>
          <a:prstGeom prst="line">
            <a:avLst/>
          </a:prstGeom>
          <a:noFill/>
          <a:ln w="38100">
            <a:solidFill>
              <a:schemeClr val="folHlink"/>
            </a:solidFill>
            <a:round/>
            <a:headEnd/>
            <a:tailEnd/>
          </a:ln>
        </p:spPr>
        <p:txBody>
          <a:bodyPr/>
          <a:lstStyle/>
          <a:p>
            <a:endParaRPr lang="en-US"/>
          </a:p>
        </p:txBody>
      </p:sp>
      <p:sp>
        <p:nvSpPr>
          <p:cNvPr id="49232" name="Line 93"/>
          <p:cNvSpPr>
            <a:spLocks noChangeShapeType="1"/>
          </p:cNvSpPr>
          <p:nvPr/>
        </p:nvSpPr>
        <p:spPr bwMode="auto">
          <a:xfrm>
            <a:off x="2120900" y="4122738"/>
            <a:ext cx="0" cy="3175"/>
          </a:xfrm>
          <a:prstGeom prst="line">
            <a:avLst/>
          </a:prstGeom>
          <a:noFill/>
          <a:ln w="38100">
            <a:solidFill>
              <a:schemeClr val="folHlink"/>
            </a:solidFill>
            <a:round/>
            <a:headEnd/>
            <a:tailEnd/>
          </a:ln>
        </p:spPr>
        <p:txBody>
          <a:bodyPr/>
          <a:lstStyle/>
          <a:p>
            <a:endParaRPr lang="en-US"/>
          </a:p>
        </p:txBody>
      </p:sp>
      <p:sp>
        <p:nvSpPr>
          <p:cNvPr id="49233" name="Line 94"/>
          <p:cNvSpPr>
            <a:spLocks noChangeShapeType="1"/>
          </p:cNvSpPr>
          <p:nvPr/>
        </p:nvSpPr>
        <p:spPr bwMode="auto">
          <a:xfrm>
            <a:off x="2120900" y="4122738"/>
            <a:ext cx="332317" cy="436562"/>
          </a:xfrm>
          <a:prstGeom prst="line">
            <a:avLst/>
          </a:prstGeom>
          <a:noFill/>
          <a:ln w="38100">
            <a:solidFill>
              <a:schemeClr val="folHlink"/>
            </a:solidFill>
            <a:round/>
            <a:headEnd/>
            <a:tailEnd/>
          </a:ln>
        </p:spPr>
        <p:txBody>
          <a:bodyPr/>
          <a:lstStyle/>
          <a:p>
            <a:endParaRPr lang="en-US"/>
          </a:p>
        </p:txBody>
      </p:sp>
      <p:sp>
        <p:nvSpPr>
          <p:cNvPr id="49234" name="Line 95"/>
          <p:cNvSpPr>
            <a:spLocks noChangeShapeType="1"/>
          </p:cNvSpPr>
          <p:nvPr/>
        </p:nvSpPr>
        <p:spPr bwMode="auto">
          <a:xfrm>
            <a:off x="2453217" y="4559300"/>
            <a:ext cx="0" cy="1588"/>
          </a:xfrm>
          <a:prstGeom prst="line">
            <a:avLst/>
          </a:prstGeom>
          <a:noFill/>
          <a:ln w="38100">
            <a:solidFill>
              <a:schemeClr val="folHlink"/>
            </a:solidFill>
            <a:round/>
            <a:headEnd/>
            <a:tailEnd/>
          </a:ln>
        </p:spPr>
        <p:txBody>
          <a:bodyPr/>
          <a:lstStyle/>
          <a:p>
            <a:endParaRPr lang="en-US"/>
          </a:p>
        </p:txBody>
      </p:sp>
      <p:sp>
        <p:nvSpPr>
          <p:cNvPr id="49235" name="Line 96"/>
          <p:cNvSpPr>
            <a:spLocks noChangeShapeType="1"/>
          </p:cNvSpPr>
          <p:nvPr/>
        </p:nvSpPr>
        <p:spPr bwMode="auto">
          <a:xfrm flipV="1">
            <a:off x="2453217" y="4413250"/>
            <a:ext cx="328083" cy="146050"/>
          </a:xfrm>
          <a:prstGeom prst="line">
            <a:avLst/>
          </a:prstGeom>
          <a:noFill/>
          <a:ln w="38100">
            <a:solidFill>
              <a:schemeClr val="folHlink"/>
            </a:solidFill>
            <a:round/>
            <a:headEnd/>
            <a:tailEnd/>
          </a:ln>
        </p:spPr>
        <p:txBody>
          <a:bodyPr/>
          <a:lstStyle/>
          <a:p>
            <a:endParaRPr lang="en-US"/>
          </a:p>
        </p:txBody>
      </p:sp>
      <p:sp>
        <p:nvSpPr>
          <p:cNvPr id="49236" name="Line 97"/>
          <p:cNvSpPr>
            <a:spLocks noChangeShapeType="1"/>
          </p:cNvSpPr>
          <p:nvPr/>
        </p:nvSpPr>
        <p:spPr bwMode="auto">
          <a:xfrm>
            <a:off x="2781300" y="4413250"/>
            <a:ext cx="2117" cy="1588"/>
          </a:xfrm>
          <a:prstGeom prst="line">
            <a:avLst/>
          </a:prstGeom>
          <a:noFill/>
          <a:ln w="38100">
            <a:solidFill>
              <a:schemeClr val="folHlink"/>
            </a:solidFill>
            <a:round/>
            <a:headEnd/>
            <a:tailEnd/>
          </a:ln>
        </p:spPr>
        <p:txBody>
          <a:bodyPr/>
          <a:lstStyle/>
          <a:p>
            <a:endParaRPr lang="en-US"/>
          </a:p>
        </p:txBody>
      </p:sp>
      <p:sp>
        <p:nvSpPr>
          <p:cNvPr id="49237" name="Line 98"/>
          <p:cNvSpPr>
            <a:spLocks noChangeShapeType="1"/>
          </p:cNvSpPr>
          <p:nvPr/>
        </p:nvSpPr>
        <p:spPr bwMode="auto">
          <a:xfrm>
            <a:off x="2781300" y="4413251"/>
            <a:ext cx="992717" cy="290513"/>
          </a:xfrm>
          <a:prstGeom prst="line">
            <a:avLst/>
          </a:prstGeom>
          <a:noFill/>
          <a:ln w="38100">
            <a:solidFill>
              <a:schemeClr val="folHlink"/>
            </a:solidFill>
            <a:round/>
            <a:headEnd/>
            <a:tailEnd/>
          </a:ln>
        </p:spPr>
        <p:txBody>
          <a:bodyPr/>
          <a:lstStyle/>
          <a:p>
            <a:endParaRPr lang="en-US"/>
          </a:p>
        </p:txBody>
      </p:sp>
      <p:sp>
        <p:nvSpPr>
          <p:cNvPr id="49238" name="Line 99"/>
          <p:cNvSpPr>
            <a:spLocks noChangeShapeType="1"/>
          </p:cNvSpPr>
          <p:nvPr/>
        </p:nvSpPr>
        <p:spPr bwMode="auto">
          <a:xfrm>
            <a:off x="3774017" y="4703764"/>
            <a:ext cx="0" cy="1587"/>
          </a:xfrm>
          <a:prstGeom prst="line">
            <a:avLst/>
          </a:prstGeom>
          <a:noFill/>
          <a:ln w="38100">
            <a:solidFill>
              <a:schemeClr val="folHlink"/>
            </a:solidFill>
            <a:round/>
            <a:headEnd/>
            <a:tailEnd/>
          </a:ln>
        </p:spPr>
        <p:txBody>
          <a:bodyPr/>
          <a:lstStyle/>
          <a:p>
            <a:endParaRPr lang="en-US"/>
          </a:p>
        </p:txBody>
      </p:sp>
      <p:sp>
        <p:nvSpPr>
          <p:cNvPr id="49239" name="Line 100"/>
          <p:cNvSpPr>
            <a:spLocks noChangeShapeType="1"/>
          </p:cNvSpPr>
          <p:nvPr/>
        </p:nvSpPr>
        <p:spPr bwMode="auto">
          <a:xfrm flipV="1">
            <a:off x="3774017" y="4413251"/>
            <a:ext cx="988483" cy="290513"/>
          </a:xfrm>
          <a:prstGeom prst="line">
            <a:avLst/>
          </a:prstGeom>
          <a:noFill/>
          <a:ln w="38100">
            <a:solidFill>
              <a:schemeClr val="folHlink"/>
            </a:solidFill>
            <a:round/>
            <a:headEnd/>
            <a:tailEnd/>
          </a:ln>
        </p:spPr>
        <p:txBody>
          <a:bodyPr/>
          <a:lstStyle/>
          <a:p>
            <a:endParaRPr lang="en-US"/>
          </a:p>
        </p:txBody>
      </p:sp>
      <p:sp>
        <p:nvSpPr>
          <p:cNvPr id="49240" name="Line 101"/>
          <p:cNvSpPr>
            <a:spLocks noChangeShapeType="1"/>
          </p:cNvSpPr>
          <p:nvPr/>
        </p:nvSpPr>
        <p:spPr bwMode="auto">
          <a:xfrm>
            <a:off x="4762500" y="4413250"/>
            <a:ext cx="2117" cy="1588"/>
          </a:xfrm>
          <a:prstGeom prst="line">
            <a:avLst/>
          </a:prstGeom>
          <a:noFill/>
          <a:ln w="38100">
            <a:solidFill>
              <a:schemeClr val="hlink"/>
            </a:solidFill>
            <a:round/>
            <a:headEnd/>
            <a:tailEnd/>
          </a:ln>
        </p:spPr>
        <p:txBody>
          <a:bodyPr/>
          <a:lstStyle/>
          <a:p>
            <a:endParaRPr lang="en-US"/>
          </a:p>
        </p:txBody>
      </p:sp>
      <p:sp>
        <p:nvSpPr>
          <p:cNvPr id="49241" name="Line 102"/>
          <p:cNvSpPr>
            <a:spLocks noChangeShapeType="1"/>
          </p:cNvSpPr>
          <p:nvPr/>
        </p:nvSpPr>
        <p:spPr bwMode="auto">
          <a:xfrm>
            <a:off x="4762500" y="4413250"/>
            <a:ext cx="992717" cy="146050"/>
          </a:xfrm>
          <a:prstGeom prst="line">
            <a:avLst/>
          </a:prstGeom>
          <a:noFill/>
          <a:ln w="38100">
            <a:solidFill>
              <a:schemeClr val="folHlink"/>
            </a:solidFill>
            <a:round/>
            <a:headEnd/>
            <a:tailEnd/>
          </a:ln>
        </p:spPr>
        <p:txBody>
          <a:bodyPr/>
          <a:lstStyle/>
          <a:p>
            <a:endParaRPr lang="en-US"/>
          </a:p>
        </p:txBody>
      </p:sp>
      <p:sp>
        <p:nvSpPr>
          <p:cNvPr id="49242" name="Line 103"/>
          <p:cNvSpPr>
            <a:spLocks noChangeShapeType="1"/>
          </p:cNvSpPr>
          <p:nvPr/>
        </p:nvSpPr>
        <p:spPr bwMode="auto">
          <a:xfrm>
            <a:off x="5755217" y="4559300"/>
            <a:ext cx="0" cy="1588"/>
          </a:xfrm>
          <a:prstGeom prst="line">
            <a:avLst/>
          </a:prstGeom>
          <a:noFill/>
          <a:ln w="38100">
            <a:solidFill>
              <a:schemeClr val="hlink"/>
            </a:solidFill>
            <a:round/>
            <a:headEnd/>
            <a:tailEnd/>
          </a:ln>
        </p:spPr>
        <p:txBody>
          <a:bodyPr/>
          <a:lstStyle/>
          <a:p>
            <a:endParaRPr lang="en-US"/>
          </a:p>
        </p:txBody>
      </p:sp>
      <p:sp>
        <p:nvSpPr>
          <p:cNvPr id="49243" name="Freeform 104"/>
          <p:cNvSpPr>
            <a:spLocks/>
          </p:cNvSpPr>
          <p:nvPr/>
        </p:nvSpPr>
        <p:spPr bwMode="auto">
          <a:xfrm>
            <a:off x="1748367" y="3922713"/>
            <a:ext cx="86784" cy="107950"/>
          </a:xfrm>
          <a:custGeom>
            <a:avLst/>
            <a:gdLst>
              <a:gd name="T0" fmla="*/ 2147483647 w 61"/>
              <a:gd name="T1" fmla="*/ 0 h 60"/>
              <a:gd name="T2" fmla="*/ 2147483647 w 61"/>
              <a:gd name="T3" fmla="*/ 2147483647 h 60"/>
              <a:gd name="T4" fmla="*/ 2147483647 w 61"/>
              <a:gd name="T5" fmla="*/ 2147483647 h 60"/>
              <a:gd name="T6" fmla="*/ 0 w 61"/>
              <a:gd name="T7" fmla="*/ 2147483647 h 60"/>
              <a:gd name="T8" fmla="*/ 2147483647 w 61"/>
              <a:gd name="T9" fmla="*/ 0 h 60"/>
              <a:gd name="T10" fmla="*/ 0 60000 65536"/>
              <a:gd name="T11" fmla="*/ 0 60000 65536"/>
              <a:gd name="T12" fmla="*/ 0 60000 65536"/>
              <a:gd name="T13" fmla="*/ 0 60000 65536"/>
              <a:gd name="T14" fmla="*/ 0 60000 65536"/>
              <a:gd name="T15" fmla="*/ 0 w 61"/>
              <a:gd name="T16" fmla="*/ 0 h 60"/>
              <a:gd name="T17" fmla="*/ 61 w 61"/>
              <a:gd name="T18" fmla="*/ 60 h 60"/>
            </a:gdLst>
            <a:ahLst/>
            <a:cxnLst>
              <a:cxn ang="T10">
                <a:pos x="T0" y="T1"/>
              </a:cxn>
              <a:cxn ang="T11">
                <a:pos x="T2" y="T3"/>
              </a:cxn>
              <a:cxn ang="T12">
                <a:pos x="T4" y="T5"/>
              </a:cxn>
              <a:cxn ang="T13">
                <a:pos x="T6" y="T7"/>
              </a:cxn>
              <a:cxn ang="T14">
                <a:pos x="T8" y="T9"/>
              </a:cxn>
            </a:cxnLst>
            <a:rect l="T15" t="T16" r="T17" b="T18"/>
            <a:pathLst>
              <a:path w="61" h="60">
                <a:moveTo>
                  <a:pt x="30" y="0"/>
                </a:moveTo>
                <a:lnTo>
                  <a:pt x="61" y="30"/>
                </a:lnTo>
                <a:lnTo>
                  <a:pt x="30" y="60"/>
                </a:lnTo>
                <a:lnTo>
                  <a:pt x="0" y="30"/>
                </a:lnTo>
                <a:lnTo>
                  <a:pt x="30" y="0"/>
                </a:lnTo>
                <a:close/>
              </a:path>
            </a:pathLst>
          </a:custGeom>
          <a:solidFill>
            <a:srgbClr val="000000"/>
          </a:solidFill>
          <a:ln w="38100">
            <a:solidFill>
              <a:srgbClr val="000000"/>
            </a:solidFill>
            <a:round/>
            <a:headEnd/>
            <a:tailEnd/>
          </a:ln>
        </p:spPr>
        <p:txBody>
          <a:bodyPr/>
          <a:lstStyle/>
          <a:p>
            <a:endParaRPr lang="en-US"/>
          </a:p>
        </p:txBody>
      </p:sp>
      <p:sp>
        <p:nvSpPr>
          <p:cNvPr id="49244" name="Freeform 105"/>
          <p:cNvSpPr>
            <a:spLocks/>
          </p:cNvSpPr>
          <p:nvPr/>
        </p:nvSpPr>
        <p:spPr bwMode="auto">
          <a:xfrm>
            <a:off x="2078567" y="4065589"/>
            <a:ext cx="84667" cy="111125"/>
          </a:xfrm>
          <a:custGeom>
            <a:avLst/>
            <a:gdLst>
              <a:gd name="T0" fmla="*/ 2147483647 w 61"/>
              <a:gd name="T1" fmla="*/ 0 h 61"/>
              <a:gd name="T2" fmla="*/ 2147483647 w 61"/>
              <a:gd name="T3" fmla="*/ 2147483647 h 61"/>
              <a:gd name="T4" fmla="*/ 2147483647 w 61"/>
              <a:gd name="T5" fmla="*/ 2147483647 h 61"/>
              <a:gd name="T6" fmla="*/ 0 w 61"/>
              <a:gd name="T7" fmla="*/ 2147483647 h 61"/>
              <a:gd name="T8" fmla="*/ 2147483647 w 61"/>
              <a:gd name="T9" fmla="*/ 0 h 61"/>
              <a:gd name="T10" fmla="*/ 0 60000 65536"/>
              <a:gd name="T11" fmla="*/ 0 60000 65536"/>
              <a:gd name="T12" fmla="*/ 0 60000 65536"/>
              <a:gd name="T13" fmla="*/ 0 60000 65536"/>
              <a:gd name="T14" fmla="*/ 0 60000 65536"/>
              <a:gd name="T15" fmla="*/ 0 w 61"/>
              <a:gd name="T16" fmla="*/ 0 h 61"/>
              <a:gd name="T17" fmla="*/ 61 w 61"/>
              <a:gd name="T18" fmla="*/ 61 h 61"/>
            </a:gdLst>
            <a:ahLst/>
            <a:cxnLst>
              <a:cxn ang="T10">
                <a:pos x="T0" y="T1"/>
              </a:cxn>
              <a:cxn ang="T11">
                <a:pos x="T2" y="T3"/>
              </a:cxn>
              <a:cxn ang="T12">
                <a:pos x="T4" y="T5"/>
              </a:cxn>
              <a:cxn ang="T13">
                <a:pos x="T6" y="T7"/>
              </a:cxn>
              <a:cxn ang="T14">
                <a:pos x="T8" y="T9"/>
              </a:cxn>
            </a:cxnLst>
            <a:rect l="T15" t="T16" r="T17" b="T18"/>
            <a:pathLst>
              <a:path w="61" h="61">
                <a:moveTo>
                  <a:pt x="30" y="0"/>
                </a:moveTo>
                <a:lnTo>
                  <a:pt x="61" y="31"/>
                </a:lnTo>
                <a:lnTo>
                  <a:pt x="30" y="61"/>
                </a:lnTo>
                <a:lnTo>
                  <a:pt x="0" y="31"/>
                </a:lnTo>
                <a:lnTo>
                  <a:pt x="30" y="0"/>
                </a:lnTo>
                <a:close/>
              </a:path>
            </a:pathLst>
          </a:custGeom>
          <a:solidFill>
            <a:schemeClr val="folHlink"/>
          </a:solidFill>
          <a:ln w="38100">
            <a:solidFill>
              <a:schemeClr val="folHlink"/>
            </a:solidFill>
            <a:round/>
            <a:headEnd/>
            <a:tailEnd/>
          </a:ln>
        </p:spPr>
        <p:txBody>
          <a:bodyPr/>
          <a:lstStyle/>
          <a:p>
            <a:endParaRPr lang="en-US"/>
          </a:p>
        </p:txBody>
      </p:sp>
      <p:sp>
        <p:nvSpPr>
          <p:cNvPr id="49245" name="Freeform 106"/>
          <p:cNvSpPr>
            <a:spLocks/>
          </p:cNvSpPr>
          <p:nvPr/>
        </p:nvSpPr>
        <p:spPr bwMode="auto">
          <a:xfrm>
            <a:off x="2408767" y="4503739"/>
            <a:ext cx="86784" cy="109537"/>
          </a:xfrm>
          <a:custGeom>
            <a:avLst/>
            <a:gdLst>
              <a:gd name="T0" fmla="*/ 2147483647 w 60"/>
              <a:gd name="T1" fmla="*/ 0 h 61"/>
              <a:gd name="T2" fmla="*/ 2147483647 w 60"/>
              <a:gd name="T3" fmla="*/ 2147483647 h 61"/>
              <a:gd name="T4" fmla="*/ 2147483647 w 60"/>
              <a:gd name="T5" fmla="*/ 2147483647 h 61"/>
              <a:gd name="T6" fmla="*/ 0 w 60"/>
              <a:gd name="T7" fmla="*/ 2147483647 h 61"/>
              <a:gd name="T8" fmla="*/ 2147483647 w 60"/>
              <a:gd name="T9" fmla="*/ 0 h 61"/>
              <a:gd name="T10" fmla="*/ 0 60000 65536"/>
              <a:gd name="T11" fmla="*/ 0 60000 65536"/>
              <a:gd name="T12" fmla="*/ 0 60000 65536"/>
              <a:gd name="T13" fmla="*/ 0 60000 65536"/>
              <a:gd name="T14" fmla="*/ 0 60000 65536"/>
              <a:gd name="T15" fmla="*/ 0 w 60"/>
              <a:gd name="T16" fmla="*/ 0 h 61"/>
              <a:gd name="T17" fmla="*/ 60 w 60"/>
              <a:gd name="T18" fmla="*/ 61 h 61"/>
            </a:gdLst>
            <a:ahLst/>
            <a:cxnLst>
              <a:cxn ang="T10">
                <a:pos x="T0" y="T1"/>
              </a:cxn>
              <a:cxn ang="T11">
                <a:pos x="T2" y="T3"/>
              </a:cxn>
              <a:cxn ang="T12">
                <a:pos x="T4" y="T5"/>
              </a:cxn>
              <a:cxn ang="T13">
                <a:pos x="T6" y="T7"/>
              </a:cxn>
              <a:cxn ang="T14">
                <a:pos x="T8" y="T9"/>
              </a:cxn>
            </a:cxnLst>
            <a:rect l="T15" t="T16" r="T17" b="T18"/>
            <a:pathLst>
              <a:path w="60" h="61">
                <a:moveTo>
                  <a:pt x="30" y="0"/>
                </a:moveTo>
                <a:lnTo>
                  <a:pt x="60" y="31"/>
                </a:lnTo>
                <a:lnTo>
                  <a:pt x="30" y="61"/>
                </a:lnTo>
                <a:lnTo>
                  <a:pt x="0" y="31"/>
                </a:lnTo>
                <a:lnTo>
                  <a:pt x="30" y="0"/>
                </a:lnTo>
                <a:close/>
              </a:path>
            </a:pathLst>
          </a:custGeom>
          <a:solidFill>
            <a:schemeClr val="folHlink"/>
          </a:solidFill>
          <a:ln w="38100">
            <a:solidFill>
              <a:schemeClr val="folHlink"/>
            </a:solidFill>
            <a:round/>
            <a:headEnd/>
            <a:tailEnd/>
          </a:ln>
        </p:spPr>
        <p:txBody>
          <a:bodyPr/>
          <a:lstStyle/>
          <a:p>
            <a:endParaRPr lang="en-US"/>
          </a:p>
        </p:txBody>
      </p:sp>
      <p:sp>
        <p:nvSpPr>
          <p:cNvPr id="49246" name="Freeform 107"/>
          <p:cNvSpPr>
            <a:spLocks/>
          </p:cNvSpPr>
          <p:nvPr/>
        </p:nvSpPr>
        <p:spPr bwMode="auto">
          <a:xfrm>
            <a:off x="2738967" y="4359275"/>
            <a:ext cx="84667" cy="109538"/>
          </a:xfrm>
          <a:custGeom>
            <a:avLst/>
            <a:gdLst>
              <a:gd name="T0" fmla="*/ 2147483647 w 60"/>
              <a:gd name="T1" fmla="*/ 0 h 60"/>
              <a:gd name="T2" fmla="*/ 2147483647 w 60"/>
              <a:gd name="T3" fmla="*/ 2147483647 h 60"/>
              <a:gd name="T4" fmla="*/ 2147483647 w 60"/>
              <a:gd name="T5" fmla="*/ 2147483647 h 60"/>
              <a:gd name="T6" fmla="*/ 0 w 60"/>
              <a:gd name="T7" fmla="*/ 2147483647 h 60"/>
              <a:gd name="T8" fmla="*/ 2147483647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folHlink"/>
          </a:solidFill>
          <a:ln w="38100">
            <a:solidFill>
              <a:schemeClr val="folHlink"/>
            </a:solidFill>
            <a:round/>
            <a:headEnd/>
            <a:tailEnd/>
          </a:ln>
        </p:spPr>
        <p:txBody>
          <a:bodyPr/>
          <a:lstStyle/>
          <a:p>
            <a:endParaRPr lang="en-US"/>
          </a:p>
        </p:txBody>
      </p:sp>
      <p:sp>
        <p:nvSpPr>
          <p:cNvPr id="49247" name="Freeform 108"/>
          <p:cNvSpPr>
            <a:spLocks/>
          </p:cNvSpPr>
          <p:nvPr/>
        </p:nvSpPr>
        <p:spPr bwMode="auto">
          <a:xfrm>
            <a:off x="3731684" y="4649789"/>
            <a:ext cx="84667" cy="109537"/>
          </a:xfrm>
          <a:custGeom>
            <a:avLst/>
            <a:gdLst>
              <a:gd name="T0" fmla="*/ 2147483647 w 60"/>
              <a:gd name="T1" fmla="*/ 0 h 61"/>
              <a:gd name="T2" fmla="*/ 2147483647 w 60"/>
              <a:gd name="T3" fmla="*/ 2147483647 h 61"/>
              <a:gd name="T4" fmla="*/ 2147483647 w 60"/>
              <a:gd name="T5" fmla="*/ 2147483647 h 61"/>
              <a:gd name="T6" fmla="*/ 0 w 60"/>
              <a:gd name="T7" fmla="*/ 2147483647 h 61"/>
              <a:gd name="T8" fmla="*/ 2147483647 w 60"/>
              <a:gd name="T9" fmla="*/ 0 h 61"/>
              <a:gd name="T10" fmla="*/ 0 60000 65536"/>
              <a:gd name="T11" fmla="*/ 0 60000 65536"/>
              <a:gd name="T12" fmla="*/ 0 60000 65536"/>
              <a:gd name="T13" fmla="*/ 0 60000 65536"/>
              <a:gd name="T14" fmla="*/ 0 60000 65536"/>
              <a:gd name="T15" fmla="*/ 0 w 60"/>
              <a:gd name="T16" fmla="*/ 0 h 61"/>
              <a:gd name="T17" fmla="*/ 60 w 60"/>
              <a:gd name="T18" fmla="*/ 61 h 61"/>
            </a:gdLst>
            <a:ahLst/>
            <a:cxnLst>
              <a:cxn ang="T10">
                <a:pos x="T0" y="T1"/>
              </a:cxn>
              <a:cxn ang="T11">
                <a:pos x="T2" y="T3"/>
              </a:cxn>
              <a:cxn ang="T12">
                <a:pos x="T4" y="T5"/>
              </a:cxn>
              <a:cxn ang="T13">
                <a:pos x="T6" y="T7"/>
              </a:cxn>
              <a:cxn ang="T14">
                <a:pos x="T8" y="T9"/>
              </a:cxn>
            </a:cxnLst>
            <a:rect l="T15" t="T16" r="T17" b="T18"/>
            <a:pathLst>
              <a:path w="60" h="61">
                <a:moveTo>
                  <a:pt x="30" y="0"/>
                </a:moveTo>
                <a:lnTo>
                  <a:pt x="60" y="30"/>
                </a:lnTo>
                <a:lnTo>
                  <a:pt x="30" y="61"/>
                </a:lnTo>
                <a:lnTo>
                  <a:pt x="0" y="30"/>
                </a:lnTo>
                <a:lnTo>
                  <a:pt x="30" y="0"/>
                </a:lnTo>
                <a:close/>
              </a:path>
            </a:pathLst>
          </a:custGeom>
          <a:solidFill>
            <a:schemeClr val="folHlink"/>
          </a:solidFill>
          <a:ln w="38100">
            <a:solidFill>
              <a:schemeClr val="folHlink"/>
            </a:solidFill>
            <a:round/>
            <a:headEnd/>
            <a:tailEnd/>
          </a:ln>
        </p:spPr>
        <p:txBody>
          <a:bodyPr/>
          <a:lstStyle/>
          <a:p>
            <a:endParaRPr lang="en-US"/>
          </a:p>
        </p:txBody>
      </p:sp>
      <p:sp>
        <p:nvSpPr>
          <p:cNvPr id="49248" name="Freeform 109"/>
          <p:cNvSpPr>
            <a:spLocks/>
          </p:cNvSpPr>
          <p:nvPr/>
        </p:nvSpPr>
        <p:spPr bwMode="auto">
          <a:xfrm>
            <a:off x="4720167" y="4359275"/>
            <a:ext cx="84667" cy="109538"/>
          </a:xfrm>
          <a:custGeom>
            <a:avLst/>
            <a:gdLst>
              <a:gd name="T0" fmla="*/ 2147483647 w 60"/>
              <a:gd name="T1" fmla="*/ 0 h 60"/>
              <a:gd name="T2" fmla="*/ 2147483647 w 60"/>
              <a:gd name="T3" fmla="*/ 2147483647 h 60"/>
              <a:gd name="T4" fmla="*/ 2147483647 w 60"/>
              <a:gd name="T5" fmla="*/ 2147483647 h 60"/>
              <a:gd name="T6" fmla="*/ 0 w 60"/>
              <a:gd name="T7" fmla="*/ 2147483647 h 60"/>
              <a:gd name="T8" fmla="*/ 2147483647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chemeClr val="folHlink"/>
          </a:solidFill>
          <a:ln w="38100">
            <a:solidFill>
              <a:schemeClr val="folHlink"/>
            </a:solidFill>
            <a:round/>
            <a:headEnd/>
            <a:tailEnd/>
          </a:ln>
        </p:spPr>
        <p:txBody>
          <a:bodyPr/>
          <a:lstStyle/>
          <a:p>
            <a:endParaRPr lang="en-US"/>
          </a:p>
        </p:txBody>
      </p:sp>
      <p:sp>
        <p:nvSpPr>
          <p:cNvPr id="49249" name="Freeform 110"/>
          <p:cNvSpPr>
            <a:spLocks/>
          </p:cNvSpPr>
          <p:nvPr/>
        </p:nvSpPr>
        <p:spPr bwMode="auto">
          <a:xfrm>
            <a:off x="5712884" y="4503739"/>
            <a:ext cx="84667" cy="109537"/>
          </a:xfrm>
          <a:custGeom>
            <a:avLst/>
            <a:gdLst>
              <a:gd name="T0" fmla="*/ 2147483647 w 61"/>
              <a:gd name="T1" fmla="*/ 0 h 61"/>
              <a:gd name="T2" fmla="*/ 2147483647 w 61"/>
              <a:gd name="T3" fmla="*/ 2147483647 h 61"/>
              <a:gd name="T4" fmla="*/ 2147483647 w 61"/>
              <a:gd name="T5" fmla="*/ 2147483647 h 61"/>
              <a:gd name="T6" fmla="*/ 0 w 61"/>
              <a:gd name="T7" fmla="*/ 2147483647 h 61"/>
              <a:gd name="T8" fmla="*/ 2147483647 w 61"/>
              <a:gd name="T9" fmla="*/ 0 h 61"/>
              <a:gd name="T10" fmla="*/ 0 60000 65536"/>
              <a:gd name="T11" fmla="*/ 0 60000 65536"/>
              <a:gd name="T12" fmla="*/ 0 60000 65536"/>
              <a:gd name="T13" fmla="*/ 0 60000 65536"/>
              <a:gd name="T14" fmla="*/ 0 60000 65536"/>
              <a:gd name="T15" fmla="*/ 0 w 61"/>
              <a:gd name="T16" fmla="*/ 0 h 61"/>
              <a:gd name="T17" fmla="*/ 61 w 61"/>
              <a:gd name="T18" fmla="*/ 61 h 61"/>
            </a:gdLst>
            <a:ahLst/>
            <a:cxnLst>
              <a:cxn ang="T10">
                <a:pos x="T0" y="T1"/>
              </a:cxn>
              <a:cxn ang="T11">
                <a:pos x="T2" y="T3"/>
              </a:cxn>
              <a:cxn ang="T12">
                <a:pos x="T4" y="T5"/>
              </a:cxn>
              <a:cxn ang="T13">
                <a:pos x="T6" y="T7"/>
              </a:cxn>
              <a:cxn ang="T14">
                <a:pos x="T8" y="T9"/>
              </a:cxn>
            </a:cxnLst>
            <a:rect l="T15" t="T16" r="T17" b="T18"/>
            <a:pathLst>
              <a:path w="61" h="61">
                <a:moveTo>
                  <a:pt x="30" y="0"/>
                </a:moveTo>
                <a:lnTo>
                  <a:pt x="61" y="31"/>
                </a:lnTo>
                <a:lnTo>
                  <a:pt x="30" y="61"/>
                </a:lnTo>
                <a:lnTo>
                  <a:pt x="0" y="31"/>
                </a:lnTo>
                <a:lnTo>
                  <a:pt x="30" y="0"/>
                </a:lnTo>
                <a:close/>
              </a:path>
            </a:pathLst>
          </a:custGeom>
          <a:solidFill>
            <a:schemeClr val="folHlink"/>
          </a:solidFill>
          <a:ln w="38100">
            <a:solidFill>
              <a:schemeClr val="folHlink"/>
            </a:solidFill>
            <a:round/>
            <a:headEnd/>
            <a:tailEnd/>
          </a:ln>
        </p:spPr>
        <p:txBody>
          <a:bodyPr/>
          <a:lstStyle/>
          <a:p>
            <a:endParaRPr lang="en-US"/>
          </a:p>
        </p:txBody>
      </p:sp>
      <p:sp>
        <p:nvSpPr>
          <p:cNvPr id="49250" name="Line 111"/>
          <p:cNvSpPr>
            <a:spLocks noChangeShapeType="1"/>
          </p:cNvSpPr>
          <p:nvPr/>
        </p:nvSpPr>
        <p:spPr bwMode="auto">
          <a:xfrm>
            <a:off x="1790700" y="3976689"/>
            <a:ext cx="2117" cy="1587"/>
          </a:xfrm>
          <a:prstGeom prst="line">
            <a:avLst/>
          </a:prstGeom>
          <a:noFill/>
          <a:ln w="38100">
            <a:solidFill>
              <a:srgbClr val="000000"/>
            </a:solidFill>
            <a:round/>
            <a:headEnd/>
            <a:tailEnd/>
          </a:ln>
        </p:spPr>
        <p:txBody>
          <a:bodyPr/>
          <a:lstStyle/>
          <a:p>
            <a:endParaRPr lang="en-US"/>
          </a:p>
        </p:txBody>
      </p:sp>
      <p:sp>
        <p:nvSpPr>
          <p:cNvPr id="49251" name="Line 112"/>
          <p:cNvSpPr>
            <a:spLocks noChangeShapeType="1"/>
          </p:cNvSpPr>
          <p:nvPr/>
        </p:nvSpPr>
        <p:spPr bwMode="auto">
          <a:xfrm flipV="1">
            <a:off x="1790700" y="2228850"/>
            <a:ext cx="330200" cy="1747838"/>
          </a:xfrm>
          <a:prstGeom prst="line">
            <a:avLst/>
          </a:prstGeom>
          <a:noFill/>
          <a:ln w="38100">
            <a:solidFill>
              <a:srgbClr val="00FFFF"/>
            </a:solidFill>
            <a:round/>
            <a:headEnd/>
            <a:tailEnd/>
          </a:ln>
        </p:spPr>
        <p:txBody>
          <a:bodyPr/>
          <a:lstStyle/>
          <a:p>
            <a:endParaRPr lang="en-US"/>
          </a:p>
        </p:txBody>
      </p:sp>
      <p:sp>
        <p:nvSpPr>
          <p:cNvPr id="49252" name="Line 113"/>
          <p:cNvSpPr>
            <a:spLocks noChangeShapeType="1"/>
          </p:cNvSpPr>
          <p:nvPr/>
        </p:nvSpPr>
        <p:spPr bwMode="auto">
          <a:xfrm>
            <a:off x="2120900" y="2228850"/>
            <a:ext cx="0" cy="1588"/>
          </a:xfrm>
          <a:prstGeom prst="line">
            <a:avLst/>
          </a:prstGeom>
          <a:noFill/>
          <a:ln w="38100">
            <a:solidFill>
              <a:srgbClr val="000000"/>
            </a:solidFill>
            <a:round/>
            <a:headEnd/>
            <a:tailEnd/>
          </a:ln>
        </p:spPr>
        <p:txBody>
          <a:bodyPr/>
          <a:lstStyle/>
          <a:p>
            <a:endParaRPr lang="en-US"/>
          </a:p>
        </p:txBody>
      </p:sp>
      <p:sp>
        <p:nvSpPr>
          <p:cNvPr id="49253" name="Line 114"/>
          <p:cNvSpPr>
            <a:spLocks noChangeShapeType="1"/>
          </p:cNvSpPr>
          <p:nvPr/>
        </p:nvSpPr>
        <p:spPr bwMode="auto">
          <a:xfrm>
            <a:off x="2120900" y="2228850"/>
            <a:ext cx="332317" cy="146050"/>
          </a:xfrm>
          <a:prstGeom prst="line">
            <a:avLst/>
          </a:prstGeom>
          <a:noFill/>
          <a:ln w="38100">
            <a:solidFill>
              <a:srgbClr val="00FFFF"/>
            </a:solidFill>
            <a:round/>
            <a:headEnd/>
            <a:tailEnd/>
          </a:ln>
        </p:spPr>
        <p:txBody>
          <a:bodyPr/>
          <a:lstStyle/>
          <a:p>
            <a:endParaRPr lang="en-US"/>
          </a:p>
        </p:txBody>
      </p:sp>
      <p:sp>
        <p:nvSpPr>
          <p:cNvPr id="49254" name="Line 115"/>
          <p:cNvSpPr>
            <a:spLocks noChangeShapeType="1"/>
          </p:cNvSpPr>
          <p:nvPr/>
        </p:nvSpPr>
        <p:spPr bwMode="auto">
          <a:xfrm>
            <a:off x="2453217" y="2374900"/>
            <a:ext cx="0" cy="1588"/>
          </a:xfrm>
          <a:prstGeom prst="line">
            <a:avLst/>
          </a:prstGeom>
          <a:noFill/>
          <a:ln w="38100">
            <a:solidFill>
              <a:srgbClr val="000000"/>
            </a:solidFill>
            <a:round/>
            <a:headEnd/>
            <a:tailEnd/>
          </a:ln>
        </p:spPr>
        <p:txBody>
          <a:bodyPr/>
          <a:lstStyle/>
          <a:p>
            <a:endParaRPr lang="en-US"/>
          </a:p>
        </p:txBody>
      </p:sp>
      <p:sp>
        <p:nvSpPr>
          <p:cNvPr id="49255" name="Line 116"/>
          <p:cNvSpPr>
            <a:spLocks noChangeShapeType="1"/>
          </p:cNvSpPr>
          <p:nvPr/>
        </p:nvSpPr>
        <p:spPr bwMode="auto">
          <a:xfrm flipV="1">
            <a:off x="2453217" y="2228850"/>
            <a:ext cx="328083" cy="146050"/>
          </a:xfrm>
          <a:prstGeom prst="line">
            <a:avLst/>
          </a:prstGeom>
          <a:noFill/>
          <a:ln w="38100">
            <a:solidFill>
              <a:srgbClr val="00FFFF"/>
            </a:solidFill>
            <a:round/>
            <a:headEnd/>
            <a:tailEnd/>
          </a:ln>
        </p:spPr>
        <p:txBody>
          <a:bodyPr/>
          <a:lstStyle/>
          <a:p>
            <a:endParaRPr lang="en-US"/>
          </a:p>
        </p:txBody>
      </p:sp>
      <p:sp>
        <p:nvSpPr>
          <p:cNvPr id="49256" name="Line 117"/>
          <p:cNvSpPr>
            <a:spLocks noChangeShapeType="1"/>
          </p:cNvSpPr>
          <p:nvPr/>
        </p:nvSpPr>
        <p:spPr bwMode="auto">
          <a:xfrm>
            <a:off x="2781300" y="2228850"/>
            <a:ext cx="2117" cy="1588"/>
          </a:xfrm>
          <a:prstGeom prst="line">
            <a:avLst/>
          </a:prstGeom>
          <a:noFill/>
          <a:ln w="38100">
            <a:solidFill>
              <a:srgbClr val="000000"/>
            </a:solidFill>
            <a:round/>
            <a:headEnd/>
            <a:tailEnd/>
          </a:ln>
        </p:spPr>
        <p:txBody>
          <a:bodyPr/>
          <a:lstStyle/>
          <a:p>
            <a:endParaRPr lang="en-US"/>
          </a:p>
        </p:txBody>
      </p:sp>
      <p:sp>
        <p:nvSpPr>
          <p:cNvPr id="49257" name="Line 118"/>
          <p:cNvSpPr>
            <a:spLocks noChangeShapeType="1"/>
          </p:cNvSpPr>
          <p:nvPr/>
        </p:nvSpPr>
        <p:spPr bwMode="auto">
          <a:xfrm>
            <a:off x="2781300" y="2228851"/>
            <a:ext cx="992717" cy="873125"/>
          </a:xfrm>
          <a:prstGeom prst="line">
            <a:avLst/>
          </a:prstGeom>
          <a:noFill/>
          <a:ln w="38100">
            <a:solidFill>
              <a:srgbClr val="00FFFF"/>
            </a:solidFill>
            <a:round/>
            <a:headEnd/>
            <a:tailEnd/>
          </a:ln>
        </p:spPr>
        <p:txBody>
          <a:bodyPr/>
          <a:lstStyle/>
          <a:p>
            <a:endParaRPr lang="en-US"/>
          </a:p>
        </p:txBody>
      </p:sp>
      <p:sp>
        <p:nvSpPr>
          <p:cNvPr id="49258" name="Line 119"/>
          <p:cNvSpPr>
            <a:spLocks noChangeShapeType="1"/>
          </p:cNvSpPr>
          <p:nvPr/>
        </p:nvSpPr>
        <p:spPr bwMode="auto">
          <a:xfrm>
            <a:off x="3774017" y="3101976"/>
            <a:ext cx="0" cy="3175"/>
          </a:xfrm>
          <a:prstGeom prst="line">
            <a:avLst/>
          </a:prstGeom>
          <a:noFill/>
          <a:ln w="38100">
            <a:solidFill>
              <a:srgbClr val="00FFFF"/>
            </a:solidFill>
            <a:round/>
            <a:headEnd/>
            <a:tailEnd/>
          </a:ln>
        </p:spPr>
        <p:txBody>
          <a:bodyPr/>
          <a:lstStyle/>
          <a:p>
            <a:endParaRPr lang="en-US"/>
          </a:p>
        </p:txBody>
      </p:sp>
      <p:sp>
        <p:nvSpPr>
          <p:cNvPr id="49259" name="Line 120"/>
          <p:cNvSpPr>
            <a:spLocks noChangeShapeType="1"/>
          </p:cNvSpPr>
          <p:nvPr/>
        </p:nvSpPr>
        <p:spPr bwMode="auto">
          <a:xfrm flipV="1">
            <a:off x="3774017" y="2955925"/>
            <a:ext cx="988483" cy="146050"/>
          </a:xfrm>
          <a:prstGeom prst="line">
            <a:avLst/>
          </a:prstGeom>
          <a:noFill/>
          <a:ln w="38100">
            <a:solidFill>
              <a:srgbClr val="00FFFF"/>
            </a:solidFill>
            <a:round/>
            <a:headEnd/>
            <a:tailEnd/>
          </a:ln>
        </p:spPr>
        <p:txBody>
          <a:bodyPr/>
          <a:lstStyle/>
          <a:p>
            <a:endParaRPr lang="en-US"/>
          </a:p>
        </p:txBody>
      </p:sp>
      <p:sp>
        <p:nvSpPr>
          <p:cNvPr id="49260" name="Line 121"/>
          <p:cNvSpPr>
            <a:spLocks noChangeShapeType="1"/>
          </p:cNvSpPr>
          <p:nvPr/>
        </p:nvSpPr>
        <p:spPr bwMode="auto">
          <a:xfrm>
            <a:off x="4762500" y="2955925"/>
            <a:ext cx="2117" cy="1588"/>
          </a:xfrm>
          <a:prstGeom prst="line">
            <a:avLst/>
          </a:prstGeom>
          <a:noFill/>
          <a:ln w="38100">
            <a:solidFill>
              <a:srgbClr val="00FFFF"/>
            </a:solidFill>
            <a:round/>
            <a:headEnd/>
            <a:tailEnd/>
          </a:ln>
        </p:spPr>
        <p:txBody>
          <a:bodyPr/>
          <a:lstStyle/>
          <a:p>
            <a:endParaRPr lang="en-US"/>
          </a:p>
        </p:txBody>
      </p:sp>
      <p:sp>
        <p:nvSpPr>
          <p:cNvPr id="49261" name="Line 122"/>
          <p:cNvSpPr>
            <a:spLocks noChangeShapeType="1"/>
          </p:cNvSpPr>
          <p:nvPr/>
        </p:nvSpPr>
        <p:spPr bwMode="auto">
          <a:xfrm>
            <a:off x="4762500" y="2955925"/>
            <a:ext cx="992717" cy="293688"/>
          </a:xfrm>
          <a:prstGeom prst="line">
            <a:avLst/>
          </a:prstGeom>
          <a:noFill/>
          <a:ln w="38100">
            <a:solidFill>
              <a:srgbClr val="00FFFF"/>
            </a:solidFill>
            <a:round/>
            <a:headEnd/>
            <a:tailEnd/>
          </a:ln>
        </p:spPr>
        <p:txBody>
          <a:bodyPr/>
          <a:lstStyle/>
          <a:p>
            <a:endParaRPr lang="en-US"/>
          </a:p>
        </p:txBody>
      </p:sp>
      <p:sp>
        <p:nvSpPr>
          <p:cNvPr id="49262" name="Line 123"/>
          <p:cNvSpPr>
            <a:spLocks noChangeShapeType="1"/>
          </p:cNvSpPr>
          <p:nvPr/>
        </p:nvSpPr>
        <p:spPr bwMode="auto">
          <a:xfrm>
            <a:off x="5755217" y="3249614"/>
            <a:ext cx="0" cy="1587"/>
          </a:xfrm>
          <a:prstGeom prst="line">
            <a:avLst/>
          </a:prstGeom>
          <a:noFill/>
          <a:ln w="38100">
            <a:solidFill>
              <a:srgbClr val="00FFFF"/>
            </a:solidFill>
            <a:round/>
            <a:headEnd/>
            <a:tailEnd/>
          </a:ln>
        </p:spPr>
        <p:txBody>
          <a:bodyPr/>
          <a:lstStyle/>
          <a:p>
            <a:endParaRPr lang="en-US"/>
          </a:p>
        </p:txBody>
      </p:sp>
      <p:sp>
        <p:nvSpPr>
          <p:cNvPr id="49263" name="Freeform 124"/>
          <p:cNvSpPr>
            <a:spLocks/>
          </p:cNvSpPr>
          <p:nvPr/>
        </p:nvSpPr>
        <p:spPr bwMode="auto">
          <a:xfrm>
            <a:off x="1748367" y="3922713"/>
            <a:ext cx="86784" cy="107950"/>
          </a:xfrm>
          <a:custGeom>
            <a:avLst/>
            <a:gdLst>
              <a:gd name="T0" fmla="*/ 0 w 61"/>
              <a:gd name="T1" fmla="*/ 0 h 60"/>
              <a:gd name="T2" fmla="*/ 2147483647 w 61"/>
              <a:gd name="T3" fmla="*/ 0 h 60"/>
              <a:gd name="T4" fmla="*/ 2147483647 w 61"/>
              <a:gd name="T5" fmla="*/ 2147483647 h 60"/>
              <a:gd name="T6" fmla="*/ 0 w 61"/>
              <a:gd name="T7" fmla="*/ 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0" y="0"/>
                </a:moveTo>
                <a:lnTo>
                  <a:pt x="61" y="0"/>
                </a:lnTo>
                <a:lnTo>
                  <a:pt x="30" y="60"/>
                </a:lnTo>
                <a:lnTo>
                  <a:pt x="0" y="0"/>
                </a:lnTo>
                <a:close/>
              </a:path>
            </a:pathLst>
          </a:custGeom>
          <a:solidFill>
            <a:srgbClr val="E0002B"/>
          </a:solidFill>
          <a:ln w="38100">
            <a:solidFill>
              <a:srgbClr val="E0002B"/>
            </a:solidFill>
            <a:round/>
            <a:headEnd/>
            <a:tailEnd/>
          </a:ln>
        </p:spPr>
        <p:txBody>
          <a:bodyPr/>
          <a:lstStyle/>
          <a:p>
            <a:endParaRPr lang="en-US"/>
          </a:p>
        </p:txBody>
      </p:sp>
      <p:sp>
        <p:nvSpPr>
          <p:cNvPr id="49264" name="Freeform 125"/>
          <p:cNvSpPr>
            <a:spLocks/>
          </p:cNvSpPr>
          <p:nvPr/>
        </p:nvSpPr>
        <p:spPr bwMode="auto">
          <a:xfrm>
            <a:off x="2078567" y="2174875"/>
            <a:ext cx="84667" cy="107950"/>
          </a:xfrm>
          <a:custGeom>
            <a:avLst/>
            <a:gdLst>
              <a:gd name="T0" fmla="*/ 0 w 61"/>
              <a:gd name="T1" fmla="*/ 0 h 60"/>
              <a:gd name="T2" fmla="*/ 2147483647 w 61"/>
              <a:gd name="T3" fmla="*/ 0 h 60"/>
              <a:gd name="T4" fmla="*/ 2147483647 w 61"/>
              <a:gd name="T5" fmla="*/ 2147483647 h 60"/>
              <a:gd name="T6" fmla="*/ 0 w 61"/>
              <a:gd name="T7" fmla="*/ 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0" y="0"/>
                </a:moveTo>
                <a:lnTo>
                  <a:pt x="61" y="0"/>
                </a:lnTo>
                <a:lnTo>
                  <a:pt x="30" y="60"/>
                </a:lnTo>
                <a:lnTo>
                  <a:pt x="0" y="0"/>
                </a:lnTo>
                <a:close/>
              </a:path>
            </a:pathLst>
          </a:custGeom>
          <a:solidFill>
            <a:srgbClr val="00FFFF"/>
          </a:solidFill>
          <a:ln w="38100">
            <a:solidFill>
              <a:srgbClr val="00FFFF"/>
            </a:solidFill>
            <a:round/>
            <a:headEnd/>
            <a:tailEnd/>
          </a:ln>
        </p:spPr>
        <p:txBody>
          <a:bodyPr/>
          <a:lstStyle/>
          <a:p>
            <a:endParaRPr lang="en-US"/>
          </a:p>
        </p:txBody>
      </p:sp>
      <p:sp>
        <p:nvSpPr>
          <p:cNvPr id="49265" name="Freeform 126"/>
          <p:cNvSpPr>
            <a:spLocks/>
          </p:cNvSpPr>
          <p:nvPr/>
        </p:nvSpPr>
        <p:spPr bwMode="auto">
          <a:xfrm>
            <a:off x="2408767" y="2319339"/>
            <a:ext cx="86784" cy="111125"/>
          </a:xfrm>
          <a:custGeom>
            <a:avLst/>
            <a:gdLst>
              <a:gd name="T0" fmla="*/ 0 w 60"/>
              <a:gd name="T1" fmla="*/ 0 h 61"/>
              <a:gd name="T2" fmla="*/ 2147483647 w 60"/>
              <a:gd name="T3" fmla="*/ 0 h 61"/>
              <a:gd name="T4" fmla="*/ 2147483647 w 60"/>
              <a:gd name="T5" fmla="*/ 2147483647 h 61"/>
              <a:gd name="T6" fmla="*/ 0 w 60"/>
              <a:gd name="T7" fmla="*/ 0 h 61"/>
              <a:gd name="T8" fmla="*/ 0 60000 65536"/>
              <a:gd name="T9" fmla="*/ 0 60000 65536"/>
              <a:gd name="T10" fmla="*/ 0 60000 65536"/>
              <a:gd name="T11" fmla="*/ 0 60000 65536"/>
              <a:gd name="T12" fmla="*/ 0 w 60"/>
              <a:gd name="T13" fmla="*/ 0 h 61"/>
              <a:gd name="T14" fmla="*/ 60 w 60"/>
              <a:gd name="T15" fmla="*/ 61 h 61"/>
            </a:gdLst>
            <a:ahLst/>
            <a:cxnLst>
              <a:cxn ang="T8">
                <a:pos x="T0" y="T1"/>
              </a:cxn>
              <a:cxn ang="T9">
                <a:pos x="T2" y="T3"/>
              </a:cxn>
              <a:cxn ang="T10">
                <a:pos x="T4" y="T5"/>
              </a:cxn>
              <a:cxn ang="T11">
                <a:pos x="T6" y="T7"/>
              </a:cxn>
            </a:cxnLst>
            <a:rect l="T12" t="T13" r="T14" b="T15"/>
            <a:pathLst>
              <a:path w="60" h="61">
                <a:moveTo>
                  <a:pt x="0" y="0"/>
                </a:moveTo>
                <a:lnTo>
                  <a:pt x="60" y="0"/>
                </a:lnTo>
                <a:lnTo>
                  <a:pt x="30" y="61"/>
                </a:lnTo>
                <a:lnTo>
                  <a:pt x="0" y="0"/>
                </a:lnTo>
                <a:close/>
              </a:path>
            </a:pathLst>
          </a:custGeom>
          <a:solidFill>
            <a:srgbClr val="00FFFF"/>
          </a:solidFill>
          <a:ln w="38100">
            <a:solidFill>
              <a:srgbClr val="00FFFF"/>
            </a:solidFill>
            <a:round/>
            <a:headEnd/>
            <a:tailEnd/>
          </a:ln>
        </p:spPr>
        <p:txBody>
          <a:bodyPr/>
          <a:lstStyle/>
          <a:p>
            <a:endParaRPr lang="en-US"/>
          </a:p>
        </p:txBody>
      </p:sp>
      <p:sp>
        <p:nvSpPr>
          <p:cNvPr id="49266" name="Freeform 127"/>
          <p:cNvSpPr>
            <a:spLocks/>
          </p:cNvSpPr>
          <p:nvPr/>
        </p:nvSpPr>
        <p:spPr bwMode="auto">
          <a:xfrm>
            <a:off x="2738967" y="2174875"/>
            <a:ext cx="84667" cy="107950"/>
          </a:xfrm>
          <a:custGeom>
            <a:avLst/>
            <a:gdLst>
              <a:gd name="T0" fmla="*/ 0 w 60"/>
              <a:gd name="T1" fmla="*/ 0 h 60"/>
              <a:gd name="T2" fmla="*/ 2147483647 w 60"/>
              <a:gd name="T3" fmla="*/ 0 h 60"/>
              <a:gd name="T4" fmla="*/ 2147483647 w 60"/>
              <a:gd name="T5" fmla="*/ 2147483647 h 60"/>
              <a:gd name="T6" fmla="*/ 0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0" y="0"/>
                </a:moveTo>
                <a:lnTo>
                  <a:pt x="60" y="0"/>
                </a:lnTo>
                <a:lnTo>
                  <a:pt x="30" y="60"/>
                </a:lnTo>
                <a:lnTo>
                  <a:pt x="0" y="0"/>
                </a:lnTo>
                <a:close/>
              </a:path>
            </a:pathLst>
          </a:custGeom>
          <a:solidFill>
            <a:srgbClr val="000000"/>
          </a:solidFill>
          <a:ln w="38100">
            <a:solidFill>
              <a:srgbClr val="000000"/>
            </a:solidFill>
            <a:round/>
            <a:headEnd/>
            <a:tailEnd/>
          </a:ln>
        </p:spPr>
        <p:txBody>
          <a:bodyPr/>
          <a:lstStyle/>
          <a:p>
            <a:endParaRPr lang="en-US"/>
          </a:p>
        </p:txBody>
      </p:sp>
      <p:sp>
        <p:nvSpPr>
          <p:cNvPr id="49267" name="Freeform 128"/>
          <p:cNvSpPr>
            <a:spLocks/>
          </p:cNvSpPr>
          <p:nvPr/>
        </p:nvSpPr>
        <p:spPr bwMode="auto">
          <a:xfrm>
            <a:off x="3731684" y="3048000"/>
            <a:ext cx="84667" cy="109538"/>
          </a:xfrm>
          <a:custGeom>
            <a:avLst/>
            <a:gdLst>
              <a:gd name="T0" fmla="*/ 0 w 60"/>
              <a:gd name="T1" fmla="*/ 0 h 60"/>
              <a:gd name="T2" fmla="*/ 2147483647 w 60"/>
              <a:gd name="T3" fmla="*/ 0 h 60"/>
              <a:gd name="T4" fmla="*/ 2147483647 w 60"/>
              <a:gd name="T5" fmla="*/ 2147483647 h 60"/>
              <a:gd name="T6" fmla="*/ 0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0" y="0"/>
                </a:moveTo>
                <a:lnTo>
                  <a:pt x="60" y="0"/>
                </a:lnTo>
                <a:lnTo>
                  <a:pt x="30" y="60"/>
                </a:lnTo>
                <a:lnTo>
                  <a:pt x="0" y="0"/>
                </a:lnTo>
                <a:close/>
              </a:path>
            </a:pathLst>
          </a:custGeom>
          <a:solidFill>
            <a:srgbClr val="00FFFF"/>
          </a:solidFill>
          <a:ln w="38100">
            <a:solidFill>
              <a:srgbClr val="00FFFF"/>
            </a:solidFill>
            <a:round/>
            <a:headEnd/>
            <a:tailEnd/>
          </a:ln>
        </p:spPr>
        <p:txBody>
          <a:bodyPr/>
          <a:lstStyle/>
          <a:p>
            <a:endParaRPr lang="en-US"/>
          </a:p>
        </p:txBody>
      </p:sp>
      <p:sp>
        <p:nvSpPr>
          <p:cNvPr id="49268" name="Freeform 129"/>
          <p:cNvSpPr>
            <a:spLocks/>
          </p:cNvSpPr>
          <p:nvPr/>
        </p:nvSpPr>
        <p:spPr bwMode="auto">
          <a:xfrm>
            <a:off x="4720167" y="2901950"/>
            <a:ext cx="84667" cy="107950"/>
          </a:xfrm>
          <a:custGeom>
            <a:avLst/>
            <a:gdLst>
              <a:gd name="T0" fmla="*/ 0 w 60"/>
              <a:gd name="T1" fmla="*/ 0 h 60"/>
              <a:gd name="T2" fmla="*/ 2147483647 w 60"/>
              <a:gd name="T3" fmla="*/ 0 h 60"/>
              <a:gd name="T4" fmla="*/ 2147483647 w 60"/>
              <a:gd name="T5" fmla="*/ 2147483647 h 60"/>
              <a:gd name="T6" fmla="*/ 0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0" y="0"/>
                </a:moveTo>
                <a:lnTo>
                  <a:pt x="60" y="0"/>
                </a:lnTo>
                <a:lnTo>
                  <a:pt x="30" y="60"/>
                </a:lnTo>
                <a:lnTo>
                  <a:pt x="0" y="0"/>
                </a:lnTo>
                <a:close/>
              </a:path>
            </a:pathLst>
          </a:custGeom>
          <a:solidFill>
            <a:srgbClr val="00FFFF"/>
          </a:solidFill>
          <a:ln w="38100">
            <a:solidFill>
              <a:srgbClr val="00FFFF"/>
            </a:solidFill>
            <a:round/>
            <a:headEnd/>
            <a:tailEnd/>
          </a:ln>
        </p:spPr>
        <p:txBody>
          <a:bodyPr/>
          <a:lstStyle/>
          <a:p>
            <a:endParaRPr lang="en-US"/>
          </a:p>
        </p:txBody>
      </p:sp>
      <p:sp>
        <p:nvSpPr>
          <p:cNvPr id="49269" name="Freeform 130"/>
          <p:cNvSpPr>
            <a:spLocks/>
          </p:cNvSpPr>
          <p:nvPr/>
        </p:nvSpPr>
        <p:spPr bwMode="auto">
          <a:xfrm>
            <a:off x="5712884" y="3192464"/>
            <a:ext cx="84667" cy="111125"/>
          </a:xfrm>
          <a:custGeom>
            <a:avLst/>
            <a:gdLst>
              <a:gd name="T0" fmla="*/ 0 w 61"/>
              <a:gd name="T1" fmla="*/ 0 h 61"/>
              <a:gd name="T2" fmla="*/ 2147483647 w 61"/>
              <a:gd name="T3" fmla="*/ 0 h 61"/>
              <a:gd name="T4" fmla="*/ 2147483647 w 61"/>
              <a:gd name="T5" fmla="*/ 2147483647 h 61"/>
              <a:gd name="T6" fmla="*/ 0 w 61"/>
              <a:gd name="T7" fmla="*/ 0 h 61"/>
              <a:gd name="T8" fmla="*/ 0 60000 65536"/>
              <a:gd name="T9" fmla="*/ 0 60000 65536"/>
              <a:gd name="T10" fmla="*/ 0 60000 65536"/>
              <a:gd name="T11" fmla="*/ 0 60000 65536"/>
              <a:gd name="T12" fmla="*/ 0 w 61"/>
              <a:gd name="T13" fmla="*/ 0 h 61"/>
              <a:gd name="T14" fmla="*/ 61 w 61"/>
              <a:gd name="T15" fmla="*/ 61 h 61"/>
            </a:gdLst>
            <a:ahLst/>
            <a:cxnLst>
              <a:cxn ang="T8">
                <a:pos x="T0" y="T1"/>
              </a:cxn>
              <a:cxn ang="T9">
                <a:pos x="T2" y="T3"/>
              </a:cxn>
              <a:cxn ang="T10">
                <a:pos x="T4" y="T5"/>
              </a:cxn>
              <a:cxn ang="T11">
                <a:pos x="T6" y="T7"/>
              </a:cxn>
            </a:cxnLst>
            <a:rect l="T12" t="T13" r="T14" b="T15"/>
            <a:pathLst>
              <a:path w="61" h="61">
                <a:moveTo>
                  <a:pt x="0" y="0"/>
                </a:moveTo>
                <a:lnTo>
                  <a:pt x="61" y="0"/>
                </a:lnTo>
                <a:lnTo>
                  <a:pt x="30" y="61"/>
                </a:lnTo>
                <a:lnTo>
                  <a:pt x="0" y="0"/>
                </a:lnTo>
                <a:close/>
              </a:path>
            </a:pathLst>
          </a:custGeom>
          <a:solidFill>
            <a:srgbClr val="00FFFF"/>
          </a:solidFill>
          <a:ln w="38100">
            <a:solidFill>
              <a:srgbClr val="00FFFF"/>
            </a:solidFill>
            <a:round/>
            <a:headEnd/>
            <a:tailEnd/>
          </a:ln>
        </p:spPr>
        <p:txBody>
          <a:bodyPr/>
          <a:lstStyle/>
          <a:p>
            <a:endParaRPr lang="en-US"/>
          </a:p>
        </p:txBody>
      </p:sp>
      <p:sp>
        <p:nvSpPr>
          <p:cNvPr id="49270" name="Line 131"/>
          <p:cNvSpPr>
            <a:spLocks noChangeShapeType="1"/>
          </p:cNvSpPr>
          <p:nvPr/>
        </p:nvSpPr>
        <p:spPr bwMode="auto">
          <a:xfrm>
            <a:off x="1790700" y="3976689"/>
            <a:ext cx="2117" cy="1587"/>
          </a:xfrm>
          <a:prstGeom prst="line">
            <a:avLst/>
          </a:prstGeom>
          <a:noFill/>
          <a:ln w="38100">
            <a:solidFill>
              <a:srgbClr val="000000"/>
            </a:solidFill>
            <a:round/>
            <a:headEnd/>
            <a:tailEnd/>
          </a:ln>
        </p:spPr>
        <p:txBody>
          <a:bodyPr/>
          <a:lstStyle/>
          <a:p>
            <a:endParaRPr lang="en-US"/>
          </a:p>
        </p:txBody>
      </p:sp>
      <p:sp>
        <p:nvSpPr>
          <p:cNvPr id="49271" name="Line 132"/>
          <p:cNvSpPr>
            <a:spLocks noChangeShapeType="1"/>
          </p:cNvSpPr>
          <p:nvPr/>
        </p:nvSpPr>
        <p:spPr bwMode="auto">
          <a:xfrm flipV="1">
            <a:off x="1790700" y="3540126"/>
            <a:ext cx="330200" cy="436563"/>
          </a:xfrm>
          <a:prstGeom prst="line">
            <a:avLst/>
          </a:prstGeom>
          <a:noFill/>
          <a:ln w="38100">
            <a:solidFill>
              <a:srgbClr val="FF9900"/>
            </a:solidFill>
            <a:round/>
            <a:headEnd/>
            <a:tailEnd/>
          </a:ln>
        </p:spPr>
        <p:txBody>
          <a:bodyPr/>
          <a:lstStyle/>
          <a:p>
            <a:endParaRPr lang="en-US"/>
          </a:p>
        </p:txBody>
      </p:sp>
      <p:sp>
        <p:nvSpPr>
          <p:cNvPr id="49272" name="Line 133"/>
          <p:cNvSpPr>
            <a:spLocks noChangeShapeType="1"/>
          </p:cNvSpPr>
          <p:nvPr/>
        </p:nvSpPr>
        <p:spPr bwMode="auto">
          <a:xfrm>
            <a:off x="2120900" y="3540125"/>
            <a:ext cx="0" cy="1588"/>
          </a:xfrm>
          <a:prstGeom prst="line">
            <a:avLst/>
          </a:prstGeom>
          <a:noFill/>
          <a:ln w="38100">
            <a:solidFill>
              <a:srgbClr val="FF9900"/>
            </a:solidFill>
            <a:round/>
            <a:headEnd/>
            <a:tailEnd/>
          </a:ln>
        </p:spPr>
        <p:txBody>
          <a:bodyPr/>
          <a:lstStyle/>
          <a:p>
            <a:endParaRPr lang="en-US"/>
          </a:p>
        </p:txBody>
      </p:sp>
      <p:sp>
        <p:nvSpPr>
          <p:cNvPr id="49273" name="Line 134"/>
          <p:cNvSpPr>
            <a:spLocks noChangeShapeType="1"/>
          </p:cNvSpPr>
          <p:nvPr/>
        </p:nvSpPr>
        <p:spPr bwMode="auto">
          <a:xfrm>
            <a:off x="2120900" y="3540125"/>
            <a:ext cx="332317" cy="71438"/>
          </a:xfrm>
          <a:prstGeom prst="line">
            <a:avLst/>
          </a:prstGeom>
          <a:noFill/>
          <a:ln w="38100">
            <a:solidFill>
              <a:srgbClr val="FF9900"/>
            </a:solidFill>
            <a:round/>
            <a:headEnd/>
            <a:tailEnd/>
          </a:ln>
        </p:spPr>
        <p:txBody>
          <a:bodyPr/>
          <a:lstStyle/>
          <a:p>
            <a:endParaRPr lang="en-US"/>
          </a:p>
        </p:txBody>
      </p:sp>
      <p:sp>
        <p:nvSpPr>
          <p:cNvPr id="49274" name="Line 135"/>
          <p:cNvSpPr>
            <a:spLocks noChangeShapeType="1"/>
          </p:cNvSpPr>
          <p:nvPr/>
        </p:nvSpPr>
        <p:spPr bwMode="auto">
          <a:xfrm>
            <a:off x="2453217" y="3611564"/>
            <a:ext cx="0" cy="1587"/>
          </a:xfrm>
          <a:prstGeom prst="line">
            <a:avLst/>
          </a:prstGeom>
          <a:noFill/>
          <a:ln w="38100">
            <a:solidFill>
              <a:srgbClr val="FF9900"/>
            </a:solidFill>
            <a:round/>
            <a:headEnd/>
            <a:tailEnd/>
          </a:ln>
        </p:spPr>
        <p:txBody>
          <a:bodyPr/>
          <a:lstStyle/>
          <a:p>
            <a:endParaRPr lang="en-US"/>
          </a:p>
        </p:txBody>
      </p:sp>
      <p:sp>
        <p:nvSpPr>
          <p:cNvPr id="49275" name="Line 136"/>
          <p:cNvSpPr>
            <a:spLocks noChangeShapeType="1"/>
          </p:cNvSpPr>
          <p:nvPr/>
        </p:nvSpPr>
        <p:spPr bwMode="auto">
          <a:xfrm>
            <a:off x="2453217" y="3611563"/>
            <a:ext cx="328083" cy="76200"/>
          </a:xfrm>
          <a:prstGeom prst="line">
            <a:avLst/>
          </a:prstGeom>
          <a:noFill/>
          <a:ln w="38100">
            <a:solidFill>
              <a:srgbClr val="FF9900"/>
            </a:solidFill>
            <a:round/>
            <a:headEnd/>
            <a:tailEnd/>
          </a:ln>
        </p:spPr>
        <p:txBody>
          <a:bodyPr/>
          <a:lstStyle/>
          <a:p>
            <a:endParaRPr lang="en-US"/>
          </a:p>
        </p:txBody>
      </p:sp>
      <p:sp>
        <p:nvSpPr>
          <p:cNvPr id="49276" name="Line 137"/>
          <p:cNvSpPr>
            <a:spLocks noChangeShapeType="1"/>
          </p:cNvSpPr>
          <p:nvPr/>
        </p:nvSpPr>
        <p:spPr bwMode="auto">
          <a:xfrm>
            <a:off x="2781300" y="3687763"/>
            <a:ext cx="2117" cy="0"/>
          </a:xfrm>
          <a:prstGeom prst="line">
            <a:avLst/>
          </a:prstGeom>
          <a:noFill/>
          <a:ln w="38100">
            <a:solidFill>
              <a:srgbClr val="FF9900"/>
            </a:solidFill>
            <a:round/>
            <a:headEnd/>
            <a:tailEnd/>
          </a:ln>
        </p:spPr>
        <p:txBody>
          <a:bodyPr/>
          <a:lstStyle/>
          <a:p>
            <a:endParaRPr lang="en-US"/>
          </a:p>
        </p:txBody>
      </p:sp>
      <p:sp>
        <p:nvSpPr>
          <p:cNvPr id="49277" name="Line 138"/>
          <p:cNvSpPr>
            <a:spLocks noChangeShapeType="1"/>
          </p:cNvSpPr>
          <p:nvPr/>
        </p:nvSpPr>
        <p:spPr bwMode="auto">
          <a:xfrm>
            <a:off x="2781300" y="3687764"/>
            <a:ext cx="992717" cy="142875"/>
          </a:xfrm>
          <a:prstGeom prst="line">
            <a:avLst/>
          </a:prstGeom>
          <a:noFill/>
          <a:ln w="38100">
            <a:solidFill>
              <a:srgbClr val="FF9900"/>
            </a:solidFill>
            <a:round/>
            <a:headEnd/>
            <a:tailEnd/>
          </a:ln>
        </p:spPr>
        <p:txBody>
          <a:bodyPr/>
          <a:lstStyle/>
          <a:p>
            <a:endParaRPr lang="en-US"/>
          </a:p>
        </p:txBody>
      </p:sp>
      <p:sp>
        <p:nvSpPr>
          <p:cNvPr id="49278" name="Line 139"/>
          <p:cNvSpPr>
            <a:spLocks noChangeShapeType="1"/>
          </p:cNvSpPr>
          <p:nvPr/>
        </p:nvSpPr>
        <p:spPr bwMode="auto">
          <a:xfrm>
            <a:off x="3774017" y="3830639"/>
            <a:ext cx="0" cy="1587"/>
          </a:xfrm>
          <a:prstGeom prst="line">
            <a:avLst/>
          </a:prstGeom>
          <a:noFill/>
          <a:ln w="38100">
            <a:solidFill>
              <a:srgbClr val="FF9900"/>
            </a:solidFill>
            <a:round/>
            <a:headEnd/>
            <a:tailEnd/>
          </a:ln>
        </p:spPr>
        <p:txBody>
          <a:bodyPr/>
          <a:lstStyle/>
          <a:p>
            <a:endParaRPr lang="en-US"/>
          </a:p>
        </p:txBody>
      </p:sp>
      <p:sp>
        <p:nvSpPr>
          <p:cNvPr id="49279" name="Line 140"/>
          <p:cNvSpPr>
            <a:spLocks noChangeShapeType="1"/>
          </p:cNvSpPr>
          <p:nvPr/>
        </p:nvSpPr>
        <p:spPr bwMode="auto">
          <a:xfrm>
            <a:off x="3774017" y="3830638"/>
            <a:ext cx="988483" cy="146050"/>
          </a:xfrm>
          <a:prstGeom prst="line">
            <a:avLst/>
          </a:prstGeom>
          <a:noFill/>
          <a:ln w="38100">
            <a:solidFill>
              <a:srgbClr val="FF9900"/>
            </a:solidFill>
            <a:round/>
            <a:headEnd/>
            <a:tailEnd/>
          </a:ln>
        </p:spPr>
        <p:txBody>
          <a:bodyPr/>
          <a:lstStyle/>
          <a:p>
            <a:endParaRPr lang="en-US"/>
          </a:p>
        </p:txBody>
      </p:sp>
      <p:sp>
        <p:nvSpPr>
          <p:cNvPr id="49280" name="Line 141"/>
          <p:cNvSpPr>
            <a:spLocks noChangeShapeType="1"/>
          </p:cNvSpPr>
          <p:nvPr/>
        </p:nvSpPr>
        <p:spPr bwMode="auto">
          <a:xfrm>
            <a:off x="4762500" y="3976689"/>
            <a:ext cx="2117" cy="1587"/>
          </a:xfrm>
          <a:prstGeom prst="line">
            <a:avLst/>
          </a:prstGeom>
          <a:noFill/>
          <a:ln w="38100">
            <a:solidFill>
              <a:srgbClr val="FF9900"/>
            </a:solidFill>
            <a:round/>
            <a:headEnd/>
            <a:tailEnd/>
          </a:ln>
        </p:spPr>
        <p:txBody>
          <a:bodyPr/>
          <a:lstStyle/>
          <a:p>
            <a:endParaRPr lang="en-US"/>
          </a:p>
        </p:txBody>
      </p:sp>
      <p:sp>
        <p:nvSpPr>
          <p:cNvPr id="49281" name="Line 142"/>
          <p:cNvSpPr>
            <a:spLocks noChangeShapeType="1"/>
          </p:cNvSpPr>
          <p:nvPr/>
        </p:nvSpPr>
        <p:spPr bwMode="auto">
          <a:xfrm>
            <a:off x="4762500" y="3976688"/>
            <a:ext cx="992717" cy="146050"/>
          </a:xfrm>
          <a:prstGeom prst="line">
            <a:avLst/>
          </a:prstGeom>
          <a:noFill/>
          <a:ln w="38100">
            <a:solidFill>
              <a:srgbClr val="FF9900"/>
            </a:solidFill>
            <a:round/>
            <a:headEnd/>
            <a:tailEnd/>
          </a:ln>
        </p:spPr>
        <p:txBody>
          <a:bodyPr/>
          <a:lstStyle/>
          <a:p>
            <a:endParaRPr lang="en-US"/>
          </a:p>
        </p:txBody>
      </p:sp>
      <p:sp>
        <p:nvSpPr>
          <p:cNvPr id="49282" name="Line 143"/>
          <p:cNvSpPr>
            <a:spLocks noChangeShapeType="1"/>
          </p:cNvSpPr>
          <p:nvPr/>
        </p:nvSpPr>
        <p:spPr bwMode="auto">
          <a:xfrm>
            <a:off x="5755217" y="4122738"/>
            <a:ext cx="0" cy="3175"/>
          </a:xfrm>
          <a:prstGeom prst="line">
            <a:avLst/>
          </a:prstGeom>
          <a:noFill/>
          <a:ln w="38100">
            <a:solidFill>
              <a:srgbClr val="FF9900"/>
            </a:solidFill>
            <a:round/>
            <a:headEnd/>
            <a:tailEnd/>
          </a:ln>
        </p:spPr>
        <p:txBody>
          <a:bodyPr/>
          <a:lstStyle/>
          <a:p>
            <a:endParaRPr lang="en-US"/>
          </a:p>
        </p:txBody>
      </p:sp>
      <p:sp>
        <p:nvSpPr>
          <p:cNvPr id="49283" name="Freeform 144"/>
          <p:cNvSpPr>
            <a:spLocks/>
          </p:cNvSpPr>
          <p:nvPr/>
        </p:nvSpPr>
        <p:spPr bwMode="auto">
          <a:xfrm>
            <a:off x="1748367" y="3922713"/>
            <a:ext cx="86784" cy="107950"/>
          </a:xfrm>
          <a:custGeom>
            <a:avLst/>
            <a:gdLst>
              <a:gd name="T0" fmla="*/ 2147483647 w 61"/>
              <a:gd name="T1" fmla="*/ 0 h 60"/>
              <a:gd name="T2" fmla="*/ 2147483647 w 61"/>
              <a:gd name="T3" fmla="*/ 2147483647 h 60"/>
              <a:gd name="T4" fmla="*/ 0 w 61"/>
              <a:gd name="T5" fmla="*/ 2147483647 h 60"/>
              <a:gd name="T6" fmla="*/ 2147483647 w 61"/>
              <a:gd name="T7" fmla="*/ 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30" y="0"/>
                </a:moveTo>
                <a:lnTo>
                  <a:pt x="61" y="60"/>
                </a:lnTo>
                <a:lnTo>
                  <a:pt x="0" y="60"/>
                </a:lnTo>
                <a:lnTo>
                  <a:pt x="30" y="0"/>
                </a:lnTo>
                <a:close/>
              </a:path>
            </a:pathLst>
          </a:custGeom>
          <a:solidFill>
            <a:srgbClr val="000000"/>
          </a:solidFill>
          <a:ln w="38100">
            <a:solidFill>
              <a:srgbClr val="000000"/>
            </a:solidFill>
            <a:round/>
            <a:headEnd/>
            <a:tailEnd/>
          </a:ln>
        </p:spPr>
        <p:txBody>
          <a:bodyPr/>
          <a:lstStyle/>
          <a:p>
            <a:endParaRPr lang="en-US"/>
          </a:p>
        </p:txBody>
      </p:sp>
      <p:sp>
        <p:nvSpPr>
          <p:cNvPr id="49284" name="Freeform 145"/>
          <p:cNvSpPr>
            <a:spLocks/>
          </p:cNvSpPr>
          <p:nvPr/>
        </p:nvSpPr>
        <p:spPr bwMode="auto">
          <a:xfrm>
            <a:off x="2078567" y="3484564"/>
            <a:ext cx="84667" cy="109537"/>
          </a:xfrm>
          <a:custGeom>
            <a:avLst/>
            <a:gdLst>
              <a:gd name="T0" fmla="*/ 2147483647 w 61"/>
              <a:gd name="T1" fmla="*/ 0 h 60"/>
              <a:gd name="T2" fmla="*/ 2147483647 w 61"/>
              <a:gd name="T3" fmla="*/ 2147483647 h 60"/>
              <a:gd name="T4" fmla="*/ 0 w 61"/>
              <a:gd name="T5" fmla="*/ 2147483647 h 60"/>
              <a:gd name="T6" fmla="*/ 2147483647 w 61"/>
              <a:gd name="T7" fmla="*/ 0 h 60"/>
              <a:gd name="T8" fmla="*/ 0 60000 65536"/>
              <a:gd name="T9" fmla="*/ 0 60000 65536"/>
              <a:gd name="T10" fmla="*/ 0 60000 65536"/>
              <a:gd name="T11" fmla="*/ 0 60000 65536"/>
              <a:gd name="T12" fmla="*/ 0 w 61"/>
              <a:gd name="T13" fmla="*/ 0 h 60"/>
              <a:gd name="T14" fmla="*/ 61 w 61"/>
              <a:gd name="T15" fmla="*/ 60 h 60"/>
            </a:gdLst>
            <a:ahLst/>
            <a:cxnLst>
              <a:cxn ang="T8">
                <a:pos x="T0" y="T1"/>
              </a:cxn>
              <a:cxn ang="T9">
                <a:pos x="T2" y="T3"/>
              </a:cxn>
              <a:cxn ang="T10">
                <a:pos x="T4" y="T5"/>
              </a:cxn>
              <a:cxn ang="T11">
                <a:pos x="T6" y="T7"/>
              </a:cxn>
            </a:cxnLst>
            <a:rect l="T12" t="T13" r="T14" b="T15"/>
            <a:pathLst>
              <a:path w="61" h="60">
                <a:moveTo>
                  <a:pt x="30" y="0"/>
                </a:moveTo>
                <a:lnTo>
                  <a:pt x="61" y="60"/>
                </a:lnTo>
                <a:lnTo>
                  <a:pt x="0" y="60"/>
                </a:lnTo>
                <a:lnTo>
                  <a:pt x="30" y="0"/>
                </a:lnTo>
                <a:close/>
              </a:path>
            </a:pathLst>
          </a:custGeom>
          <a:solidFill>
            <a:srgbClr val="FF9900"/>
          </a:solidFill>
          <a:ln w="38100">
            <a:solidFill>
              <a:srgbClr val="FF9900"/>
            </a:solidFill>
            <a:round/>
            <a:headEnd/>
            <a:tailEnd/>
          </a:ln>
        </p:spPr>
        <p:txBody>
          <a:bodyPr/>
          <a:lstStyle/>
          <a:p>
            <a:endParaRPr lang="en-US"/>
          </a:p>
        </p:txBody>
      </p:sp>
      <p:sp>
        <p:nvSpPr>
          <p:cNvPr id="49285" name="Freeform 146"/>
          <p:cNvSpPr>
            <a:spLocks/>
          </p:cNvSpPr>
          <p:nvPr/>
        </p:nvSpPr>
        <p:spPr bwMode="auto">
          <a:xfrm>
            <a:off x="2408767" y="3557589"/>
            <a:ext cx="86784" cy="111125"/>
          </a:xfrm>
          <a:custGeom>
            <a:avLst/>
            <a:gdLst>
              <a:gd name="T0" fmla="*/ 2147483647 w 60"/>
              <a:gd name="T1" fmla="*/ 0 h 61"/>
              <a:gd name="T2" fmla="*/ 2147483647 w 60"/>
              <a:gd name="T3" fmla="*/ 2147483647 h 61"/>
              <a:gd name="T4" fmla="*/ 0 w 60"/>
              <a:gd name="T5" fmla="*/ 2147483647 h 61"/>
              <a:gd name="T6" fmla="*/ 2147483647 w 60"/>
              <a:gd name="T7" fmla="*/ 0 h 61"/>
              <a:gd name="T8" fmla="*/ 0 60000 65536"/>
              <a:gd name="T9" fmla="*/ 0 60000 65536"/>
              <a:gd name="T10" fmla="*/ 0 60000 65536"/>
              <a:gd name="T11" fmla="*/ 0 60000 65536"/>
              <a:gd name="T12" fmla="*/ 0 w 60"/>
              <a:gd name="T13" fmla="*/ 0 h 61"/>
              <a:gd name="T14" fmla="*/ 60 w 60"/>
              <a:gd name="T15" fmla="*/ 61 h 61"/>
            </a:gdLst>
            <a:ahLst/>
            <a:cxnLst>
              <a:cxn ang="T8">
                <a:pos x="T0" y="T1"/>
              </a:cxn>
              <a:cxn ang="T9">
                <a:pos x="T2" y="T3"/>
              </a:cxn>
              <a:cxn ang="T10">
                <a:pos x="T4" y="T5"/>
              </a:cxn>
              <a:cxn ang="T11">
                <a:pos x="T6" y="T7"/>
              </a:cxn>
            </a:cxnLst>
            <a:rect l="T12" t="T13" r="T14" b="T15"/>
            <a:pathLst>
              <a:path w="60" h="61">
                <a:moveTo>
                  <a:pt x="30" y="0"/>
                </a:moveTo>
                <a:lnTo>
                  <a:pt x="60" y="61"/>
                </a:lnTo>
                <a:lnTo>
                  <a:pt x="0" y="61"/>
                </a:lnTo>
                <a:lnTo>
                  <a:pt x="30" y="0"/>
                </a:lnTo>
                <a:close/>
              </a:path>
            </a:pathLst>
          </a:custGeom>
          <a:solidFill>
            <a:srgbClr val="FF9900"/>
          </a:solidFill>
          <a:ln w="38100">
            <a:solidFill>
              <a:srgbClr val="FF9900"/>
            </a:solidFill>
            <a:round/>
            <a:headEnd/>
            <a:tailEnd/>
          </a:ln>
        </p:spPr>
        <p:txBody>
          <a:bodyPr/>
          <a:lstStyle/>
          <a:p>
            <a:endParaRPr lang="en-US"/>
          </a:p>
        </p:txBody>
      </p:sp>
      <p:sp>
        <p:nvSpPr>
          <p:cNvPr id="49286" name="Freeform 147"/>
          <p:cNvSpPr>
            <a:spLocks/>
          </p:cNvSpPr>
          <p:nvPr/>
        </p:nvSpPr>
        <p:spPr bwMode="auto">
          <a:xfrm>
            <a:off x="2738967" y="3630614"/>
            <a:ext cx="84667" cy="109537"/>
          </a:xfrm>
          <a:custGeom>
            <a:avLst/>
            <a:gdLst>
              <a:gd name="T0" fmla="*/ 2147483647 w 60"/>
              <a:gd name="T1" fmla="*/ 0 h 61"/>
              <a:gd name="T2" fmla="*/ 2147483647 w 60"/>
              <a:gd name="T3" fmla="*/ 2147483647 h 61"/>
              <a:gd name="T4" fmla="*/ 0 w 60"/>
              <a:gd name="T5" fmla="*/ 2147483647 h 61"/>
              <a:gd name="T6" fmla="*/ 2147483647 w 60"/>
              <a:gd name="T7" fmla="*/ 0 h 61"/>
              <a:gd name="T8" fmla="*/ 0 60000 65536"/>
              <a:gd name="T9" fmla="*/ 0 60000 65536"/>
              <a:gd name="T10" fmla="*/ 0 60000 65536"/>
              <a:gd name="T11" fmla="*/ 0 60000 65536"/>
              <a:gd name="T12" fmla="*/ 0 w 60"/>
              <a:gd name="T13" fmla="*/ 0 h 61"/>
              <a:gd name="T14" fmla="*/ 60 w 60"/>
              <a:gd name="T15" fmla="*/ 61 h 61"/>
            </a:gdLst>
            <a:ahLst/>
            <a:cxnLst>
              <a:cxn ang="T8">
                <a:pos x="T0" y="T1"/>
              </a:cxn>
              <a:cxn ang="T9">
                <a:pos x="T2" y="T3"/>
              </a:cxn>
              <a:cxn ang="T10">
                <a:pos x="T4" y="T5"/>
              </a:cxn>
              <a:cxn ang="T11">
                <a:pos x="T6" y="T7"/>
              </a:cxn>
            </a:cxnLst>
            <a:rect l="T12" t="T13" r="T14" b="T15"/>
            <a:pathLst>
              <a:path w="60" h="61">
                <a:moveTo>
                  <a:pt x="30" y="0"/>
                </a:moveTo>
                <a:lnTo>
                  <a:pt x="60" y="61"/>
                </a:lnTo>
                <a:lnTo>
                  <a:pt x="0" y="61"/>
                </a:lnTo>
                <a:lnTo>
                  <a:pt x="30" y="0"/>
                </a:lnTo>
                <a:close/>
              </a:path>
            </a:pathLst>
          </a:custGeom>
          <a:solidFill>
            <a:srgbClr val="FF9900"/>
          </a:solidFill>
          <a:ln w="38100">
            <a:solidFill>
              <a:srgbClr val="FF9900"/>
            </a:solidFill>
            <a:round/>
            <a:headEnd/>
            <a:tailEnd/>
          </a:ln>
        </p:spPr>
        <p:txBody>
          <a:bodyPr/>
          <a:lstStyle/>
          <a:p>
            <a:endParaRPr lang="en-US"/>
          </a:p>
        </p:txBody>
      </p:sp>
      <p:sp>
        <p:nvSpPr>
          <p:cNvPr id="49287" name="Freeform 148"/>
          <p:cNvSpPr>
            <a:spLocks/>
          </p:cNvSpPr>
          <p:nvPr/>
        </p:nvSpPr>
        <p:spPr bwMode="auto">
          <a:xfrm>
            <a:off x="3731684" y="3775076"/>
            <a:ext cx="84667" cy="111125"/>
          </a:xfrm>
          <a:custGeom>
            <a:avLst/>
            <a:gdLst>
              <a:gd name="T0" fmla="*/ 2147483647 w 60"/>
              <a:gd name="T1" fmla="*/ 0 h 61"/>
              <a:gd name="T2" fmla="*/ 2147483647 w 60"/>
              <a:gd name="T3" fmla="*/ 2147483647 h 61"/>
              <a:gd name="T4" fmla="*/ 0 w 60"/>
              <a:gd name="T5" fmla="*/ 2147483647 h 61"/>
              <a:gd name="T6" fmla="*/ 2147483647 w 60"/>
              <a:gd name="T7" fmla="*/ 0 h 61"/>
              <a:gd name="T8" fmla="*/ 0 60000 65536"/>
              <a:gd name="T9" fmla="*/ 0 60000 65536"/>
              <a:gd name="T10" fmla="*/ 0 60000 65536"/>
              <a:gd name="T11" fmla="*/ 0 60000 65536"/>
              <a:gd name="T12" fmla="*/ 0 w 60"/>
              <a:gd name="T13" fmla="*/ 0 h 61"/>
              <a:gd name="T14" fmla="*/ 60 w 60"/>
              <a:gd name="T15" fmla="*/ 61 h 61"/>
            </a:gdLst>
            <a:ahLst/>
            <a:cxnLst>
              <a:cxn ang="T8">
                <a:pos x="T0" y="T1"/>
              </a:cxn>
              <a:cxn ang="T9">
                <a:pos x="T2" y="T3"/>
              </a:cxn>
              <a:cxn ang="T10">
                <a:pos x="T4" y="T5"/>
              </a:cxn>
              <a:cxn ang="T11">
                <a:pos x="T6" y="T7"/>
              </a:cxn>
            </a:cxnLst>
            <a:rect l="T12" t="T13" r="T14" b="T15"/>
            <a:pathLst>
              <a:path w="60" h="61">
                <a:moveTo>
                  <a:pt x="30" y="0"/>
                </a:moveTo>
                <a:lnTo>
                  <a:pt x="60" y="61"/>
                </a:lnTo>
                <a:lnTo>
                  <a:pt x="0" y="61"/>
                </a:lnTo>
                <a:lnTo>
                  <a:pt x="30" y="0"/>
                </a:lnTo>
                <a:close/>
              </a:path>
            </a:pathLst>
          </a:custGeom>
          <a:solidFill>
            <a:srgbClr val="FF9900"/>
          </a:solidFill>
          <a:ln w="38100">
            <a:solidFill>
              <a:srgbClr val="FF9900"/>
            </a:solidFill>
            <a:round/>
            <a:headEnd/>
            <a:tailEnd/>
          </a:ln>
        </p:spPr>
        <p:txBody>
          <a:bodyPr/>
          <a:lstStyle/>
          <a:p>
            <a:endParaRPr lang="en-US"/>
          </a:p>
        </p:txBody>
      </p:sp>
      <p:sp>
        <p:nvSpPr>
          <p:cNvPr id="49288" name="Freeform 149"/>
          <p:cNvSpPr>
            <a:spLocks/>
          </p:cNvSpPr>
          <p:nvPr/>
        </p:nvSpPr>
        <p:spPr bwMode="auto">
          <a:xfrm>
            <a:off x="4720167" y="3922713"/>
            <a:ext cx="84667" cy="107950"/>
          </a:xfrm>
          <a:custGeom>
            <a:avLst/>
            <a:gdLst>
              <a:gd name="T0" fmla="*/ 2147483647 w 60"/>
              <a:gd name="T1" fmla="*/ 0 h 60"/>
              <a:gd name="T2" fmla="*/ 2147483647 w 60"/>
              <a:gd name="T3" fmla="*/ 2147483647 h 60"/>
              <a:gd name="T4" fmla="*/ 0 w 60"/>
              <a:gd name="T5" fmla="*/ 2147483647 h 60"/>
              <a:gd name="T6" fmla="*/ 2147483647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FF9900"/>
          </a:solidFill>
          <a:ln w="38100">
            <a:solidFill>
              <a:srgbClr val="FF9900"/>
            </a:solidFill>
            <a:round/>
            <a:headEnd/>
            <a:tailEnd/>
          </a:ln>
        </p:spPr>
        <p:txBody>
          <a:bodyPr/>
          <a:lstStyle/>
          <a:p>
            <a:endParaRPr lang="en-US"/>
          </a:p>
        </p:txBody>
      </p:sp>
      <p:sp>
        <p:nvSpPr>
          <p:cNvPr id="49289" name="Freeform 150"/>
          <p:cNvSpPr>
            <a:spLocks/>
          </p:cNvSpPr>
          <p:nvPr/>
        </p:nvSpPr>
        <p:spPr bwMode="auto">
          <a:xfrm>
            <a:off x="5712884" y="4065589"/>
            <a:ext cx="84667" cy="111125"/>
          </a:xfrm>
          <a:custGeom>
            <a:avLst/>
            <a:gdLst>
              <a:gd name="T0" fmla="*/ 2147483647 w 61"/>
              <a:gd name="T1" fmla="*/ 0 h 61"/>
              <a:gd name="T2" fmla="*/ 2147483647 w 61"/>
              <a:gd name="T3" fmla="*/ 2147483647 h 61"/>
              <a:gd name="T4" fmla="*/ 0 w 61"/>
              <a:gd name="T5" fmla="*/ 2147483647 h 61"/>
              <a:gd name="T6" fmla="*/ 2147483647 w 61"/>
              <a:gd name="T7" fmla="*/ 0 h 61"/>
              <a:gd name="T8" fmla="*/ 0 60000 65536"/>
              <a:gd name="T9" fmla="*/ 0 60000 65536"/>
              <a:gd name="T10" fmla="*/ 0 60000 65536"/>
              <a:gd name="T11" fmla="*/ 0 60000 65536"/>
              <a:gd name="T12" fmla="*/ 0 w 61"/>
              <a:gd name="T13" fmla="*/ 0 h 61"/>
              <a:gd name="T14" fmla="*/ 61 w 61"/>
              <a:gd name="T15" fmla="*/ 61 h 61"/>
            </a:gdLst>
            <a:ahLst/>
            <a:cxnLst>
              <a:cxn ang="T8">
                <a:pos x="T0" y="T1"/>
              </a:cxn>
              <a:cxn ang="T9">
                <a:pos x="T2" y="T3"/>
              </a:cxn>
              <a:cxn ang="T10">
                <a:pos x="T4" y="T5"/>
              </a:cxn>
              <a:cxn ang="T11">
                <a:pos x="T6" y="T7"/>
              </a:cxn>
            </a:cxnLst>
            <a:rect l="T12" t="T13" r="T14" b="T15"/>
            <a:pathLst>
              <a:path w="61" h="61">
                <a:moveTo>
                  <a:pt x="30" y="0"/>
                </a:moveTo>
                <a:lnTo>
                  <a:pt x="61" y="61"/>
                </a:lnTo>
                <a:lnTo>
                  <a:pt x="0" y="61"/>
                </a:lnTo>
                <a:lnTo>
                  <a:pt x="30" y="0"/>
                </a:lnTo>
                <a:close/>
              </a:path>
            </a:pathLst>
          </a:custGeom>
          <a:solidFill>
            <a:srgbClr val="FF9900"/>
          </a:solidFill>
          <a:ln w="38100">
            <a:solidFill>
              <a:srgbClr val="FF9900"/>
            </a:solidFill>
            <a:round/>
            <a:headEnd/>
            <a:tailEnd/>
          </a:ln>
        </p:spPr>
        <p:txBody>
          <a:bodyPr/>
          <a:lstStyle/>
          <a:p>
            <a:endParaRPr lang="en-US"/>
          </a:p>
        </p:txBody>
      </p:sp>
      <p:sp>
        <p:nvSpPr>
          <p:cNvPr id="49290" name="Line 151"/>
          <p:cNvSpPr>
            <a:spLocks noChangeShapeType="1"/>
          </p:cNvSpPr>
          <p:nvPr/>
        </p:nvSpPr>
        <p:spPr bwMode="auto">
          <a:xfrm>
            <a:off x="1790700" y="3976689"/>
            <a:ext cx="2117" cy="1587"/>
          </a:xfrm>
          <a:prstGeom prst="line">
            <a:avLst/>
          </a:prstGeom>
          <a:noFill/>
          <a:ln w="38100">
            <a:solidFill>
              <a:srgbClr val="000000"/>
            </a:solidFill>
            <a:round/>
            <a:headEnd/>
            <a:tailEnd/>
          </a:ln>
        </p:spPr>
        <p:txBody>
          <a:bodyPr/>
          <a:lstStyle/>
          <a:p>
            <a:endParaRPr lang="en-US"/>
          </a:p>
        </p:txBody>
      </p:sp>
      <p:sp>
        <p:nvSpPr>
          <p:cNvPr id="49291" name="Line 152"/>
          <p:cNvSpPr>
            <a:spLocks noChangeShapeType="1"/>
          </p:cNvSpPr>
          <p:nvPr/>
        </p:nvSpPr>
        <p:spPr bwMode="auto">
          <a:xfrm flipV="1">
            <a:off x="1790700" y="1938338"/>
            <a:ext cx="330200" cy="2038350"/>
          </a:xfrm>
          <a:prstGeom prst="line">
            <a:avLst/>
          </a:prstGeom>
          <a:noFill/>
          <a:ln w="38100">
            <a:solidFill>
              <a:srgbClr val="FF0000"/>
            </a:solidFill>
            <a:round/>
            <a:headEnd/>
            <a:tailEnd/>
          </a:ln>
        </p:spPr>
        <p:txBody>
          <a:bodyPr/>
          <a:lstStyle/>
          <a:p>
            <a:endParaRPr lang="en-US"/>
          </a:p>
        </p:txBody>
      </p:sp>
      <p:sp>
        <p:nvSpPr>
          <p:cNvPr id="49292" name="Line 153"/>
          <p:cNvSpPr>
            <a:spLocks noChangeShapeType="1"/>
          </p:cNvSpPr>
          <p:nvPr/>
        </p:nvSpPr>
        <p:spPr bwMode="auto">
          <a:xfrm>
            <a:off x="2120900" y="1938339"/>
            <a:ext cx="0" cy="1587"/>
          </a:xfrm>
          <a:prstGeom prst="line">
            <a:avLst/>
          </a:prstGeom>
          <a:noFill/>
          <a:ln w="38100">
            <a:solidFill>
              <a:srgbClr val="000000"/>
            </a:solidFill>
            <a:round/>
            <a:headEnd/>
            <a:tailEnd/>
          </a:ln>
        </p:spPr>
        <p:txBody>
          <a:bodyPr/>
          <a:lstStyle/>
          <a:p>
            <a:endParaRPr lang="en-US"/>
          </a:p>
        </p:txBody>
      </p:sp>
      <p:sp>
        <p:nvSpPr>
          <p:cNvPr id="49293" name="Line 154"/>
          <p:cNvSpPr>
            <a:spLocks noChangeShapeType="1"/>
          </p:cNvSpPr>
          <p:nvPr/>
        </p:nvSpPr>
        <p:spPr bwMode="auto">
          <a:xfrm>
            <a:off x="2120900" y="1938338"/>
            <a:ext cx="332317" cy="144462"/>
          </a:xfrm>
          <a:prstGeom prst="line">
            <a:avLst/>
          </a:prstGeom>
          <a:noFill/>
          <a:ln w="38100">
            <a:solidFill>
              <a:srgbClr val="FF0000"/>
            </a:solidFill>
            <a:round/>
            <a:headEnd/>
            <a:tailEnd/>
          </a:ln>
        </p:spPr>
        <p:txBody>
          <a:bodyPr/>
          <a:lstStyle/>
          <a:p>
            <a:endParaRPr lang="en-US"/>
          </a:p>
        </p:txBody>
      </p:sp>
      <p:sp>
        <p:nvSpPr>
          <p:cNvPr id="49294" name="Line 155"/>
          <p:cNvSpPr>
            <a:spLocks noChangeShapeType="1"/>
          </p:cNvSpPr>
          <p:nvPr/>
        </p:nvSpPr>
        <p:spPr bwMode="auto">
          <a:xfrm>
            <a:off x="2453217" y="2082800"/>
            <a:ext cx="0" cy="1588"/>
          </a:xfrm>
          <a:prstGeom prst="line">
            <a:avLst/>
          </a:prstGeom>
          <a:noFill/>
          <a:ln w="38100">
            <a:solidFill>
              <a:srgbClr val="000000"/>
            </a:solidFill>
            <a:round/>
            <a:headEnd/>
            <a:tailEnd/>
          </a:ln>
        </p:spPr>
        <p:txBody>
          <a:bodyPr/>
          <a:lstStyle/>
          <a:p>
            <a:endParaRPr lang="en-US"/>
          </a:p>
        </p:txBody>
      </p:sp>
      <p:sp>
        <p:nvSpPr>
          <p:cNvPr id="49295" name="Line 156"/>
          <p:cNvSpPr>
            <a:spLocks noChangeShapeType="1"/>
          </p:cNvSpPr>
          <p:nvPr/>
        </p:nvSpPr>
        <p:spPr bwMode="auto">
          <a:xfrm>
            <a:off x="2453217" y="2082800"/>
            <a:ext cx="328083" cy="146050"/>
          </a:xfrm>
          <a:prstGeom prst="line">
            <a:avLst/>
          </a:prstGeom>
          <a:noFill/>
          <a:ln w="38100">
            <a:solidFill>
              <a:srgbClr val="FF0000"/>
            </a:solidFill>
            <a:round/>
            <a:headEnd/>
            <a:tailEnd/>
          </a:ln>
        </p:spPr>
        <p:txBody>
          <a:bodyPr/>
          <a:lstStyle/>
          <a:p>
            <a:endParaRPr lang="en-US"/>
          </a:p>
        </p:txBody>
      </p:sp>
      <p:sp>
        <p:nvSpPr>
          <p:cNvPr id="49296" name="Line 157"/>
          <p:cNvSpPr>
            <a:spLocks noChangeShapeType="1"/>
          </p:cNvSpPr>
          <p:nvPr/>
        </p:nvSpPr>
        <p:spPr bwMode="auto">
          <a:xfrm>
            <a:off x="2781300" y="2228850"/>
            <a:ext cx="2117" cy="1588"/>
          </a:xfrm>
          <a:prstGeom prst="line">
            <a:avLst/>
          </a:prstGeom>
          <a:noFill/>
          <a:ln w="38100">
            <a:solidFill>
              <a:srgbClr val="000000"/>
            </a:solidFill>
            <a:round/>
            <a:headEnd/>
            <a:tailEnd/>
          </a:ln>
        </p:spPr>
        <p:txBody>
          <a:bodyPr/>
          <a:lstStyle/>
          <a:p>
            <a:endParaRPr lang="en-US"/>
          </a:p>
        </p:txBody>
      </p:sp>
      <p:sp>
        <p:nvSpPr>
          <p:cNvPr id="49297" name="Line 158"/>
          <p:cNvSpPr>
            <a:spLocks noChangeShapeType="1"/>
          </p:cNvSpPr>
          <p:nvPr/>
        </p:nvSpPr>
        <p:spPr bwMode="auto">
          <a:xfrm>
            <a:off x="2781300" y="2228851"/>
            <a:ext cx="992717" cy="436563"/>
          </a:xfrm>
          <a:prstGeom prst="line">
            <a:avLst/>
          </a:prstGeom>
          <a:noFill/>
          <a:ln w="38100">
            <a:solidFill>
              <a:srgbClr val="FF0000"/>
            </a:solidFill>
            <a:round/>
            <a:headEnd/>
            <a:tailEnd/>
          </a:ln>
        </p:spPr>
        <p:txBody>
          <a:bodyPr/>
          <a:lstStyle/>
          <a:p>
            <a:endParaRPr lang="en-US"/>
          </a:p>
        </p:txBody>
      </p:sp>
      <p:sp>
        <p:nvSpPr>
          <p:cNvPr id="49298" name="Line 159"/>
          <p:cNvSpPr>
            <a:spLocks noChangeShapeType="1"/>
          </p:cNvSpPr>
          <p:nvPr/>
        </p:nvSpPr>
        <p:spPr bwMode="auto">
          <a:xfrm>
            <a:off x="3774017" y="2665414"/>
            <a:ext cx="0" cy="1587"/>
          </a:xfrm>
          <a:prstGeom prst="line">
            <a:avLst/>
          </a:prstGeom>
          <a:noFill/>
          <a:ln w="38100">
            <a:solidFill>
              <a:schemeClr val="accent1"/>
            </a:solidFill>
            <a:round/>
            <a:headEnd/>
            <a:tailEnd/>
          </a:ln>
        </p:spPr>
        <p:txBody>
          <a:bodyPr/>
          <a:lstStyle/>
          <a:p>
            <a:endParaRPr lang="en-US"/>
          </a:p>
        </p:txBody>
      </p:sp>
      <p:sp>
        <p:nvSpPr>
          <p:cNvPr id="49299" name="Line 160"/>
          <p:cNvSpPr>
            <a:spLocks noChangeShapeType="1"/>
          </p:cNvSpPr>
          <p:nvPr/>
        </p:nvSpPr>
        <p:spPr bwMode="auto">
          <a:xfrm flipV="1">
            <a:off x="3702052" y="2519363"/>
            <a:ext cx="1060449" cy="158750"/>
          </a:xfrm>
          <a:prstGeom prst="line">
            <a:avLst/>
          </a:prstGeom>
          <a:noFill/>
          <a:ln w="38100">
            <a:solidFill>
              <a:srgbClr val="FF0000"/>
            </a:solidFill>
            <a:round/>
            <a:headEnd/>
            <a:tailEnd/>
          </a:ln>
        </p:spPr>
        <p:txBody>
          <a:bodyPr/>
          <a:lstStyle/>
          <a:p>
            <a:endParaRPr lang="en-US"/>
          </a:p>
        </p:txBody>
      </p:sp>
      <p:sp>
        <p:nvSpPr>
          <p:cNvPr id="49300" name="Line 161"/>
          <p:cNvSpPr>
            <a:spLocks noChangeShapeType="1"/>
          </p:cNvSpPr>
          <p:nvPr/>
        </p:nvSpPr>
        <p:spPr bwMode="auto">
          <a:xfrm>
            <a:off x="4762500" y="2519364"/>
            <a:ext cx="2117" cy="1587"/>
          </a:xfrm>
          <a:prstGeom prst="line">
            <a:avLst/>
          </a:prstGeom>
          <a:noFill/>
          <a:ln w="38100">
            <a:solidFill>
              <a:schemeClr val="accent1"/>
            </a:solidFill>
            <a:round/>
            <a:headEnd/>
            <a:tailEnd/>
          </a:ln>
        </p:spPr>
        <p:txBody>
          <a:bodyPr/>
          <a:lstStyle/>
          <a:p>
            <a:endParaRPr lang="en-US"/>
          </a:p>
        </p:txBody>
      </p:sp>
      <p:sp>
        <p:nvSpPr>
          <p:cNvPr id="49301" name="Line 162"/>
          <p:cNvSpPr>
            <a:spLocks noChangeShapeType="1"/>
          </p:cNvSpPr>
          <p:nvPr/>
        </p:nvSpPr>
        <p:spPr bwMode="auto">
          <a:xfrm>
            <a:off x="4762500" y="2519363"/>
            <a:ext cx="992717" cy="292100"/>
          </a:xfrm>
          <a:prstGeom prst="line">
            <a:avLst/>
          </a:prstGeom>
          <a:noFill/>
          <a:ln w="38100">
            <a:solidFill>
              <a:srgbClr val="FF0000"/>
            </a:solidFill>
            <a:round/>
            <a:headEnd/>
            <a:tailEnd/>
          </a:ln>
        </p:spPr>
        <p:txBody>
          <a:bodyPr/>
          <a:lstStyle/>
          <a:p>
            <a:endParaRPr lang="en-US"/>
          </a:p>
        </p:txBody>
      </p:sp>
      <p:sp>
        <p:nvSpPr>
          <p:cNvPr id="49302" name="Line 163"/>
          <p:cNvSpPr>
            <a:spLocks noChangeShapeType="1"/>
          </p:cNvSpPr>
          <p:nvPr/>
        </p:nvSpPr>
        <p:spPr bwMode="auto">
          <a:xfrm>
            <a:off x="5755217" y="2811464"/>
            <a:ext cx="0" cy="3175"/>
          </a:xfrm>
          <a:prstGeom prst="line">
            <a:avLst/>
          </a:prstGeom>
          <a:noFill/>
          <a:ln w="38100">
            <a:solidFill>
              <a:schemeClr val="accent1"/>
            </a:solidFill>
            <a:round/>
            <a:headEnd/>
            <a:tailEnd/>
          </a:ln>
        </p:spPr>
        <p:txBody>
          <a:bodyPr/>
          <a:lstStyle/>
          <a:p>
            <a:endParaRPr lang="en-US"/>
          </a:p>
        </p:txBody>
      </p:sp>
      <p:sp>
        <p:nvSpPr>
          <p:cNvPr id="49303" name="Rectangle 164"/>
          <p:cNvSpPr>
            <a:spLocks noChangeArrowheads="1"/>
          </p:cNvSpPr>
          <p:nvPr/>
        </p:nvSpPr>
        <p:spPr bwMode="auto">
          <a:xfrm>
            <a:off x="1748367" y="3922714"/>
            <a:ext cx="88900" cy="111125"/>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304" name="Rectangle 165"/>
          <p:cNvSpPr>
            <a:spLocks noChangeArrowheads="1"/>
          </p:cNvSpPr>
          <p:nvPr/>
        </p:nvSpPr>
        <p:spPr bwMode="auto">
          <a:xfrm>
            <a:off x="2078567" y="1882776"/>
            <a:ext cx="86784" cy="111125"/>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305" name="Rectangle 166"/>
          <p:cNvSpPr>
            <a:spLocks noChangeArrowheads="1"/>
          </p:cNvSpPr>
          <p:nvPr/>
        </p:nvSpPr>
        <p:spPr bwMode="auto">
          <a:xfrm>
            <a:off x="2408767" y="2030414"/>
            <a:ext cx="88900" cy="109537"/>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306" name="Rectangle 167"/>
          <p:cNvSpPr>
            <a:spLocks noChangeArrowheads="1"/>
          </p:cNvSpPr>
          <p:nvPr/>
        </p:nvSpPr>
        <p:spPr bwMode="auto">
          <a:xfrm>
            <a:off x="2738967" y="2174876"/>
            <a:ext cx="88900" cy="112713"/>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307" name="Rectangle 168"/>
          <p:cNvSpPr>
            <a:spLocks noChangeArrowheads="1"/>
          </p:cNvSpPr>
          <p:nvPr/>
        </p:nvSpPr>
        <p:spPr bwMode="auto">
          <a:xfrm>
            <a:off x="3731685" y="2611438"/>
            <a:ext cx="86783" cy="112712"/>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308" name="Rectangle 169"/>
          <p:cNvSpPr>
            <a:spLocks noChangeArrowheads="1"/>
          </p:cNvSpPr>
          <p:nvPr/>
        </p:nvSpPr>
        <p:spPr bwMode="auto">
          <a:xfrm>
            <a:off x="4720167" y="2465388"/>
            <a:ext cx="86784" cy="112712"/>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309" name="Rectangle 170"/>
          <p:cNvSpPr>
            <a:spLocks noChangeArrowheads="1"/>
          </p:cNvSpPr>
          <p:nvPr/>
        </p:nvSpPr>
        <p:spPr bwMode="auto">
          <a:xfrm>
            <a:off x="5712885" y="2755901"/>
            <a:ext cx="86783" cy="112713"/>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sp>
        <p:nvSpPr>
          <p:cNvPr id="49310" name="Rectangle 171"/>
          <p:cNvSpPr>
            <a:spLocks noChangeArrowheads="1"/>
          </p:cNvSpPr>
          <p:nvPr/>
        </p:nvSpPr>
        <p:spPr bwMode="auto">
          <a:xfrm>
            <a:off x="1737881" y="5592763"/>
            <a:ext cx="99386" cy="215444"/>
          </a:xfrm>
          <a:prstGeom prst="rect">
            <a:avLst/>
          </a:prstGeom>
          <a:noFill/>
          <a:ln w="9525">
            <a:noFill/>
            <a:miter lim="800000"/>
            <a:headEnd/>
            <a:tailEnd/>
          </a:ln>
        </p:spPr>
        <p:txBody>
          <a:bodyPr wrap="none" lIns="0" tIns="0" rIns="0" bIns="0">
            <a:spAutoFit/>
          </a:bodyPr>
          <a:lstStyle/>
          <a:p>
            <a:pPr algn="r" eaLnBrk="0" hangingPunct="0"/>
            <a:r>
              <a:rPr lang="en-GB" sz="1400"/>
              <a:t>0</a:t>
            </a:r>
          </a:p>
        </p:txBody>
      </p:sp>
      <p:sp>
        <p:nvSpPr>
          <p:cNvPr id="49311" name="Rectangle 172"/>
          <p:cNvSpPr>
            <a:spLocks noChangeArrowheads="1"/>
          </p:cNvSpPr>
          <p:nvPr/>
        </p:nvSpPr>
        <p:spPr bwMode="auto">
          <a:xfrm>
            <a:off x="2404632" y="5592763"/>
            <a:ext cx="99386" cy="215444"/>
          </a:xfrm>
          <a:prstGeom prst="rect">
            <a:avLst/>
          </a:prstGeom>
          <a:noFill/>
          <a:ln w="9525">
            <a:noFill/>
            <a:miter lim="800000"/>
            <a:headEnd/>
            <a:tailEnd/>
          </a:ln>
        </p:spPr>
        <p:txBody>
          <a:bodyPr wrap="none" lIns="0" tIns="0" rIns="0" bIns="0">
            <a:spAutoFit/>
          </a:bodyPr>
          <a:lstStyle/>
          <a:p>
            <a:pPr algn="r" eaLnBrk="0" hangingPunct="0"/>
            <a:r>
              <a:rPr lang="en-GB" sz="1400" dirty="0"/>
              <a:t>2</a:t>
            </a:r>
          </a:p>
        </p:txBody>
      </p:sp>
      <p:sp>
        <p:nvSpPr>
          <p:cNvPr id="49312" name="Rectangle 173"/>
          <p:cNvSpPr>
            <a:spLocks noChangeArrowheads="1"/>
          </p:cNvSpPr>
          <p:nvPr/>
        </p:nvSpPr>
        <p:spPr bwMode="auto">
          <a:xfrm>
            <a:off x="3079848" y="5592763"/>
            <a:ext cx="99386" cy="215444"/>
          </a:xfrm>
          <a:prstGeom prst="rect">
            <a:avLst/>
          </a:prstGeom>
          <a:noFill/>
          <a:ln w="9525">
            <a:noFill/>
            <a:miter lim="800000"/>
            <a:headEnd/>
            <a:tailEnd/>
          </a:ln>
        </p:spPr>
        <p:txBody>
          <a:bodyPr wrap="none" lIns="0" tIns="0" rIns="0" bIns="0">
            <a:spAutoFit/>
          </a:bodyPr>
          <a:lstStyle/>
          <a:p>
            <a:pPr algn="r" eaLnBrk="0" hangingPunct="0"/>
            <a:r>
              <a:rPr lang="en-GB" sz="1400" dirty="0"/>
              <a:t>4</a:t>
            </a:r>
          </a:p>
        </p:txBody>
      </p:sp>
      <p:sp>
        <p:nvSpPr>
          <p:cNvPr id="49313" name="Rectangle 174"/>
          <p:cNvSpPr>
            <a:spLocks noChangeArrowheads="1"/>
          </p:cNvSpPr>
          <p:nvPr/>
        </p:nvSpPr>
        <p:spPr bwMode="auto">
          <a:xfrm>
            <a:off x="3742365" y="5592763"/>
            <a:ext cx="99386" cy="215444"/>
          </a:xfrm>
          <a:prstGeom prst="rect">
            <a:avLst/>
          </a:prstGeom>
          <a:noFill/>
          <a:ln w="9525">
            <a:noFill/>
            <a:miter lim="800000"/>
            <a:headEnd/>
            <a:tailEnd/>
          </a:ln>
        </p:spPr>
        <p:txBody>
          <a:bodyPr wrap="none" lIns="0" tIns="0" rIns="0" bIns="0">
            <a:spAutoFit/>
          </a:bodyPr>
          <a:lstStyle/>
          <a:p>
            <a:pPr algn="r" eaLnBrk="0" hangingPunct="0"/>
            <a:r>
              <a:rPr lang="en-GB" sz="1400"/>
              <a:t>6</a:t>
            </a:r>
          </a:p>
        </p:txBody>
      </p:sp>
      <p:sp>
        <p:nvSpPr>
          <p:cNvPr id="49314" name="Rectangle 175"/>
          <p:cNvSpPr>
            <a:spLocks noChangeArrowheads="1"/>
          </p:cNvSpPr>
          <p:nvPr/>
        </p:nvSpPr>
        <p:spPr bwMode="auto">
          <a:xfrm>
            <a:off x="4402765" y="5592763"/>
            <a:ext cx="99386" cy="215444"/>
          </a:xfrm>
          <a:prstGeom prst="rect">
            <a:avLst/>
          </a:prstGeom>
          <a:noFill/>
          <a:ln w="9525">
            <a:noFill/>
            <a:miter lim="800000"/>
            <a:headEnd/>
            <a:tailEnd/>
          </a:ln>
        </p:spPr>
        <p:txBody>
          <a:bodyPr wrap="none" lIns="0" tIns="0" rIns="0" bIns="0">
            <a:spAutoFit/>
          </a:bodyPr>
          <a:lstStyle/>
          <a:p>
            <a:pPr algn="r" eaLnBrk="0" hangingPunct="0"/>
            <a:r>
              <a:rPr lang="en-GB" sz="1400" dirty="0"/>
              <a:t>8</a:t>
            </a:r>
          </a:p>
        </p:txBody>
      </p:sp>
      <p:sp>
        <p:nvSpPr>
          <p:cNvPr id="49315" name="Rectangle 176"/>
          <p:cNvSpPr>
            <a:spLocks noChangeArrowheads="1"/>
          </p:cNvSpPr>
          <p:nvPr/>
        </p:nvSpPr>
        <p:spPr bwMode="auto">
          <a:xfrm>
            <a:off x="5020928" y="5592763"/>
            <a:ext cx="198772" cy="215444"/>
          </a:xfrm>
          <a:prstGeom prst="rect">
            <a:avLst/>
          </a:prstGeom>
          <a:noFill/>
          <a:ln w="9525">
            <a:noFill/>
            <a:miter lim="800000"/>
            <a:headEnd/>
            <a:tailEnd/>
          </a:ln>
        </p:spPr>
        <p:txBody>
          <a:bodyPr wrap="none" lIns="0" tIns="0" rIns="0" bIns="0">
            <a:spAutoFit/>
          </a:bodyPr>
          <a:lstStyle/>
          <a:p>
            <a:pPr algn="r" eaLnBrk="0" hangingPunct="0"/>
            <a:r>
              <a:rPr lang="en-GB" sz="1400" dirty="0"/>
              <a:t>10</a:t>
            </a:r>
          </a:p>
        </p:txBody>
      </p:sp>
      <p:sp>
        <p:nvSpPr>
          <p:cNvPr id="49316" name="Rectangle 177"/>
          <p:cNvSpPr>
            <a:spLocks noChangeArrowheads="1"/>
          </p:cNvSpPr>
          <p:nvPr/>
        </p:nvSpPr>
        <p:spPr bwMode="auto">
          <a:xfrm>
            <a:off x="5664395" y="5592763"/>
            <a:ext cx="198772" cy="215444"/>
          </a:xfrm>
          <a:prstGeom prst="rect">
            <a:avLst/>
          </a:prstGeom>
          <a:noFill/>
          <a:ln w="9525">
            <a:noFill/>
            <a:miter lim="800000"/>
            <a:headEnd/>
            <a:tailEnd/>
          </a:ln>
        </p:spPr>
        <p:txBody>
          <a:bodyPr wrap="none" lIns="0" tIns="0" rIns="0" bIns="0">
            <a:spAutoFit/>
          </a:bodyPr>
          <a:lstStyle/>
          <a:p>
            <a:pPr algn="r" eaLnBrk="0" hangingPunct="0"/>
            <a:r>
              <a:rPr lang="en-GB" sz="1400" dirty="0"/>
              <a:t>12</a:t>
            </a:r>
          </a:p>
        </p:txBody>
      </p:sp>
      <p:sp>
        <p:nvSpPr>
          <p:cNvPr id="49317" name="Line 178"/>
          <p:cNvSpPr>
            <a:spLocks noChangeShapeType="1"/>
          </p:cNvSpPr>
          <p:nvPr/>
        </p:nvSpPr>
        <p:spPr bwMode="auto">
          <a:xfrm flipV="1">
            <a:off x="1452034" y="1792289"/>
            <a:ext cx="2117" cy="3640137"/>
          </a:xfrm>
          <a:prstGeom prst="line">
            <a:avLst/>
          </a:prstGeom>
          <a:noFill/>
          <a:ln w="19050">
            <a:solidFill>
              <a:schemeClr val="tx1"/>
            </a:solidFill>
            <a:round/>
            <a:headEnd/>
            <a:tailEnd/>
          </a:ln>
        </p:spPr>
        <p:txBody>
          <a:bodyPr/>
          <a:lstStyle/>
          <a:p>
            <a:endParaRPr lang="en-US">
              <a:ln>
                <a:solidFill>
                  <a:schemeClr val="tx1"/>
                </a:solidFill>
              </a:ln>
            </a:endParaRPr>
          </a:p>
        </p:txBody>
      </p:sp>
      <p:sp>
        <p:nvSpPr>
          <p:cNvPr id="49318" name="Rectangle 179"/>
          <p:cNvSpPr>
            <a:spLocks noChangeArrowheads="1"/>
          </p:cNvSpPr>
          <p:nvPr/>
        </p:nvSpPr>
        <p:spPr bwMode="auto">
          <a:xfrm>
            <a:off x="1083928" y="5337175"/>
            <a:ext cx="198772" cy="215444"/>
          </a:xfrm>
          <a:prstGeom prst="rect">
            <a:avLst/>
          </a:prstGeom>
          <a:noFill/>
          <a:ln w="9525">
            <a:noFill/>
            <a:miter lim="800000"/>
            <a:headEnd/>
            <a:tailEnd/>
          </a:ln>
        </p:spPr>
        <p:txBody>
          <a:bodyPr wrap="none" lIns="0" tIns="0" rIns="0" bIns="0">
            <a:spAutoFit/>
          </a:bodyPr>
          <a:lstStyle/>
          <a:p>
            <a:pPr algn="r" eaLnBrk="0" hangingPunct="0"/>
            <a:r>
              <a:rPr lang="en-GB" sz="1400" dirty="0"/>
              <a:t>90</a:t>
            </a:r>
          </a:p>
        </p:txBody>
      </p:sp>
      <p:sp>
        <p:nvSpPr>
          <p:cNvPr id="49319" name="Line 180"/>
          <p:cNvSpPr>
            <a:spLocks noChangeShapeType="1"/>
          </p:cNvSpPr>
          <p:nvPr/>
        </p:nvSpPr>
        <p:spPr bwMode="auto">
          <a:xfrm flipH="1">
            <a:off x="1384300" y="4703764"/>
            <a:ext cx="78317" cy="1587"/>
          </a:xfrm>
          <a:prstGeom prst="line">
            <a:avLst/>
          </a:prstGeom>
          <a:noFill/>
          <a:ln w="19050">
            <a:solidFill>
              <a:schemeClr val="tx1"/>
            </a:solidFill>
            <a:round/>
            <a:headEnd/>
            <a:tailEnd/>
          </a:ln>
        </p:spPr>
        <p:txBody>
          <a:bodyPr/>
          <a:lstStyle/>
          <a:p>
            <a:endParaRPr lang="en-US"/>
          </a:p>
        </p:txBody>
      </p:sp>
      <p:sp>
        <p:nvSpPr>
          <p:cNvPr id="49320" name="Rectangle 181"/>
          <p:cNvSpPr>
            <a:spLocks noChangeArrowheads="1"/>
          </p:cNvSpPr>
          <p:nvPr/>
        </p:nvSpPr>
        <p:spPr bwMode="auto">
          <a:xfrm>
            <a:off x="1083928" y="4610100"/>
            <a:ext cx="198772" cy="215444"/>
          </a:xfrm>
          <a:prstGeom prst="rect">
            <a:avLst/>
          </a:prstGeom>
          <a:noFill/>
          <a:ln w="9525">
            <a:noFill/>
            <a:miter lim="800000"/>
            <a:headEnd/>
            <a:tailEnd/>
          </a:ln>
        </p:spPr>
        <p:txBody>
          <a:bodyPr wrap="none" lIns="0" tIns="0" rIns="0" bIns="0">
            <a:spAutoFit/>
          </a:bodyPr>
          <a:lstStyle/>
          <a:p>
            <a:pPr algn="r" eaLnBrk="0" hangingPunct="0"/>
            <a:r>
              <a:rPr lang="en-GB" sz="1400" dirty="0"/>
              <a:t>95</a:t>
            </a:r>
          </a:p>
        </p:txBody>
      </p:sp>
      <p:sp>
        <p:nvSpPr>
          <p:cNvPr id="49321" name="Line 182"/>
          <p:cNvSpPr>
            <a:spLocks noChangeShapeType="1"/>
          </p:cNvSpPr>
          <p:nvPr/>
        </p:nvSpPr>
        <p:spPr bwMode="auto">
          <a:xfrm flipH="1">
            <a:off x="1384300" y="3986213"/>
            <a:ext cx="78317" cy="1587"/>
          </a:xfrm>
          <a:prstGeom prst="line">
            <a:avLst/>
          </a:prstGeom>
          <a:noFill/>
          <a:ln w="19050">
            <a:solidFill>
              <a:schemeClr val="tx1"/>
            </a:solidFill>
            <a:round/>
            <a:headEnd/>
            <a:tailEnd/>
          </a:ln>
        </p:spPr>
        <p:txBody>
          <a:bodyPr/>
          <a:lstStyle/>
          <a:p>
            <a:endParaRPr lang="en-US"/>
          </a:p>
        </p:txBody>
      </p:sp>
      <p:sp>
        <p:nvSpPr>
          <p:cNvPr id="49322" name="Rectangle 183"/>
          <p:cNvSpPr>
            <a:spLocks noChangeArrowheads="1"/>
          </p:cNvSpPr>
          <p:nvPr/>
        </p:nvSpPr>
        <p:spPr bwMode="auto">
          <a:xfrm>
            <a:off x="984542" y="3881438"/>
            <a:ext cx="298159" cy="215444"/>
          </a:xfrm>
          <a:prstGeom prst="rect">
            <a:avLst/>
          </a:prstGeom>
          <a:noFill/>
          <a:ln w="9525">
            <a:noFill/>
            <a:miter lim="800000"/>
            <a:headEnd/>
            <a:tailEnd/>
          </a:ln>
        </p:spPr>
        <p:txBody>
          <a:bodyPr wrap="none" lIns="0" tIns="0" rIns="0" bIns="0">
            <a:spAutoFit/>
          </a:bodyPr>
          <a:lstStyle/>
          <a:p>
            <a:pPr algn="r" eaLnBrk="0" hangingPunct="0"/>
            <a:r>
              <a:rPr lang="en-GB" sz="1400" dirty="0"/>
              <a:t>100</a:t>
            </a:r>
          </a:p>
        </p:txBody>
      </p:sp>
      <p:sp>
        <p:nvSpPr>
          <p:cNvPr id="49323" name="Line 184"/>
          <p:cNvSpPr>
            <a:spLocks noChangeShapeType="1"/>
          </p:cNvSpPr>
          <p:nvPr/>
        </p:nvSpPr>
        <p:spPr bwMode="auto">
          <a:xfrm flipH="1">
            <a:off x="1384300" y="3249614"/>
            <a:ext cx="78317" cy="1587"/>
          </a:xfrm>
          <a:prstGeom prst="line">
            <a:avLst/>
          </a:prstGeom>
          <a:noFill/>
          <a:ln w="19050">
            <a:solidFill>
              <a:schemeClr val="tx1"/>
            </a:solidFill>
            <a:round/>
            <a:headEnd/>
            <a:tailEnd/>
          </a:ln>
        </p:spPr>
        <p:txBody>
          <a:bodyPr/>
          <a:lstStyle/>
          <a:p>
            <a:endParaRPr lang="en-US"/>
          </a:p>
        </p:txBody>
      </p:sp>
      <p:sp>
        <p:nvSpPr>
          <p:cNvPr id="49324" name="Rectangle 185"/>
          <p:cNvSpPr>
            <a:spLocks noChangeArrowheads="1"/>
          </p:cNvSpPr>
          <p:nvPr/>
        </p:nvSpPr>
        <p:spPr bwMode="auto">
          <a:xfrm>
            <a:off x="984542" y="3154363"/>
            <a:ext cx="298159" cy="215444"/>
          </a:xfrm>
          <a:prstGeom prst="rect">
            <a:avLst/>
          </a:prstGeom>
          <a:noFill/>
          <a:ln w="9525">
            <a:noFill/>
            <a:miter lim="800000"/>
            <a:headEnd/>
            <a:tailEnd/>
          </a:ln>
        </p:spPr>
        <p:txBody>
          <a:bodyPr wrap="none" lIns="0" tIns="0" rIns="0" bIns="0">
            <a:spAutoFit/>
          </a:bodyPr>
          <a:lstStyle/>
          <a:p>
            <a:pPr algn="r" eaLnBrk="0" hangingPunct="0"/>
            <a:r>
              <a:rPr lang="en-GB" sz="1400" dirty="0"/>
              <a:t>105</a:t>
            </a:r>
          </a:p>
        </p:txBody>
      </p:sp>
      <p:sp>
        <p:nvSpPr>
          <p:cNvPr id="49325" name="Line 186"/>
          <p:cNvSpPr>
            <a:spLocks noChangeShapeType="1"/>
          </p:cNvSpPr>
          <p:nvPr/>
        </p:nvSpPr>
        <p:spPr bwMode="auto">
          <a:xfrm flipH="1">
            <a:off x="1384300" y="2506663"/>
            <a:ext cx="78317" cy="0"/>
          </a:xfrm>
          <a:prstGeom prst="line">
            <a:avLst/>
          </a:prstGeom>
          <a:noFill/>
          <a:ln w="19050">
            <a:solidFill>
              <a:schemeClr val="tx1"/>
            </a:solidFill>
            <a:round/>
            <a:headEnd/>
            <a:tailEnd/>
          </a:ln>
        </p:spPr>
        <p:txBody>
          <a:bodyPr/>
          <a:lstStyle/>
          <a:p>
            <a:endParaRPr lang="en-US"/>
          </a:p>
        </p:txBody>
      </p:sp>
      <p:sp>
        <p:nvSpPr>
          <p:cNvPr id="49326" name="Rectangle 187"/>
          <p:cNvSpPr>
            <a:spLocks noChangeArrowheads="1"/>
          </p:cNvSpPr>
          <p:nvPr/>
        </p:nvSpPr>
        <p:spPr bwMode="auto">
          <a:xfrm>
            <a:off x="997879" y="2425701"/>
            <a:ext cx="284822" cy="215444"/>
          </a:xfrm>
          <a:prstGeom prst="rect">
            <a:avLst/>
          </a:prstGeom>
          <a:noFill/>
          <a:ln w="9525">
            <a:noFill/>
            <a:miter lim="800000"/>
            <a:headEnd/>
            <a:tailEnd/>
          </a:ln>
        </p:spPr>
        <p:txBody>
          <a:bodyPr wrap="none" lIns="0" tIns="0" rIns="0" bIns="0">
            <a:spAutoFit/>
          </a:bodyPr>
          <a:lstStyle/>
          <a:p>
            <a:pPr algn="r" eaLnBrk="0" hangingPunct="0"/>
            <a:r>
              <a:rPr lang="en-GB" sz="1400" dirty="0"/>
              <a:t>110</a:t>
            </a:r>
          </a:p>
        </p:txBody>
      </p:sp>
      <p:sp>
        <p:nvSpPr>
          <p:cNvPr id="49327" name="Line 188"/>
          <p:cNvSpPr>
            <a:spLocks noChangeShapeType="1"/>
          </p:cNvSpPr>
          <p:nvPr/>
        </p:nvSpPr>
        <p:spPr bwMode="auto">
          <a:xfrm flipH="1">
            <a:off x="1384300" y="1792289"/>
            <a:ext cx="78317" cy="1587"/>
          </a:xfrm>
          <a:prstGeom prst="line">
            <a:avLst/>
          </a:prstGeom>
          <a:noFill/>
          <a:ln w="19050">
            <a:solidFill>
              <a:srgbClr val="FFFFFF"/>
            </a:solidFill>
            <a:round/>
            <a:headEnd/>
            <a:tailEnd/>
          </a:ln>
        </p:spPr>
        <p:txBody>
          <a:bodyPr/>
          <a:lstStyle/>
          <a:p>
            <a:endParaRPr lang="en-US"/>
          </a:p>
        </p:txBody>
      </p:sp>
      <p:sp>
        <p:nvSpPr>
          <p:cNvPr id="49328" name="Rectangle 189"/>
          <p:cNvSpPr>
            <a:spLocks noChangeArrowheads="1"/>
          </p:cNvSpPr>
          <p:nvPr/>
        </p:nvSpPr>
        <p:spPr bwMode="auto">
          <a:xfrm>
            <a:off x="997878" y="1697038"/>
            <a:ext cx="284822" cy="215444"/>
          </a:xfrm>
          <a:prstGeom prst="rect">
            <a:avLst/>
          </a:prstGeom>
          <a:noFill/>
          <a:ln w="9525">
            <a:noFill/>
            <a:miter lim="800000"/>
            <a:headEnd/>
            <a:tailEnd/>
          </a:ln>
        </p:spPr>
        <p:txBody>
          <a:bodyPr wrap="none" lIns="0" tIns="0" rIns="0" bIns="0">
            <a:spAutoFit/>
          </a:bodyPr>
          <a:lstStyle/>
          <a:p>
            <a:pPr algn="r" eaLnBrk="0" hangingPunct="0"/>
            <a:r>
              <a:rPr lang="en-GB" sz="1400" dirty="0"/>
              <a:t>115</a:t>
            </a:r>
          </a:p>
        </p:txBody>
      </p:sp>
      <p:sp>
        <p:nvSpPr>
          <p:cNvPr id="49329" name="Text Box 190"/>
          <p:cNvSpPr txBox="1">
            <a:spLocks noChangeArrowheads="1"/>
          </p:cNvSpPr>
          <p:nvPr/>
        </p:nvSpPr>
        <p:spPr bwMode="auto">
          <a:xfrm>
            <a:off x="154517" y="6280150"/>
            <a:ext cx="5850467" cy="458788"/>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GB" sz="1200">
                <a:solidFill>
                  <a:srgbClr val="FFFFFF"/>
                </a:solidFill>
                <a:latin typeface="Times New Roman" pitchFamily="18" charset="0"/>
              </a:rPr>
              <a:t>p&lt;0.001 Bud-Form vs placebo and budesonide; p&lt;0.001 formoterol vs placebo; p=0.005 budesonide vs placebo</a:t>
            </a:r>
          </a:p>
        </p:txBody>
      </p:sp>
      <p:sp>
        <p:nvSpPr>
          <p:cNvPr id="49330" name="Line 191"/>
          <p:cNvSpPr>
            <a:spLocks noChangeShapeType="1"/>
          </p:cNvSpPr>
          <p:nvPr/>
        </p:nvSpPr>
        <p:spPr bwMode="auto">
          <a:xfrm>
            <a:off x="1377951" y="5418138"/>
            <a:ext cx="4360333" cy="0"/>
          </a:xfrm>
          <a:prstGeom prst="line">
            <a:avLst/>
          </a:prstGeom>
          <a:noFill/>
          <a:ln w="19050">
            <a:solidFill>
              <a:schemeClr val="tx1"/>
            </a:solidFill>
            <a:round/>
            <a:headEnd/>
            <a:tailEnd/>
          </a:ln>
        </p:spPr>
        <p:txBody>
          <a:bodyPr/>
          <a:lstStyle/>
          <a:p>
            <a:endParaRPr lang="en-US"/>
          </a:p>
        </p:txBody>
      </p:sp>
      <p:sp>
        <p:nvSpPr>
          <p:cNvPr id="49331" name="Text Box 192"/>
          <p:cNvSpPr txBox="1">
            <a:spLocks noChangeArrowheads="1"/>
          </p:cNvSpPr>
          <p:nvPr/>
        </p:nvSpPr>
        <p:spPr bwMode="auto">
          <a:xfrm>
            <a:off x="6233584" y="6278564"/>
            <a:ext cx="5856816" cy="458787"/>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GB" sz="1200">
                <a:solidFill>
                  <a:srgbClr val="FFFFFF"/>
                </a:solidFill>
                <a:latin typeface="Times New Roman" pitchFamily="18" charset="0"/>
              </a:rPr>
              <a:t>p&lt;0.001 Bud-Form vs placebo and budesonide; p=0.002 Bud / Form vs formoterol; p&lt;0.001 formoterol vs placebo </a:t>
            </a:r>
          </a:p>
        </p:txBody>
      </p:sp>
      <p:sp>
        <p:nvSpPr>
          <p:cNvPr id="49332" name="Line 193"/>
          <p:cNvSpPr>
            <a:spLocks noChangeShapeType="1"/>
          </p:cNvSpPr>
          <p:nvPr/>
        </p:nvSpPr>
        <p:spPr bwMode="auto">
          <a:xfrm>
            <a:off x="1460500" y="5432426"/>
            <a:ext cx="0" cy="66675"/>
          </a:xfrm>
          <a:prstGeom prst="line">
            <a:avLst/>
          </a:prstGeom>
          <a:noFill/>
          <a:ln w="19050">
            <a:solidFill>
              <a:schemeClr val="bg1"/>
            </a:solidFill>
            <a:round/>
            <a:headEnd/>
            <a:tailEnd/>
          </a:ln>
        </p:spPr>
        <p:txBody>
          <a:bodyPr/>
          <a:lstStyle/>
          <a:p>
            <a:endParaRPr lang="en-US"/>
          </a:p>
        </p:txBody>
      </p:sp>
      <p:grpSp>
        <p:nvGrpSpPr>
          <p:cNvPr id="3" name="Group 194"/>
          <p:cNvGrpSpPr>
            <a:grpSpLocks/>
          </p:cNvGrpSpPr>
          <p:nvPr/>
        </p:nvGrpSpPr>
        <p:grpSpPr bwMode="auto">
          <a:xfrm>
            <a:off x="2072218" y="5422901"/>
            <a:ext cx="1407583" cy="79375"/>
            <a:chOff x="859" y="3526"/>
            <a:chExt cx="665" cy="50"/>
          </a:xfrm>
        </p:grpSpPr>
        <p:sp>
          <p:nvSpPr>
            <p:cNvPr id="49365" name="Line 195"/>
            <p:cNvSpPr>
              <a:spLocks noChangeShapeType="1"/>
            </p:cNvSpPr>
            <p:nvPr/>
          </p:nvSpPr>
          <p:spPr bwMode="auto">
            <a:xfrm>
              <a:off x="859" y="3526"/>
              <a:ext cx="1" cy="42"/>
            </a:xfrm>
            <a:prstGeom prst="line">
              <a:avLst/>
            </a:prstGeom>
            <a:noFill/>
            <a:ln w="19050">
              <a:solidFill>
                <a:srgbClr val="FFFFFF"/>
              </a:solidFill>
              <a:round/>
              <a:headEnd/>
              <a:tailEnd/>
            </a:ln>
          </p:spPr>
          <p:txBody>
            <a:bodyPr/>
            <a:lstStyle/>
            <a:p>
              <a:endParaRPr lang="en-US"/>
            </a:p>
          </p:txBody>
        </p:sp>
        <p:sp>
          <p:nvSpPr>
            <p:cNvPr id="49366" name="Line 196"/>
            <p:cNvSpPr>
              <a:spLocks noChangeShapeType="1"/>
            </p:cNvSpPr>
            <p:nvPr/>
          </p:nvSpPr>
          <p:spPr bwMode="auto">
            <a:xfrm>
              <a:off x="1026" y="3526"/>
              <a:ext cx="1" cy="42"/>
            </a:xfrm>
            <a:prstGeom prst="line">
              <a:avLst/>
            </a:prstGeom>
            <a:noFill/>
            <a:ln w="19050">
              <a:solidFill>
                <a:srgbClr val="FFFFFF"/>
              </a:solidFill>
              <a:round/>
              <a:headEnd/>
              <a:tailEnd/>
            </a:ln>
          </p:spPr>
          <p:txBody>
            <a:bodyPr/>
            <a:lstStyle/>
            <a:p>
              <a:endParaRPr lang="en-US"/>
            </a:p>
          </p:txBody>
        </p:sp>
        <p:sp>
          <p:nvSpPr>
            <p:cNvPr id="49367" name="Line 197"/>
            <p:cNvSpPr>
              <a:spLocks noChangeShapeType="1"/>
            </p:cNvSpPr>
            <p:nvPr/>
          </p:nvSpPr>
          <p:spPr bwMode="auto">
            <a:xfrm>
              <a:off x="1195" y="3526"/>
              <a:ext cx="1" cy="42"/>
            </a:xfrm>
            <a:prstGeom prst="line">
              <a:avLst/>
            </a:prstGeom>
            <a:noFill/>
            <a:ln w="19050">
              <a:solidFill>
                <a:srgbClr val="FFFFFF"/>
              </a:solidFill>
              <a:round/>
              <a:headEnd/>
              <a:tailEnd/>
            </a:ln>
          </p:spPr>
          <p:txBody>
            <a:bodyPr/>
            <a:lstStyle/>
            <a:p>
              <a:endParaRPr lang="en-US"/>
            </a:p>
          </p:txBody>
        </p:sp>
        <p:sp>
          <p:nvSpPr>
            <p:cNvPr id="49368" name="Line 198"/>
            <p:cNvSpPr>
              <a:spLocks noChangeShapeType="1"/>
            </p:cNvSpPr>
            <p:nvPr/>
          </p:nvSpPr>
          <p:spPr bwMode="auto">
            <a:xfrm>
              <a:off x="1363" y="3526"/>
              <a:ext cx="0" cy="42"/>
            </a:xfrm>
            <a:prstGeom prst="line">
              <a:avLst/>
            </a:prstGeom>
            <a:noFill/>
            <a:ln w="19050">
              <a:solidFill>
                <a:srgbClr val="FFFFFF"/>
              </a:solidFill>
              <a:round/>
              <a:headEnd/>
              <a:tailEnd/>
            </a:ln>
          </p:spPr>
          <p:txBody>
            <a:bodyPr/>
            <a:lstStyle/>
            <a:p>
              <a:endParaRPr lang="en-US"/>
            </a:p>
          </p:txBody>
        </p:sp>
        <p:sp>
          <p:nvSpPr>
            <p:cNvPr id="49369" name="Line 199"/>
            <p:cNvSpPr>
              <a:spLocks noChangeShapeType="1"/>
            </p:cNvSpPr>
            <p:nvPr/>
          </p:nvSpPr>
          <p:spPr bwMode="auto">
            <a:xfrm>
              <a:off x="1523" y="3534"/>
              <a:ext cx="1" cy="42"/>
            </a:xfrm>
            <a:prstGeom prst="line">
              <a:avLst/>
            </a:prstGeom>
            <a:noFill/>
            <a:ln w="19050">
              <a:solidFill>
                <a:srgbClr val="FFFFFF"/>
              </a:solidFill>
              <a:round/>
              <a:headEnd/>
              <a:tailEnd/>
            </a:ln>
          </p:spPr>
          <p:txBody>
            <a:bodyPr/>
            <a:lstStyle/>
            <a:p>
              <a:endParaRPr lang="en-US"/>
            </a:p>
          </p:txBody>
        </p:sp>
      </p:grpSp>
      <p:sp>
        <p:nvSpPr>
          <p:cNvPr id="49334" name="Line 200"/>
          <p:cNvSpPr>
            <a:spLocks noChangeShapeType="1"/>
          </p:cNvSpPr>
          <p:nvPr/>
        </p:nvSpPr>
        <p:spPr bwMode="auto">
          <a:xfrm>
            <a:off x="3782485" y="5421314"/>
            <a:ext cx="2116" cy="77787"/>
          </a:xfrm>
          <a:prstGeom prst="line">
            <a:avLst/>
          </a:prstGeom>
          <a:noFill/>
          <a:ln w="19050">
            <a:solidFill>
              <a:srgbClr val="FFFFFF"/>
            </a:solidFill>
            <a:round/>
            <a:headEnd/>
            <a:tailEnd/>
          </a:ln>
        </p:spPr>
        <p:txBody>
          <a:bodyPr/>
          <a:lstStyle/>
          <a:p>
            <a:endParaRPr lang="en-US"/>
          </a:p>
        </p:txBody>
      </p:sp>
      <p:sp>
        <p:nvSpPr>
          <p:cNvPr id="49335" name="Line 201"/>
          <p:cNvSpPr>
            <a:spLocks noChangeShapeType="1"/>
          </p:cNvSpPr>
          <p:nvPr/>
        </p:nvSpPr>
        <p:spPr bwMode="auto">
          <a:xfrm>
            <a:off x="4089400" y="5432426"/>
            <a:ext cx="0" cy="66675"/>
          </a:xfrm>
          <a:prstGeom prst="line">
            <a:avLst/>
          </a:prstGeom>
          <a:noFill/>
          <a:ln w="19050">
            <a:solidFill>
              <a:srgbClr val="FFFFFF"/>
            </a:solidFill>
            <a:round/>
            <a:headEnd/>
            <a:tailEnd/>
          </a:ln>
        </p:spPr>
        <p:txBody>
          <a:bodyPr/>
          <a:lstStyle/>
          <a:p>
            <a:endParaRPr lang="en-US"/>
          </a:p>
        </p:txBody>
      </p:sp>
      <p:sp>
        <p:nvSpPr>
          <p:cNvPr id="49336" name="Line 202"/>
          <p:cNvSpPr>
            <a:spLocks noChangeShapeType="1"/>
          </p:cNvSpPr>
          <p:nvPr/>
        </p:nvSpPr>
        <p:spPr bwMode="auto">
          <a:xfrm>
            <a:off x="4409018" y="5432426"/>
            <a:ext cx="2116" cy="66675"/>
          </a:xfrm>
          <a:prstGeom prst="line">
            <a:avLst/>
          </a:prstGeom>
          <a:noFill/>
          <a:ln w="19050">
            <a:solidFill>
              <a:srgbClr val="FFFFFF"/>
            </a:solidFill>
            <a:round/>
            <a:headEnd/>
            <a:tailEnd/>
          </a:ln>
        </p:spPr>
        <p:txBody>
          <a:bodyPr/>
          <a:lstStyle/>
          <a:p>
            <a:endParaRPr lang="en-US"/>
          </a:p>
        </p:txBody>
      </p:sp>
      <p:sp>
        <p:nvSpPr>
          <p:cNvPr id="49337" name="Line 203"/>
          <p:cNvSpPr>
            <a:spLocks noChangeShapeType="1"/>
          </p:cNvSpPr>
          <p:nvPr/>
        </p:nvSpPr>
        <p:spPr bwMode="auto">
          <a:xfrm>
            <a:off x="4749800" y="5432426"/>
            <a:ext cx="2117" cy="66675"/>
          </a:xfrm>
          <a:prstGeom prst="line">
            <a:avLst/>
          </a:prstGeom>
          <a:noFill/>
          <a:ln w="19050">
            <a:solidFill>
              <a:srgbClr val="FFFFFF"/>
            </a:solidFill>
            <a:round/>
            <a:headEnd/>
            <a:tailEnd/>
          </a:ln>
        </p:spPr>
        <p:txBody>
          <a:bodyPr/>
          <a:lstStyle/>
          <a:p>
            <a:endParaRPr lang="en-US"/>
          </a:p>
        </p:txBody>
      </p:sp>
      <p:sp>
        <p:nvSpPr>
          <p:cNvPr id="49338" name="Line 204"/>
          <p:cNvSpPr>
            <a:spLocks noChangeShapeType="1"/>
          </p:cNvSpPr>
          <p:nvPr/>
        </p:nvSpPr>
        <p:spPr bwMode="auto">
          <a:xfrm>
            <a:off x="5105400" y="5432426"/>
            <a:ext cx="0" cy="66675"/>
          </a:xfrm>
          <a:prstGeom prst="line">
            <a:avLst/>
          </a:prstGeom>
          <a:noFill/>
          <a:ln w="19050">
            <a:solidFill>
              <a:srgbClr val="FFFFFF"/>
            </a:solidFill>
            <a:round/>
            <a:headEnd/>
            <a:tailEnd/>
          </a:ln>
        </p:spPr>
        <p:txBody>
          <a:bodyPr/>
          <a:lstStyle/>
          <a:p>
            <a:endParaRPr lang="en-US"/>
          </a:p>
        </p:txBody>
      </p:sp>
      <p:sp>
        <p:nvSpPr>
          <p:cNvPr id="49339" name="Line 205"/>
          <p:cNvSpPr>
            <a:spLocks noChangeShapeType="1"/>
          </p:cNvSpPr>
          <p:nvPr/>
        </p:nvSpPr>
        <p:spPr bwMode="auto">
          <a:xfrm>
            <a:off x="5461000" y="5432426"/>
            <a:ext cx="2117" cy="66675"/>
          </a:xfrm>
          <a:prstGeom prst="line">
            <a:avLst/>
          </a:prstGeom>
          <a:noFill/>
          <a:ln w="19050">
            <a:solidFill>
              <a:srgbClr val="FFFFFF"/>
            </a:solidFill>
            <a:round/>
            <a:headEnd/>
            <a:tailEnd/>
          </a:ln>
        </p:spPr>
        <p:txBody>
          <a:bodyPr/>
          <a:lstStyle/>
          <a:p>
            <a:endParaRPr lang="en-US"/>
          </a:p>
        </p:txBody>
      </p:sp>
      <p:sp>
        <p:nvSpPr>
          <p:cNvPr id="49340" name="Line 206"/>
          <p:cNvSpPr>
            <a:spLocks noChangeShapeType="1"/>
          </p:cNvSpPr>
          <p:nvPr/>
        </p:nvSpPr>
        <p:spPr bwMode="auto">
          <a:xfrm>
            <a:off x="5734051" y="5432426"/>
            <a:ext cx="0" cy="66675"/>
          </a:xfrm>
          <a:prstGeom prst="line">
            <a:avLst/>
          </a:prstGeom>
          <a:noFill/>
          <a:ln w="19050">
            <a:solidFill>
              <a:srgbClr val="FFFFFF"/>
            </a:solidFill>
            <a:round/>
            <a:headEnd/>
            <a:tailEnd/>
          </a:ln>
        </p:spPr>
        <p:txBody>
          <a:bodyPr/>
          <a:lstStyle/>
          <a:p>
            <a:endParaRPr lang="en-US"/>
          </a:p>
        </p:txBody>
      </p:sp>
      <p:sp>
        <p:nvSpPr>
          <p:cNvPr id="49341" name="Line 207"/>
          <p:cNvSpPr>
            <a:spLocks noChangeShapeType="1"/>
          </p:cNvSpPr>
          <p:nvPr/>
        </p:nvSpPr>
        <p:spPr bwMode="auto">
          <a:xfrm>
            <a:off x="1771652" y="5421314"/>
            <a:ext cx="4233" cy="77787"/>
          </a:xfrm>
          <a:prstGeom prst="line">
            <a:avLst/>
          </a:prstGeom>
          <a:noFill/>
          <a:ln w="19050">
            <a:solidFill>
              <a:srgbClr val="FFFFFF"/>
            </a:solidFill>
            <a:round/>
            <a:headEnd/>
            <a:tailEnd/>
          </a:ln>
        </p:spPr>
        <p:txBody>
          <a:bodyPr/>
          <a:lstStyle/>
          <a:p>
            <a:endParaRPr lang="en-US"/>
          </a:p>
        </p:txBody>
      </p:sp>
      <p:sp>
        <p:nvSpPr>
          <p:cNvPr id="49342" name="Rectangle 208"/>
          <p:cNvSpPr>
            <a:spLocks noGrp="1" noChangeArrowheads="1"/>
          </p:cNvSpPr>
          <p:nvPr>
            <p:ph type="title" idx="4294967295"/>
          </p:nvPr>
        </p:nvSpPr>
        <p:spPr>
          <a:xfrm>
            <a:off x="286941" y="142853"/>
            <a:ext cx="11569700" cy="598487"/>
          </a:xfrm>
          <a:prstGeom prst="rect">
            <a:avLst/>
          </a:prstGeom>
        </p:spPr>
        <p:txBody>
          <a:bodyPr/>
          <a:lstStyle/>
          <a:p>
            <a:pPr algn="ctr" eaLnBrk="1" hangingPunct="1"/>
            <a:r>
              <a:rPr lang="en-GB" sz="3200" b="1" kern="1200" dirty="0" err="1" smtClean="0">
                <a:solidFill>
                  <a:srgbClr val="C00000"/>
                </a:solidFill>
                <a:latin typeface="Calibri" panose="020F0502020204030204" pitchFamily="34" charset="0"/>
                <a:ea typeface="+mn-ea"/>
                <a:cs typeface="Calibri" panose="020F0502020204030204" pitchFamily="34" charset="0"/>
              </a:rPr>
              <a:t>Symbicort</a:t>
            </a:r>
            <a:r>
              <a:rPr lang="en-GB" sz="3200" b="1" kern="1200" dirty="0" smtClean="0">
                <a:solidFill>
                  <a:srgbClr val="C00000"/>
                </a:solidFill>
                <a:latin typeface="Calibri" panose="020F0502020204030204" pitchFamily="34" charset="0"/>
                <a:ea typeface="+mn-ea"/>
                <a:cs typeface="Calibri" panose="020F0502020204030204" pitchFamily="34" charset="0"/>
              </a:rPr>
              <a:t> (Bud/Form) </a:t>
            </a:r>
            <a:r>
              <a:rPr lang="en-GB" sz="3200" b="1" kern="1200" dirty="0" err="1" smtClean="0">
                <a:solidFill>
                  <a:srgbClr val="C00000"/>
                </a:solidFill>
                <a:latin typeface="Calibri" panose="020F0502020204030204" pitchFamily="34" charset="0"/>
                <a:ea typeface="+mn-ea"/>
                <a:cs typeface="Calibri" panose="020F0502020204030204" pitchFamily="34" charset="0"/>
              </a:rPr>
              <a:t>giúp</a:t>
            </a:r>
            <a:r>
              <a:rPr lang="en-GB" sz="3200" b="1" kern="1200" dirty="0" smtClean="0">
                <a:solidFill>
                  <a:srgbClr val="C00000"/>
                </a:solidFill>
                <a:latin typeface="Calibri" panose="020F0502020204030204" pitchFamily="34" charset="0"/>
                <a:ea typeface="+mn-ea"/>
                <a:cs typeface="Calibri" panose="020F0502020204030204" pitchFamily="34" charset="0"/>
              </a:rPr>
              <a:t> </a:t>
            </a:r>
            <a:r>
              <a:rPr lang="en-GB" sz="3200" b="1" kern="1200" dirty="0" err="1" smtClean="0">
                <a:solidFill>
                  <a:srgbClr val="C00000"/>
                </a:solidFill>
                <a:latin typeface="Calibri" panose="020F0502020204030204" pitchFamily="34" charset="0"/>
                <a:ea typeface="+mn-ea"/>
                <a:cs typeface="Calibri" panose="020F0502020204030204" pitchFamily="34" charset="0"/>
              </a:rPr>
              <a:t>cải</a:t>
            </a:r>
            <a:r>
              <a:rPr lang="en-GB" sz="3200" b="1" kern="1200" dirty="0" smtClean="0">
                <a:solidFill>
                  <a:srgbClr val="C00000"/>
                </a:solidFill>
                <a:latin typeface="Calibri" panose="020F0502020204030204" pitchFamily="34" charset="0"/>
                <a:ea typeface="+mn-ea"/>
                <a:cs typeface="Calibri" panose="020F0502020204030204" pitchFamily="34" charset="0"/>
              </a:rPr>
              <a:t> </a:t>
            </a:r>
            <a:r>
              <a:rPr lang="en-GB" sz="3200" b="1" kern="1200" dirty="0" err="1" smtClean="0">
                <a:solidFill>
                  <a:srgbClr val="C00000"/>
                </a:solidFill>
                <a:latin typeface="Calibri" panose="020F0502020204030204" pitchFamily="34" charset="0"/>
                <a:ea typeface="+mn-ea"/>
                <a:cs typeface="Calibri" panose="020F0502020204030204" pitchFamily="34" charset="0"/>
              </a:rPr>
              <a:t>thiện</a:t>
            </a:r>
            <a:r>
              <a:rPr lang="en-GB" sz="3200" b="1" kern="1200" dirty="0" smtClean="0">
                <a:solidFill>
                  <a:srgbClr val="C00000"/>
                </a:solidFill>
                <a:latin typeface="Calibri" panose="020F0502020204030204" pitchFamily="34" charset="0"/>
                <a:ea typeface="+mn-ea"/>
                <a:cs typeface="Calibri" panose="020F0502020204030204" pitchFamily="34" charset="0"/>
              </a:rPr>
              <a:t> </a:t>
            </a:r>
            <a:r>
              <a:rPr lang="en-GB" sz="3200" b="1" kern="1200" dirty="0" err="1" smtClean="0">
                <a:solidFill>
                  <a:srgbClr val="C00000"/>
                </a:solidFill>
                <a:latin typeface="Calibri" panose="020F0502020204030204" pitchFamily="34" charset="0"/>
                <a:ea typeface="+mn-ea"/>
                <a:cs typeface="Calibri" panose="020F0502020204030204" pitchFamily="34" charset="0"/>
              </a:rPr>
              <a:t>suy</a:t>
            </a:r>
            <a:r>
              <a:rPr lang="en-GB" sz="3200" b="1" kern="1200" dirty="0" smtClean="0">
                <a:solidFill>
                  <a:srgbClr val="C00000"/>
                </a:solidFill>
                <a:latin typeface="Calibri" panose="020F0502020204030204" pitchFamily="34" charset="0"/>
                <a:ea typeface="+mn-ea"/>
                <a:cs typeface="Calibri" panose="020F0502020204030204" pitchFamily="34" charset="0"/>
              </a:rPr>
              <a:t> </a:t>
            </a:r>
            <a:r>
              <a:rPr lang="en-GB" sz="3200" b="1" kern="1200" dirty="0" err="1" smtClean="0">
                <a:solidFill>
                  <a:srgbClr val="C00000"/>
                </a:solidFill>
                <a:latin typeface="Calibri" panose="020F0502020204030204" pitchFamily="34" charset="0"/>
                <a:ea typeface="+mn-ea"/>
                <a:cs typeface="Calibri" panose="020F0502020204030204" pitchFamily="34" charset="0"/>
              </a:rPr>
              <a:t>giảm</a:t>
            </a:r>
            <a:r>
              <a:rPr lang="en-GB" sz="3200" b="1" kern="1200" dirty="0" smtClean="0">
                <a:solidFill>
                  <a:srgbClr val="C00000"/>
                </a:solidFill>
                <a:latin typeface="Calibri" panose="020F0502020204030204" pitchFamily="34" charset="0"/>
                <a:ea typeface="+mn-ea"/>
                <a:cs typeface="Calibri" panose="020F0502020204030204" pitchFamily="34" charset="0"/>
              </a:rPr>
              <a:t> </a:t>
            </a:r>
            <a:r>
              <a:rPr lang="en-GB" sz="3200" b="1" kern="1200" dirty="0" smtClean="0">
                <a:solidFill>
                  <a:srgbClr val="C00000"/>
                </a:solidFill>
                <a:latin typeface="Calibri" panose="020F0502020204030204" pitchFamily="34" charset="0"/>
                <a:ea typeface="+mn-ea"/>
                <a:cs typeface="Calibri" panose="020F0502020204030204" pitchFamily="34" charset="0"/>
                <a:sym typeface="Symbol" pitchFamily="18" charset="2"/>
              </a:rPr>
              <a:t>FEV1</a:t>
            </a:r>
          </a:p>
        </p:txBody>
      </p:sp>
      <p:sp>
        <p:nvSpPr>
          <p:cNvPr id="49343" name="Text Box 209"/>
          <p:cNvSpPr txBox="1">
            <a:spLocks noChangeArrowheads="1"/>
          </p:cNvSpPr>
          <p:nvPr/>
        </p:nvSpPr>
        <p:spPr bwMode="auto">
          <a:xfrm>
            <a:off x="889000" y="977900"/>
            <a:ext cx="2342308" cy="369332"/>
          </a:xfrm>
          <a:prstGeom prst="rect">
            <a:avLst/>
          </a:prstGeom>
          <a:solidFill>
            <a:srgbClr val="00437A"/>
          </a:solidFill>
          <a:ln w="9525">
            <a:solidFill>
              <a:schemeClr val="bg1"/>
            </a:solidFill>
            <a:miter lim="800000"/>
            <a:headEnd/>
            <a:tailEnd/>
          </a:ln>
        </p:spPr>
        <p:txBody>
          <a:bodyPr wrap="none">
            <a:spAutoFit/>
          </a:bodyPr>
          <a:lstStyle/>
          <a:p>
            <a:pPr eaLnBrk="0" hangingPunct="0"/>
            <a:r>
              <a:rPr lang="en-GB">
                <a:solidFill>
                  <a:schemeClr val="bg1"/>
                </a:solidFill>
                <a:latin typeface="Times New Roman" pitchFamily="18" charset="0"/>
              </a:rPr>
              <a:t>Nghiên </a:t>
            </a:r>
            <a:r>
              <a:rPr lang="en-GB" smtClean="0">
                <a:solidFill>
                  <a:schemeClr val="bg1"/>
                </a:solidFill>
                <a:latin typeface="Times New Roman" pitchFamily="18" charset="0"/>
              </a:rPr>
              <a:t>cứu </a:t>
            </a:r>
            <a:r>
              <a:rPr lang="en-GB" i="1" smtClean="0">
                <a:solidFill>
                  <a:schemeClr val="bg1"/>
                </a:solidFill>
                <a:latin typeface="Times New Roman" pitchFamily="18" charset="0"/>
              </a:rPr>
              <a:t>Szafranski</a:t>
            </a:r>
            <a:r>
              <a:rPr lang="en-GB" smtClean="0">
                <a:solidFill>
                  <a:schemeClr val="bg1"/>
                </a:solidFill>
                <a:latin typeface="Times New Roman" pitchFamily="18" charset="0"/>
              </a:rPr>
              <a:t> </a:t>
            </a:r>
            <a:endParaRPr lang="en-GB">
              <a:solidFill>
                <a:schemeClr val="bg1"/>
              </a:solidFill>
              <a:latin typeface="Times New Roman" pitchFamily="18" charset="0"/>
            </a:endParaRPr>
          </a:p>
        </p:txBody>
      </p:sp>
      <p:sp>
        <p:nvSpPr>
          <p:cNvPr id="49344" name="Text Box 210"/>
          <p:cNvSpPr txBox="1">
            <a:spLocks noChangeArrowheads="1"/>
          </p:cNvSpPr>
          <p:nvPr/>
        </p:nvSpPr>
        <p:spPr bwMode="auto">
          <a:xfrm>
            <a:off x="7126817" y="977900"/>
            <a:ext cx="2335896" cy="369332"/>
          </a:xfrm>
          <a:prstGeom prst="rect">
            <a:avLst/>
          </a:prstGeom>
          <a:solidFill>
            <a:srgbClr val="00437A"/>
          </a:solidFill>
          <a:ln w="9525">
            <a:solidFill>
              <a:schemeClr val="bg1"/>
            </a:solidFill>
            <a:miter lim="800000"/>
            <a:headEnd/>
            <a:tailEnd/>
          </a:ln>
        </p:spPr>
        <p:txBody>
          <a:bodyPr wrap="none">
            <a:spAutoFit/>
          </a:bodyPr>
          <a:lstStyle/>
          <a:p>
            <a:pPr eaLnBrk="0" hangingPunct="0"/>
            <a:r>
              <a:rPr lang="en-GB" dirty="0">
                <a:solidFill>
                  <a:schemeClr val="bg1"/>
                </a:solidFill>
                <a:latin typeface="Times New Roman" pitchFamily="18" charset="0"/>
              </a:rPr>
              <a:t> </a:t>
            </a:r>
            <a:r>
              <a:rPr lang="en-GB" dirty="0" err="1">
                <a:solidFill>
                  <a:schemeClr val="bg1"/>
                </a:solidFill>
                <a:latin typeface="Times New Roman" pitchFamily="18" charset="0"/>
              </a:rPr>
              <a:t>Nghiên</a:t>
            </a:r>
            <a:r>
              <a:rPr lang="en-GB" dirty="0">
                <a:solidFill>
                  <a:schemeClr val="bg1"/>
                </a:solidFill>
                <a:latin typeface="Times New Roman" pitchFamily="18" charset="0"/>
              </a:rPr>
              <a:t> </a:t>
            </a:r>
            <a:r>
              <a:rPr lang="en-GB" dirty="0" err="1">
                <a:solidFill>
                  <a:schemeClr val="bg1"/>
                </a:solidFill>
                <a:latin typeface="Times New Roman" pitchFamily="18" charset="0"/>
              </a:rPr>
              <a:t>cứu</a:t>
            </a:r>
            <a:r>
              <a:rPr lang="en-GB" dirty="0">
                <a:solidFill>
                  <a:schemeClr val="bg1"/>
                </a:solidFill>
                <a:latin typeface="Times New Roman" pitchFamily="18" charset="0"/>
              </a:rPr>
              <a:t> </a:t>
            </a:r>
            <a:r>
              <a:rPr lang="en-GB" i="1" dirty="0">
                <a:solidFill>
                  <a:schemeClr val="bg1"/>
                </a:solidFill>
                <a:latin typeface="Times New Roman" pitchFamily="18" charset="0"/>
              </a:rPr>
              <a:t>Calverley</a:t>
            </a:r>
            <a:r>
              <a:rPr lang="en-GB" dirty="0">
                <a:solidFill>
                  <a:schemeClr val="bg1"/>
                </a:solidFill>
                <a:latin typeface="Times New Roman" pitchFamily="18" charset="0"/>
              </a:rPr>
              <a:t> </a:t>
            </a:r>
          </a:p>
        </p:txBody>
      </p:sp>
      <p:grpSp>
        <p:nvGrpSpPr>
          <p:cNvPr id="4" name="Group 211"/>
          <p:cNvGrpSpPr>
            <a:grpSpLocks/>
          </p:cNvGrpSpPr>
          <p:nvPr/>
        </p:nvGrpSpPr>
        <p:grpSpPr bwMode="auto">
          <a:xfrm>
            <a:off x="7476067" y="5910264"/>
            <a:ext cx="2150533" cy="276225"/>
            <a:chOff x="3360" y="3707"/>
            <a:chExt cx="1016" cy="174"/>
          </a:xfrm>
        </p:grpSpPr>
        <p:sp>
          <p:nvSpPr>
            <p:cNvPr id="49361" name="Rectangle 212"/>
            <p:cNvSpPr>
              <a:spLocks noChangeArrowheads="1"/>
            </p:cNvSpPr>
            <p:nvPr/>
          </p:nvSpPr>
          <p:spPr bwMode="auto">
            <a:xfrm>
              <a:off x="3861" y="3707"/>
              <a:ext cx="515" cy="174"/>
            </a:xfrm>
            <a:prstGeom prst="rect">
              <a:avLst/>
            </a:prstGeom>
            <a:noFill/>
            <a:ln w="9525">
              <a:noFill/>
              <a:miter lim="800000"/>
              <a:headEnd/>
              <a:tailEnd/>
            </a:ln>
          </p:spPr>
          <p:txBody>
            <a:bodyPr wrap="none" lIns="0" tIns="0" rIns="0" bIns="0">
              <a:spAutoFit/>
            </a:bodyPr>
            <a:lstStyle/>
            <a:p>
              <a:pPr algn="r" eaLnBrk="0" hangingPunct="0"/>
              <a:r>
                <a:rPr lang="en-GB" dirty="0" err="1">
                  <a:solidFill>
                    <a:schemeClr val="accent6"/>
                  </a:solidFill>
                  <a:latin typeface="Times New Roman" pitchFamily="18" charset="0"/>
                </a:rPr>
                <a:t>Budesonide</a:t>
              </a:r>
              <a:endParaRPr lang="en-GB" dirty="0">
                <a:solidFill>
                  <a:schemeClr val="accent6"/>
                </a:solidFill>
                <a:latin typeface="Times New Roman" pitchFamily="18" charset="0"/>
              </a:endParaRPr>
            </a:p>
          </p:txBody>
        </p:sp>
        <p:grpSp>
          <p:nvGrpSpPr>
            <p:cNvPr id="5" name="Group 213"/>
            <p:cNvGrpSpPr>
              <a:grpSpLocks/>
            </p:cNvGrpSpPr>
            <p:nvPr/>
          </p:nvGrpSpPr>
          <p:grpSpPr bwMode="auto">
            <a:xfrm>
              <a:off x="3360" y="3776"/>
              <a:ext cx="142" cy="34"/>
              <a:chOff x="4888" y="1336"/>
              <a:chExt cx="142" cy="34"/>
            </a:xfrm>
          </p:grpSpPr>
          <p:sp>
            <p:nvSpPr>
              <p:cNvPr id="49363" name="Line 214"/>
              <p:cNvSpPr>
                <a:spLocks noChangeShapeType="1"/>
              </p:cNvSpPr>
              <p:nvPr/>
            </p:nvSpPr>
            <p:spPr bwMode="auto">
              <a:xfrm>
                <a:off x="4888" y="1353"/>
                <a:ext cx="142" cy="1"/>
              </a:xfrm>
              <a:prstGeom prst="line">
                <a:avLst/>
              </a:prstGeom>
              <a:noFill/>
              <a:ln w="38100">
                <a:solidFill>
                  <a:srgbClr val="FF9900"/>
                </a:solidFill>
                <a:round/>
                <a:headEnd/>
                <a:tailEnd/>
              </a:ln>
            </p:spPr>
            <p:txBody>
              <a:bodyPr/>
              <a:lstStyle/>
              <a:p>
                <a:endParaRPr lang="en-US">
                  <a:solidFill>
                    <a:schemeClr val="accent6"/>
                  </a:solidFill>
                </a:endParaRPr>
              </a:p>
            </p:txBody>
          </p:sp>
          <p:sp>
            <p:nvSpPr>
              <p:cNvPr id="49364" name="Freeform 215"/>
              <p:cNvSpPr>
                <a:spLocks/>
              </p:cNvSpPr>
              <p:nvPr/>
            </p:nvSpPr>
            <p:spPr bwMode="auto">
              <a:xfrm>
                <a:off x="4944" y="1336"/>
                <a:ext cx="29" cy="34"/>
              </a:xfrm>
              <a:custGeom>
                <a:avLst/>
                <a:gdLst>
                  <a:gd name="T0" fmla="*/ 4 w 33"/>
                  <a:gd name="T1" fmla="*/ 0 h 34"/>
                  <a:gd name="T2" fmla="*/ 4 w 33"/>
                  <a:gd name="T3" fmla="*/ 34 h 34"/>
                  <a:gd name="T4" fmla="*/ 0 w 33"/>
                  <a:gd name="T5" fmla="*/ 34 h 34"/>
                  <a:gd name="T6" fmla="*/ 4 w 33"/>
                  <a:gd name="T7" fmla="*/ 0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17" y="0"/>
                    </a:moveTo>
                    <a:lnTo>
                      <a:pt x="33" y="34"/>
                    </a:lnTo>
                    <a:lnTo>
                      <a:pt x="0" y="34"/>
                    </a:lnTo>
                    <a:lnTo>
                      <a:pt x="17" y="0"/>
                    </a:lnTo>
                    <a:close/>
                  </a:path>
                </a:pathLst>
              </a:custGeom>
              <a:solidFill>
                <a:srgbClr val="FF9900"/>
              </a:solidFill>
              <a:ln w="38100">
                <a:solidFill>
                  <a:srgbClr val="FF9900"/>
                </a:solidFill>
                <a:round/>
                <a:headEnd/>
                <a:tailEnd/>
              </a:ln>
            </p:spPr>
            <p:txBody>
              <a:bodyPr/>
              <a:lstStyle/>
              <a:p>
                <a:endParaRPr lang="en-US">
                  <a:solidFill>
                    <a:schemeClr val="accent6"/>
                  </a:solidFill>
                </a:endParaRPr>
              </a:p>
            </p:txBody>
          </p:sp>
        </p:grpSp>
      </p:grpSp>
      <p:sp>
        <p:nvSpPr>
          <p:cNvPr id="49346" name="Line 216"/>
          <p:cNvSpPr>
            <a:spLocks noChangeShapeType="1"/>
          </p:cNvSpPr>
          <p:nvPr/>
        </p:nvSpPr>
        <p:spPr bwMode="auto">
          <a:xfrm>
            <a:off x="563034" y="6046789"/>
            <a:ext cx="300567" cy="3175"/>
          </a:xfrm>
          <a:prstGeom prst="line">
            <a:avLst/>
          </a:prstGeom>
          <a:noFill/>
          <a:ln w="38100">
            <a:solidFill>
              <a:srgbClr val="FF0000"/>
            </a:solidFill>
            <a:round/>
            <a:headEnd/>
            <a:tailEnd/>
          </a:ln>
        </p:spPr>
        <p:txBody>
          <a:bodyPr/>
          <a:lstStyle/>
          <a:p>
            <a:endParaRPr lang="en-US"/>
          </a:p>
        </p:txBody>
      </p:sp>
      <p:sp>
        <p:nvSpPr>
          <p:cNvPr id="49347" name="Rectangle 217"/>
          <p:cNvSpPr>
            <a:spLocks noChangeArrowheads="1"/>
          </p:cNvSpPr>
          <p:nvPr/>
        </p:nvSpPr>
        <p:spPr bwMode="auto">
          <a:xfrm>
            <a:off x="994833" y="5908676"/>
            <a:ext cx="961802" cy="276999"/>
          </a:xfrm>
          <a:prstGeom prst="rect">
            <a:avLst/>
          </a:prstGeom>
          <a:noFill/>
          <a:ln w="9525">
            <a:noFill/>
            <a:miter lim="800000"/>
            <a:headEnd/>
            <a:tailEnd/>
          </a:ln>
        </p:spPr>
        <p:txBody>
          <a:bodyPr wrap="none" lIns="0" tIns="0" rIns="0" bIns="0">
            <a:spAutoFit/>
          </a:bodyPr>
          <a:lstStyle/>
          <a:p>
            <a:pPr eaLnBrk="0" hangingPunct="0"/>
            <a:r>
              <a:rPr lang="en-GB" dirty="0">
                <a:solidFill>
                  <a:srgbClr val="FF0000"/>
                </a:solidFill>
                <a:latin typeface="Times New Roman" pitchFamily="18" charset="0"/>
              </a:rPr>
              <a:t>Bud-Form</a:t>
            </a:r>
          </a:p>
        </p:txBody>
      </p:sp>
      <p:sp>
        <p:nvSpPr>
          <p:cNvPr id="49348" name="Rectangle 218"/>
          <p:cNvSpPr>
            <a:spLocks noChangeArrowheads="1"/>
          </p:cNvSpPr>
          <p:nvPr/>
        </p:nvSpPr>
        <p:spPr bwMode="auto">
          <a:xfrm>
            <a:off x="681567" y="6018213"/>
            <a:ext cx="63500" cy="57150"/>
          </a:xfrm>
          <a:prstGeom prst="rect">
            <a:avLst/>
          </a:prstGeom>
          <a:solidFill>
            <a:srgbClr val="FF0000"/>
          </a:solidFill>
          <a:ln w="38100">
            <a:solidFill>
              <a:srgbClr val="FF0000"/>
            </a:solidFill>
            <a:miter lim="800000"/>
            <a:headEnd/>
            <a:tailEnd/>
          </a:ln>
        </p:spPr>
        <p:txBody>
          <a:bodyPr/>
          <a:lstStyle/>
          <a:p>
            <a:endParaRPr lang="en-US" b="0">
              <a:solidFill>
                <a:srgbClr val="000000"/>
              </a:solidFill>
            </a:endParaRPr>
          </a:p>
        </p:txBody>
      </p:sp>
      <p:grpSp>
        <p:nvGrpSpPr>
          <p:cNvPr id="6" name="Group 219"/>
          <p:cNvGrpSpPr>
            <a:grpSpLocks/>
          </p:cNvGrpSpPr>
          <p:nvPr/>
        </p:nvGrpSpPr>
        <p:grpSpPr bwMode="auto">
          <a:xfrm>
            <a:off x="2997200" y="5910264"/>
            <a:ext cx="2023533" cy="276225"/>
            <a:chOff x="1444" y="3707"/>
            <a:chExt cx="956" cy="174"/>
          </a:xfrm>
        </p:grpSpPr>
        <p:sp>
          <p:nvSpPr>
            <p:cNvPr id="49357" name="Rectangle 220"/>
            <p:cNvSpPr>
              <a:spLocks noChangeArrowheads="1"/>
            </p:cNvSpPr>
            <p:nvPr/>
          </p:nvSpPr>
          <p:spPr bwMode="auto">
            <a:xfrm>
              <a:off x="1909" y="3707"/>
              <a:ext cx="491" cy="174"/>
            </a:xfrm>
            <a:prstGeom prst="rect">
              <a:avLst/>
            </a:prstGeom>
            <a:noFill/>
            <a:ln w="9525">
              <a:noFill/>
              <a:miter lim="800000"/>
              <a:headEnd/>
              <a:tailEnd/>
            </a:ln>
          </p:spPr>
          <p:txBody>
            <a:bodyPr wrap="none" lIns="0" tIns="0" rIns="0" bIns="0">
              <a:spAutoFit/>
            </a:bodyPr>
            <a:lstStyle/>
            <a:p>
              <a:pPr algn="r" eaLnBrk="0" hangingPunct="0">
                <a:tabLst>
                  <a:tab pos="195263" algn="l"/>
                </a:tabLst>
              </a:pPr>
              <a:r>
                <a:rPr lang="en-GB">
                  <a:solidFill>
                    <a:srgbClr val="7030A0"/>
                  </a:solidFill>
                  <a:latin typeface="Times New Roman" pitchFamily="18" charset="0"/>
                </a:rPr>
                <a:t>Formoterol</a:t>
              </a:r>
            </a:p>
          </p:txBody>
        </p:sp>
        <p:grpSp>
          <p:nvGrpSpPr>
            <p:cNvPr id="7" name="Group 221"/>
            <p:cNvGrpSpPr>
              <a:grpSpLocks/>
            </p:cNvGrpSpPr>
            <p:nvPr/>
          </p:nvGrpSpPr>
          <p:grpSpPr bwMode="auto">
            <a:xfrm>
              <a:off x="1444" y="3776"/>
              <a:ext cx="141" cy="34"/>
              <a:chOff x="4884" y="1532"/>
              <a:chExt cx="142" cy="34"/>
            </a:xfrm>
          </p:grpSpPr>
          <p:sp>
            <p:nvSpPr>
              <p:cNvPr id="49359" name="Line 222"/>
              <p:cNvSpPr>
                <a:spLocks noChangeShapeType="1"/>
              </p:cNvSpPr>
              <p:nvPr/>
            </p:nvSpPr>
            <p:spPr bwMode="auto">
              <a:xfrm>
                <a:off x="4884" y="1549"/>
                <a:ext cx="142" cy="1"/>
              </a:xfrm>
              <a:prstGeom prst="line">
                <a:avLst/>
              </a:prstGeom>
              <a:noFill/>
              <a:ln w="38100">
                <a:solidFill>
                  <a:srgbClr val="66FFFF"/>
                </a:solidFill>
                <a:round/>
                <a:headEnd/>
                <a:tailEnd/>
              </a:ln>
            </p:spPr>
            <p:txBody>
              <a:bodyPr/>
              <a:lstStyle/>
              <a:p>
                <a:endParaRPr lang="en-US">
                  <a:solidFill>
                    <a:srgbClr val="7030A0"/>
                  </a:solidFill>
                </a:endParaRPr>
              </a:p>
            </p:txBody>
          </p:sp>
          <p:sp>
            <p:nvSpPr>
              <p:cNvPr id="49360" name="Freeform 223"/>
              <p:cNvSpPr>
                <a:spLocks/>
              </p:cNvSpPr>
              <p:nvPr/>
            </p:nvSpPr>
            <p:spPr bwMode="auto">
              <a:xfrm>
                <a:off x="4940" y="1532"/>
                <a:ext cx="29" cy="34"/>
              </a:xfrm>
              <a:custGeom>
                <a:avLst/>
                <a:gdLst>
                  <a:gd name="T0" fmla="*/ 0 w 33"/>
                  <a:gd name="T1" fmla="*/ 0 h 34"/>
                  <a:gd name="T2" fmla="*/ 4 w 33"/>
                  <a:gd name="T3" fmla="*/ 0 h 34"/>
                  <a:gd name="T4" fmla="*/ 4 w 33"/>
                  <a:gd name="T5" fmla="*/ 34 h 34"/>
                  <a:gd name="T6" fmla="*/ 0 w 33"/>
                  <a:gd name="T7" fmla="*/ 0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0" y="0"/>
                    </a:moveTo>
                    <a:lnTo>
                      <a:pt x="33" y="0"/>
                    </a:lnTo>
                    <a:lnTo>
                      <a:pt x="17" y="34"/>
                    </a:lnTo>
                    <a:lnTo>
                      <a:pt x="0" y="0"/>
                    </a:lnTo>
                    <a:close/>
                  </a:path>
                </a:pathLst>
              </a:custGeom>
              <a:solidFill>
                <a:srgbClr val="66FFFF"/>
              </a:solidFill>
              <a:ln w="38100">
                <a:solidFill>
                  <a:srgbClr val="66FFFF"/>
                </a:solidFill>
                <a:round/>
                <a:headEnd/>
                <a:tailEnd/>
              </a:ln>
            </p:spPr>
            <p:txBody>
              <a:bodyPr/>
              <a:lstStyle/>
              <a:p>
                <a:endParaRPr lang="en-US">
                  <a:solidFill>
                    <a:srgbClr val="7030A0"/>
                  </a:solidFill>
                </a:endParaRPr>
              </a:p>
            </p:txBody>
          </p:sp>
        </p:grpSp>
      </p:grpSp>
      <p:sp>
        <p:nvSpPr>
          <p:cNvPr id="49350" name="Text Box 224"/>
          <p:cNvSpPr txBox="1">
            <a:spLocks noChangeArrowheads="1"/>
          </p:cNvSpPr>
          <p:nvPr/>
        </p:nvSpPr>
        <p:spPr bwMode="auto">
          <a:xfrm>
            <a:off x="5583768" y="5864225"/>
            <a:ext cx="832279" cy="369332"/>
          </a:xfrm>
          <a:prstGeom prst="rect">
            <a:avLst/>
          </a:prstGeom>
          <a:noFill/>
          <a:ln w="9525">
            <a:noFill/>
            <a:miter lim="800000"/>
            <a:headEnd/>
            <a:tailEnd/>
          </a:ln>
        </p:spPr>
        <p:txBody>
          <a:bodyPr wrap="none">
            <a:spAutoFit/>
          </a:bodyPr>
          <a:lstStyle/>
          <a:p>
            <a:r>
              <a:rPr lang="de-DE" dirty="0">
                <a:latin typeface="Times New Roman" pitchFamily="18" charset="0"/>
              </a:rPr>
              <a:t>Tháng </a:t>
            </a:r>
          </a:p>
        </p:txBody>
      </p:sp>
      <p:grpSp>
        <p:nvGrpSpPr>
          <p:cNvPr id="8" name="Group 225"/>
          <p:cNvGrpSpPr>
            <a:grpSpLocks/>
          </p:cNvGrpSpPr>
          <p:nvPr/>
        </p:nvGrpSpPr>
        <p:grpSpPr bwMode="auto">
          <a:xfrm>
            <a:off x="10090151" y="5884864"/>
            <a:ext cx="1538816" cy="276225"/>
            <a:chOff x="4767" y="3707"/>
            <a:chExt cx="727" cy="174"/>
          </a:xfrm>
        </p:grpSpPr>
        <p:sp>
          <p:nvSpPr>
            <p:cNvPr id="49354" name="Line 226"/>
            <p:cNvSpPr>
              <a:spLocks noChangeShapeType="1"/>
            </p:cNvSpPr>
            <p:nvPr/>
          </p:nvSpPr>
          <p:spPr bwMode="auto">
            <a:xfrm>
              <a:off x="4767" y="3793"/>
              <a:ext cx="125" cy="1"/>
            </a:xfrm>
            <a:prstGeom prst="line">
              <a:avLst/>
            </a:prstGeom>
            <a:noFill/>
            <a:ln w="38100">
              <a:solidFill>
                <a:schemeClr val="folHlink"/>
              </a:solidFill>
              <a:round/>
              <a:headEnd/>
              <a:tailEnd/>
            </a:ln>
          </p:spPr>
          <p:txBody>
            <a:bodyPr/>
            <a:lstStyle/>
            <a:p>
              <a:endParaRPr lang="en-US"/>
            </a:p>
          </p:txBody>
        </p:sp>
        <p:sp>
          <p:nvSpPr>
            <p:cNvPr id="49355" name="Rectangle 227"/>
            <p:cNvSpPr>
              <a:spLocks noChangeArrowheads="1"/>
            </p:cNvSpPr>
            <p:nvPr/>
          </p:nvSpPr>
          <p:spPr bwMode="auto">
            <a:xfrm>
              <a:off x="5149" y="3707"/>
              <a:ext cx="345" cy="174"/>
            </a:xfrm>
            <a:prstGeom prst="rect">
              <a:avLst/>
            </a:prstGeom>
            <a:noFill/>
            <a:ln w="25400">
              <a:noFill/>
              <a:miter lim="800000"/>
              <a:headEnd/>
              <a:tailEnd/>
            </a:ln>
          </p:spPr>
          <p:txBody>
            <a:bodyPr wrap="none" lIns="0" tIns="0" rIns="0" bIns="0">
              <a:spAutoFit/>
            </a:bodyPr>
            <a:lstStyle/>
            <a:p>
              <a:pPr algn="r" eaLnBrk="0" hangingPunct="0"/>
              <a:r>
                <a:rPr lang="en-GB" dirty="0">
                  <a:solidFill>
                    <a:srgbClr val="7030A0"/>
                  </a:solidFill>
                  <a:latin typeface="Times New Roman" pitchFamily="18" charset="0"/>
                </a:rPr>
                <a:t>Placebo</a:t>
              </a:r>
            </a:p>
          </p:txBody>
        </p:sp>
        <p:sp>
          <p:nvSpPr>
            <p:cNvPr id="49356" name="Freeform 228"/>
            <p:cNvSpPr>
              <a:spLocks/>
            </p:cNvSpPr>
            <p:nvPr/>
          </p:nvSpPr>
          <p:spPr bwMode="auto">
            <a:xfrm>
              <a:off x="4815" y="3776"/>
              <a:ext cx="28" cy="34"/>
            </a:xfrm>
            <a:custGeom>
              <a:avLst/>
              <a:gdLst>
                <a:gd name="T0" fmla="*/ 3 w 33"/>
                <a:gd name="T1" fmla="*/ 0 h 34"/>
                <a:gd name="T2" fmla="*/ 3 w 33"/>
                <a:gd name="T3" fmla="*/ 17 h 34"/>
                <a:gd name="T4" fmla="*/ 3 w 33"/>
                <a:gd name="T5" fmla="*/ 34 h 34"/>
                <a:gd name="T6" fmla="*/ 0 w 33"/>
                <a:gd name="T7" fmla="*/ 17 h 34"/>
                <a:gd name="T8" fmla="*/ 3 w 33"/>
                <a:gd name="T9" fmla="*/ 0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17" y="0"/>
                  </a:moveTo>
                  <a:lnTo>
                    <a:pt x="33" y="17"/>
                  </a:lnTo>
                  <a:lnTo>
                    <a:pt x="17" y="34"/>
                  </a:lnTo>
                  <a:lnTo>
                    <a:pt x="0" y="17"/>
                  </a:lnTo>
                  <a:lnTo>
                    <a:pt x="17" y="0"/>
                  </a:lnTo>
                  <a:close/>
                </a:path>
              </a:pathLst>
            </a:custGeom>
            <a:solidFill>
              <a:schemeClr val="folHlink"/>
            </a:solidFill>
            <a:ln w="38100">
              <a:solidFill>
                <a:schemeClr val="folHlink"/>
              </a:solidFill>
              <a:round/>
              <a:headEnd/>
              <a:tailEnd/>
            </a:ln>
          </p:spPr>
          <p:txBody>
            <a:bodyPr/>
            <a:lstStyle/>
            <a:p>
              <a:endParaRPr lang="en-US"/>
            </a:p>
          </p:txBody>
        </p:sp>
      </p:grpSp>
      <p:sp>
        <p:nvSpPr>
          <p:cNvPr id="49352" name="Rectangle 229"/>
          <p:cNvSpPr>
            <a:spLocks noChangeArrowheads="1"/>
          </p:cNvSpPr>
          <p:nvPr/>
        </p:nvSpPr>
        <p:spPr bwMode="auto">
          <a:xfrm>
            <a:off x="8636000" y="1428750"/>
            <a:ext cx="2743200" cy="336550"/>
          </a:xfrm>
          <a:prstGeom prst="rect">
            <a:avLst/>
          </a:prstGeom>
          <a:noFill/>
          <a:ln w="9525">
            <a:noFill/>
            <a:miter lim="800000"/>
            <a:headEnd/>
            <a:tailEnd/>
          </a:ln>
        </p:spPr>
        <p:txBody>
          <a:bodyPr>
            <a:spAutoFit/>
          </a:bodyPr>
          <a:lstStyle/>
          <a:p>
            <a:pPr algn="r" eaLnBrk="0" hangingPunct="0">
              <a:spcBef>
                <a:spcPct val="50000"/>
              </a:spcBef>
            </a:pPr>
            <a:r>
              <a:rPr lang="en-GB" sz="1600">
                <a:solidFill>
                  <a:srgbClr val="FFFFFF"/>
                </a:solidFill>
                <a:latin typeface="Times New Roman" pitchFamily="18" charset="0"/>
              </a:rPr>
              <a:t>Eur Respir J 2003</a:t>
            </a:r>
          </a:p>
        </p:txBody>
      </p:sp>
      <p:sp>
        <p:nvSpPr>
          <p:cNvPr id="49353" name="Rectangle 230"/>
          <p:cNvSpPr>
            <a:spLocks noChangeArrowheads="1"/>
          </p:cNvSpPr>
          <p:nvPr/>
        </p:nvSpPr>
        <p:spPr bwMode="auto">
          <a:xfrm>
            <a:off x="2607733" y="1428750"/>
            <a:ext cx="2743200" cy="336550"/>
          </a:xfrm>
          <a:prstGeom prst="rect">
            <a:avLst/>
          </a:prstGeom>
          <a:noFill/>
          <a:ln w="9525">
            <a:noFill/>
            <a:miter lim="800000"/>
            <a:headEnd/>
            <a:tailEnd/>
          </a:ln>
        </p:spPr>
        <p:txBody>
          <a:bodyPr>
            <a:spAutoFit/>
          </a:bodyPr>
          <a:lstStyle/>
          <a:p>
            <a:pPr algn="r" eaLnBrk="0" hangingPunct="0">
              <a:spcBef>
                <a:spcPct val="50000"/>
              </a:spcBef>
            </a:pPr>
            <a:r>
              <a:rPr lang="en-GB" sz="1600">
                <a:solidFill>
                  <a:srgbClr val="FFFFFF"/>
                </a:solidFill>
                <a:latin typeface="Times New Roman" pitchFamily="18" charset="0"/>
              </a:rPr>
              <a:t>Eur Respir J 2003</a:t>
            </a:r>
          </a:p>
        </p:txBody>
      </p:sp>
    </p:spTree>
    <p:extLst>
      <p:ext uri="{BB962C8B-B14F-4D97-AF65-F5344CB8AC3E}">
        <p14:creationId xmlns:p14="http://schemas.microsoft.com/office/powerpoint/2010/main" val="16235230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98442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2159563" y="395083"/>
            <a:ext cx="8737600" cy="584775"/>
          </a:xfrm>
          <a:prstGeom prst="rect">
            <a:avLst/>
          </a:prstGeom>
          <a:noFill/>
          <a:ln w="9525">
            <a:noFill/>
            <a:miter lim="800000"/>
            <a:headEnd/>
            <a:tailEnd/>
          </a:ln>
        </p:spPr>
        <p:txBody>
          <a:bodyPr>
            <a:spAutoFit/>
          </a:bodyPr>
          <a:lstStyle/>
          <a:p>
            <a:pPr algn="ctr"/>
            <a:r>
              <a:rPr lang="en-US" sz="3200" b="1" dirty="0" smtClean="0">
                <a:solidFill>
                  <a:srgbClr val="C00000"/>
                </a:solidFill>
                <a:latin typeface="Tahoma" pitchFamily="34" charset="0"/>
                <a:cs typeface="Tahoma" pitchFamily="34" charset="0"/>
              </a:rPr>
              <a:t>GÁNH NẶNG COPD</a:t>
            </a:r>
            <a:endParaRPr lang="en-US" sz="3200" b="1" dirty="0">
              <a:solidFill>
                <a:srgbClr val="C00000"/>
              </a:solidFill>
              <a:latin typeface="Tahoma" pitchFamily="34" charset="0"/>
              <a:cs typeface="Tahoma" pitchFamily="34" charset="0"/>
            </a:endParaRPr>
          </a:p>
        </p:txBody>
      </p:sp>
      <p:sp>
        <p:nvSpPr>
          <p:cNvPr id="10" name="TextBox 1"/>
          <p:cNvSpPr txBox="1">
            <a:spLocks noChangeArrowheads="1"/>
          </p:cNvSpPr>
          <p:nvPr/>
        </p:nvSpPr>
        <p:spPr bwMode="auto">
          <a:xfrm>
            <a:off x="574158" y="1619649"/>
            <a:ext cx="11249248" cy="4462760"/>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n-US" sz="2800" dirty="0">
                <a:solidFill>
                  <a:srgbClr val="424242"/>
                </a:solidFill>
                <a:latin typeface="Calibri" panose="020F0502020204030204" pitchFamily="34" charset="0"/>
                <a:cs typeface="Calibri" panose="020F0502020204030204" pitchFamily="34" charset="0"/>
              </a:rPr>
              <a:t>COPD </a:t>
            </a:r>
            <a:r>
              <a:rPr lang="en-US" sz="2800" dirty="0" err="1" smtClean="0">
                <a:solidFill>
                  <a:srgbClr val="424242"/>
                </a:solidFill>
                <a:latin typeface="Calibri" panose="020F0502020204030204" pitchFamily="34" charset="0"/>
                <a:cs typeface="Calibri" panose="020F0502020204030204" pitchFamily="34" charset="0"/>
              </a:rPr>
              <a:t>là</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nguyên</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nhân</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gây</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tử</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vong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đứng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hàng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thứ</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tư</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trên</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thế</a:t>
            </a:r>
            <a:r>
              <a:rPr lang="en-US" sz="2800" dirty="0" smtClean="0">
                <a:solidFill>
                  <a:srgbClr val="424242"/>
                </a:solidFill>
                <a:latin typeface="Calibri" panose="020F0502020204030204" pitchFamily="34" charset="0"/>
                <a:cs typeface="Calibri" panose="020F0502020204030204" pitchFamily="34" charset="0"/>
              </a:rPr>
              <a:t> giới.</a:t>
            </a:r>
            <a:r>
              <a:rPr lang="en-US" sz="2800" baseline="30000" dirty="0" smtClean="0">
                <a:solidFill>
                  <a:srgbClr val="424242"/>
                </a:solidFill>
                <a:latin typeface="Calibri" panose="020F0502020204030204" pitchFamily="34" charset="0"/>
                <a:cs typeface="Calibri" panose="020F0502020204030204" pitchFamily="34" charset="0"/>
              </a:rPr>
              <a:t>1</a:t>
            </a:r>
            <a:endParaRPr lang="en-US" sz="2800" baseline="30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US" sz="28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sz="2800" dirty="0">
                <a:solidFill>
                  <a:srgbClr val="424242"/>
                </a:solidFill>
                <a:latin typeface="Calibri" panose="020F0502020204030204" pitchFamily="34" charset="0"/>
                <a:cs typeface="Calibri" panose="020F0502020204030204" pitchFamily="34" charset="0"/>
              </a:rPr>
              <a:t>COPD </a:t>
            </a:r>
            <a:r>
              <a:rPr lang="en-US" sz="2800" dirty="0" err="1" smtClean="0">
                <a:solidFill>
                  <a:srgbClr val="424242"/>
                </a:solidFill>
                <a:latin typeface="Calibri" panose="020F0502020204030204" pitchFamily="34" charset="0"/>
                <a:cs typeface="Calibri" panose="020F0502020204030204" pitchFamily="34" charset="0"/>
              </a:rPr>
              <a:t>dự</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báo</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sẽ</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là</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nguyên</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nhân</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thứ</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ba</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gây</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tử</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vong</a:t>
            </a:r>
            <a:r>
              <a:rPr lang="en-US" sz="2800" dirty="0" smtClean="0">
                <a:solidFill>
                  <a:srgbClr val="424242"/>
                </a:solidFill>
                <a:latin typeface="Calibri" panose="020F0502020204030204" pitchFamily="34" charset="0"/>
                <a:cs typeface="Calibri" panose="020F0502020204030204" pitchFamily="34" charset="0"/>
              </a:rPr>
              <a:t> </a:t>
            </a:r>
            <a:r>
              <a:rPr lang="en-US" sz="2800" dirty="0">
                <a:solidFill>
                  <a:srgbClr val="424242"/>
                </a:solidFill>
                <a:latin typeface="Calibri" panose="020F0502020204030204" pitchFamily="34" charset="0"/>
                <a:cs typeface="Calibri" panose="020F0502020204030204" pitchFamily="34" charset="0"/>
              </a:rPr>
              <a:t>2020.</a:t>
            </a:r>
            <a:r>
              <a:rPr lang="en-US" sz="2800" baseline="30000" dirty="0">
                <a:solidFill>
                  <a:srgbClr val="424242"/>
                </a:solidFill>
                <a:latin typeface="Calibri" panose="020F0502020204030204" pitchFamily="34" charset="0"/>
                <a:cs typeface="Calibri" panose="020F0502020204030204" pitchFamily="34" charset="0"/>
              </a:rPr>
              <a:t>2</a:t>
            </a:r>
            <a:r>
              <a:rPr lang="en-US" sz="2800" dirty="0">
                <a:solidFill>
                  <a:srgbClr val="424242"/>
                </a:solidFill>
                <a:latin typeface="Calibri" panose="020F0502020204030204" pitchFamily="34" charset="0"/>
                <a:cs typeface="Calibri" panose="020F0502020204030204" pitchFamily="34" charset="0"/>
              </a:rPr>
              <a:t> </a:t>
            </a:r>
          </a:p>
          <a:p>
            <a:pPr marL="342900" indent="-342900">
              <a:buClr>
                <a:srgbClr val="FFCC66"/>
              </a:buClr>
              <a:buFont typeface="Arial" panose="020B0604020202020204" pitchFamily="34" charset="0"/>
              <a:buChar char="►"/>
            </a:pPr>
            <a:endParaRPr lang="en-US" sz="28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sz="2800" dirty="0" err="1" smtClean="0">
                <a:solidFill>
                  <a:srgbClr val="424242"/>
                </a:solidFill>
                <a:latin typeface="Calibri" panose="020F0502020204030204" pitchFamily="34" charset="0"/>
                <a:cs typeface="Calibri" panose="020F0502020204030204" pitchFamily="34" charset="0"/>
              </a:rPr>
              <a:t>Hơn</a:t>
            </a:r>
            <a:r>
              <a:rPr lang="en-US" sz="2800" dirty="0" smtClean="0">
                <a:solidFill>
                  <a:srgbClr val="424242"/>
                </a:solidFill>
                <a:latin typeface="Calibri" panose="020F0502020204030204" pitchFamily="34" charset="0"/>
                <a:cs typeface="Calibri" panose="020F0502020204030204" pitchFamily="34" charset="0"/>
              </a:rPr>
              <a:t> 3 </a:t>
            </a:r>
            <a:r>
              <a:rPr lang="en-US" sz="2800" dirty="0" err="1" smtClean="0">
                <a:solidFill>
                  <a:srgbClr val="424242"/>
                </a:solidFill>
                <a:latin typeface="Calibri" panose="020F0502020204030204" pitchFamily="34" charset="0"/>
                <a:cs typeface="Calibri" panose="020F0502020204030204" pitchFamily="34" charset="0"/>
              </a:rPr>
              <a:t>triệu</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người</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chết</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vì</a:t>
            </a:r>
            <a:r>
              <a:rPr lang="en-US" sz="2800" dirty="0" smtClean="0">
                <a:solidFill>
                  <a:srgbClr val="424242"/>
                </a:solidFill>
                <a:latin typeface="Calibri" panose="020F0502020204030204" pitchFamily="34" charset="0"/>
                <a:cs typeface="Calibri" panose="020F0502020204030204" pitchFamily="34" charset="0"/>
              </a:rPr>
              <a:t> </a:t>
            </a:r>
            <a:r>
              <a:rPr lang="en-US" sz="2800" dirty="0">
                <a:solidFill>
                  <a:srgbClr val="424242"/>
                </a:solidFill>
                <a:latin typeface="Calibri" panose="020F0502020204030204" pitchFamily="34" charset="0"/>
                <a:cs typeface="Calibri" panose="020F0502020204030204" pitchFamily="34" charset="0"/>
              </a:rPr>
              <a:t>COPD </a:t>
            </a:r>
            <a:r>
              <a:rPr lang="en-US" sz="2800" dirty="0" err="1" smtClean="0">
                <a:solidFill>
                  <a:srgbClr val="424242"/>
                </a:solidFill>
                <a:latin typeface="Calibri" panose="020F0502020204030204" pitchFamily="34" charset="0"/>
                <a:cs typeface="Calibri" panose="020F0502020204030204" pitchFamily="34" charset="0"/>
              </a:rPr>
              <a:t>trong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năm</a:t>
            </a:r>
            <a:r>
              <a:rPr lang="en-US" sz="2800" dirty="0" smtClean="0">
                <a:solidFill>
                  <a:srgbClr val="424242"/>
                </a:solidFill>
                <a:latin typeface="Calibri" panose="020F0502020204030204" pitchFamily="34" charset="0"/>
                <a:cs typeface="Calibri" panose="020F0502020204030204" pitchFamily="34" charset="0"/>
              </a:rPr>
              <a:t> </a:t>
            </a:r>
            <a:r>
              <a:rPr lang="en-US" sz="2800" dirty="0">
                <a:solidFill>
                  <a:srgbClr val="424242"/>
                </a:solidFill>
                <a:latin typeface="Calibri" panose="020F0502020204030204" pitchFamily="34" charset="0"/>
                <a:cs typeface="Calibri" panose="020F0502020204030204" pitchFamily="34" charset="0"/>
              </a:rPr>
              <a:t>2012 </a:t>
            </a:r>
            <a:r>
              <a:rPr lang="en-US" sz="2800" dirty="0" err="1" smtClean="0">
                <a:solidFill>
                  <a:srgbClr val="424242"/>
                </a:solidFill>
                <a:latin typeface="Calibri" panose="020F0502020204030204" pitchFamily="34" charset="0"/>
                <a:cs typeface="Calibri" panose="020F0502020204030204" pitchFamily="34" charset="0"/>
              </a:rPr>
              <a:t>chiếm</a:t>
            </a:r>
            <a:r>
              <a:rPr lang="en-US" sz="2800" dirty="0" smtClean="0">
                <a:solidFill>
                  <a:srgbClr val="424242"/>
                </a:solidFill>
                <a:latin typeface="Calibri" panose="020F0502020204030204" pitchFamily="34" charset="0"/>
                <a:cs typeface="Calibri" panose="020F0502020204030204" pitchFamily="34" charset="0"/>
              </a:rPr>
              <a:t> 6% </a:t>
            </a:r>
            <a:r>
              <a:rPr lang="en-US" sz="2800" dirty="0" err="1" smtClean="0">
                <a:solidFill>
                  <a:srgbClr val="424242"/>
                </a:solidFill>
                <a:latin typeface="Calibri" panose="020F0502020204030204" pitchFamily="34" charset="0"/>
                <a:cs typeface="Calibri" panose="020F0502020204030204" pitchFamily="34" charset="0"/>
              </a:rPr>
              <a:t>số</a:t>
            </a:r>
            <a:r>
              <a:rPr lang="en-US" sz="2800" dirty="0" smtClean="0">
                <a:solidFill>
                  <a:srgbClr val="424242"/>
                </a:solidFill>
                <a:latin typeface="Calibri" panose="020F0502020204030204" pitchFamily="34" charset="0"/>
                <a:cs typeface="Calibri" panose="020F0502020204030204" pitchFamily="34" charset="0"/>
              </a:rPr>
              <a:t> BN </a:t>
            </a:r>
            <a:r>
              <a:rPr lang="en-US" sz="2800" dirty="0" err="1" smtClean="0">
                <a:solidFill>
                  <a:srgbClr val="424242"/>
                </a:solidFill>
                <a:latin typeface="Calibri" panose="020F0502020204030204" pitchFamily="34" charset="0"/>
                <a:cs typeface="Calibri" panose="020F0502020204030204" pitchFamily="34" charset="0"/>
              </a:rPr>
              <a:t>tử</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vong</a:t>
            </a:r>
            <a:r>
              <a:rPr lang="en-US" sz="2800" dirty="0" smtClean="0">
                <a:solidFill>
                  <a:srgbClr val="424242"/>
                </a:solidFill>
                <a:latin typeface="Calibri" panose="020F0502020204030204" pitchFamily="34" charset="0"/>
                <a:cs typeface="Calibri" panose="020F0502020204030204" pitchFamily="34" charset="0"/>
              </a:rPr>
              <a:t>. </a:t>
            </a:r>
            <a:endParaRPr lang="en-US" sz="2800" dirty="0">
              <a:solidFill>
                <a:srgbClr val="424242"/>
              </a:solidFill>
              <a:latin typeface="Calibri" panose="020F0502020204030204" pitchFamily="34" charset="0"/>
              <a:cs typeface="Calibri" panose="020F0502020204030204" pitchFamily="34" charset="0"/>
            </a:endParaRPr>
          </a:p>
          <a:p>
            <a:pPr>
              <a:buClr>
                <a:srgbClr val="FFCC66"/>
              </a:buClr>
            </a:pPr>
            <a:endParaRPr lang="en-US" sz="28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sz="2800" dirty="0" err="1" smtClean="0">
                <a:solidFill>
                  <a:srgbClr val="424242"/>
                </a:solidFill>
                <a:latin typeface="Calibri" panose="020F0502020204030204" pitchFamily="34" charset="0"/>
                <a:cs typeface="Calibri" panose="020F0502020204030204" pitchFamily="34" charset="0"/>
              </a:rPr>
              <a:t>Tổng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thể</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gánh</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nặng</a:t>
            </a:r>
            <a:r>
              <a:rPr lang="en-US" sz="2800" dirty="0" smtClean="0">
                <a:solidFill>
                  <a:srgbClr val="424242"/>
                </a:solidFill>
                <a:latin typeface="Calibri" panose="020F0502020204030204" pitchFamily="34" charset="0"/>
                <a:cs typeface="Calibri" panose="020F0502020204030204" pitchFamily="34" charset="0"/>
              </a:rPr>
              <a:t> COPD </a:t>
            </a:r>
            <a:r>
              <a:rPr lang="en-US" sz="2800" dirty="0" err="1" smtClean="0">
                <a:solidFill>
                  <a:srgbClr val="424242"/>
                </a:solidFill>
                <a:latin typeface="Calibri" panose="020F0502020204030204" pitchFamily="34" charset="0"/>
                <a:cs typeface="Calibri" panose="020F0502020204030204" pitchFamily="34" charset="0"/>
              </a:rPr>
              <a:t>vẫn</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tiếp</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tục</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gia</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tăng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bởi</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tiếp</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xúc</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với</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yếu</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tố</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nguy</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cơ</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gia</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tăng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và</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sự</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già</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hóa</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của</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dân</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số</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cũng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ngày</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càng</a:t>
            </a:r>
            <a:r>
              <a:rPr lang="en-US" sz="2800" dirty="0" smtClean="0">
                <a:solidFill>
                  <a:srgbClr val="424242"/>
                </a:solidFill>
                <a:latin typeface="Calibri" panose="020F0502020204030204" pitchFamily="34" charset="0"/>
                <a:cs typeface="Calibri" panose="020F0502020204030204" pitchFamily="34" charset="0"/>
              </a:rPr>
              <a:t> </a:t>
            </a:r>
            <a:r>
              <a:rPr lang="en-US" sz="2800" dirty="0" err="1" smtClean="0">
                <a:solidFill>
                  <a:srgbClr val="424242"/>
                </a:solidFill>
                <a:latin typeface="Calibri" panose="020F0502020204030204" pitchFamily="34" charset="0"/>
                <a:cs typeface="Calibri" panose="020F0502020204030204" pitchFamily="34" charset="0"/>
              </a:rPr>
              <a:t>tăng</a:t>
            </a:r>
            <a:r>
              <a:rPr lang="en-US" sz="2800" dirty="0" smtClean="0">
                <a:solidFill>
                  <a:srgbClr val="424242"/>
                </a:solidFill>
                <a:latin typeface="Calibri" panose="020F0502020204030204" pitchFamily="34" charset="0"/>
                <a:cs typeface="Calibri" panose="020F0502020204030204" pitchFamily="34" charset="0"/>
              </a:rPr>
              <a:t>.</a:t>
            </a:r>
            <a:endParaRPr lang="en-US" sz="2800" dirty="0">
              <a:solidFill>
                <a:srgbClr val="424242"/>
              </a:solidFill>
              <a:latin typeface="Calibri" panose="020F0502020204030204" pitchFamily="34" charset="0"/>
              <a:cs typeface="Calibri" panose="020F0502020204030204" pitchFamily="34" charset="0"/>
            </a:endParaRPr>
          </a:p>
          <a:p>
            <a:endParaRPr lang="en-US" sz="2400" dirty="0">
              <a:latin typeface="Calibri" pitchFamily="34" charset="0"/>
              <a:cs typeface="Calibri" pitchFamily="34" charset="0"/>
            </a:endParaRPr>
          </a:p>
          <a:p>
            <a:r>
              <a:rPr lang="en-US" sz="800" dirty="0" smtClean="0">
                <a:solidFill>
                  <a:srgbClr val="424242"/>
                </a:solidFill>
                <a:latin typeface="Calibri" pitchFamily="34" charset="0"/>
                <a:cs typeface="Calibri" pitchFamily="34" charset="0"/>
              </a:rPr>
              <a:t>1</a:t>
            </a:r>
            <a:r>
              <a:rPr lang="en-US" sz="800" dirty="0">
                <a:solidFill>
                  <a:srgbClr val="424242"/>
                </a:solidFill>
                <a:latin typeface="Calibri" pitchFamily="34" charset="0"/>
                <a:cs typeface="Calibri" pitchFamily="34" charset="0"/>
              </a:rPr>
              <a:t>. Lozano R, </a:t>
            </a:r>
            <a:r>
              <a:rPr lang="en-US" sz="800" dirty="0" err="1">
                <a:solidFill>
                  <a:srgbClr val="424242"/>
                </a:solidFill>
                <a:latin typeface="Calibri" pitchFamily="34" charset="0"/>
                <a:cs typeface="Calibri" pitchFamily="34" charset="0"/>
              </a:rPr>
              <a:t>Naghavi</a:t>
            </a:r>
            <a:r>
              <a:rPr lang="en-US" sz="800" dirty="0">
                <a:solidFill>
                  <a:srgbClr val="424242"/>
                </a:solidFill>
                <a:latin typeface="Calibri" pitchFamily="34" charset="0"/>
                <a:cs typeface="Calibri" pitchFamily="34" charset="0"/>
              </a:rPr>
              <a:t> M, Foreman K, et al. Global and regional mortality from 235 causes of death for 20 age groups in 1990 and 2010: a systematic analysis for the Global Burden of Disease Study 2010. </a:t>
            </a:r>
            <a:r>
              <a:rPr lang="en-US" sz="800" i="1" dirty="0">
                <a:solidFill>
                  <a:srgbClr val="424242"/>
                </a:solidFill>
                <a:latin typeface="Calibri" pitchFamily="34" charset="0"/>
                <a:cs typeface="Calibri" pitchFamily="34" charset="0"/>
              </a:rPr>
              <a:t>Lancet</a:t>
            </a:r>
            <a:r>
              <a:rPr lang="en-US" sz="800" dirty="0">
                <a:solidFill>
                  <a:srgbClr val="424242"/>
                </a:solidFill>
                <a:latin typeface="Calibri" pitchFamily="34" charset="0"/>
                <a:cs typeface="Calibri" pitchFamily="34" charset="0"/>
              </a:rPr>
              <a:t> 2012; </a:t>
            </a:r>
            <a:r>
              <a:rPr lang="en-US" sz="800" b="1" dirty="0">
                <a:solidFill>
                  <a:srgbClr val="424242"/>
                </a:solidFill>
                <a:latin typeface="Calibri" pitchFamily="34" charset="0"/>
                <a:cs typeface="Calibri" pitchFamily="34" charset="0"/>
              </a:rPr>
              <a:t>380</a:t>
            </a:r>
            <a:r>
              <a:rPr lang="en-US" sz="800" dirty="0">
                <a:solidFill>
                  <a:srgbClr val="424242"/>
                </a:solidFill>
                <a:latin typeface="Calibri" pitchFamily="34" charset="0"/>
                <a:cs typeface="Calibri" pitchFamily="34" charset="0"/>
              </a:rPr>
              <a:t>(9859): 2095-128.</a:t>
            </a:r>
            <a:endParaRPr lang="en-AU" sz="800" dirty="0">
              <a:solidFill>
                <a:srgbClr val="424242"/>
              </a:solidFill>
              <a:latin typeface="Calibri" pitchFamily="34" charset="0"/>
              <a:cs typeface="Calibri" pitchFamily="34" charset="0"/>
            </a:endParaRPr>
          </a:p>
          <a:p>
            <a:r>
              <a:rPr lang="en-US" sz="800" dirty="0">
                <a:solidFill>
                  <a:srgbClr val="424242"/>
                </a:solidFill>
                <a:latin typeface="Calibri" pitchFamily="34" charset="0"/>
                <a:cs typeface="Calibri" pitchFamily="34" charset="0"/>
              </a:rPr>
              <a:t>2. Mathers CD, </a:t>
            </a:r>
            <a:r>
              <a:rPr lang="en-US" sz="800" dirty="0" err="1">
                <a:solidFill>
                  <a:srgbClr val="424242"/>
                </a:solidFill>
                <a:latin typeface="Calibri" pitchFamily="34" charset="0"/>
                <a:cs typeface="Calibri" pitchFamily="34" charset="0"/>
              </a:rPr>
              <a:t>Loncar</a:t>
            </a:r>
            <a:r>
              <a:rPr lang="en-US" sz="800" dirty="0">
                <a:solidFill>
                  <a:srgbClr val="424242"/>
                </a:solidFill>
                <a:latin typeface="Calibri" pitchFamily="34" charset="0"/>
                <a:cs typeface="Calibri" pitchFamily="34" charset="0"/>
              </a:rPr>
              <a:t> D. Projections of global mortality and burden of disease from 2002 to 2030. </a:t>
            </a:r>
            <a:r>
              <a:rPr lang="en-US" sz="800" i="1" dirty="0" err="1">
                <a:solidFill>
                  <a:srgbClr val="424242"/>
                </a:solidFill>
                <a:latin typeface="Calibri" pitchFamily="34" charset="0"/>
                <a:cs typeface="Calibri" pitchFamily="34" charset="0"/>
              </a:rPr>
              <a:t>PLoS</a:t>
            </a:r>
            <a:r>
              <a:rPr lang="en-US" sz="800" i="1" dirty="0">
                <a:solidFill>
                  <a:srgbClr val="424242"/>
                </a:solidFill>
                <a:latin typeface="Calibri" pitchFamily="34" charset="0"/>
                <a:cs typeface="Calibri" pitchFamily="34" charset="0"/>
              </a:rPr>
              <a:t> Med</a:t>
            </a:r>
            <a:r>
              <a:rPr lang="en-US" sz="800" dirty="0">
                <a:solidFill>
                  <a:srgbClr val="424242"/>
                </a:solidFill>
                <a:latin typeface="Calibri" pitchFamily="34" charset="0"/>
                <a:cs typeface="Calibri" pitchFamily="34" charset="0"/>
              </a:rPr>
              <a:t> 2006; </a:t>
            </a:r>
            <a:r>
              <a:rPr lang="en-US" sz="800" b="1" dirty="0">
                <a:solidFill>
                  <a:srgbClr val="424242"/>
                </a:solidFill>
                <a:latin typeface="Calibri" pitchFamily="34" charset="0"/>
                <a:cs typeface="Calibri" pitchFamily="34" charset="0"/>
              </a:rPr>
              <a:t>3</a:t>
            </a:r>
            <a:r>
              <a:rPr lang="en-US" sz="800" dirty="0">
                <a:solidFill>
                  <a:srgbClr val="424242"/>
                </a:solidFill>
                <a:latin typeface="Calibri" pitchFamily="34" charset="0"/>
                <a:cs typeface="Calibri" pitchFamily="34" charset="0"/>
              </a:rPr>
              <a:t>(11): e442.</a:t>
            </a:r>
            <a:endParaRPr lang="en-AU" sz="800" dirty="0">
              <a:solidFill>
                <a:srgbClr val="424242"/>
              </a:solidFill>
              <a:latin typeface="Calibri" pitchFamily="34" charset="0"/>
              <a:cs typeface="Calibri" pitchFamily="34" charset="0"/>
            </a:endParaRPr>
          </a:p>
          <a:p>
            <a:pPr>
              <a:buClr>
                <a:srgbClr val="FFCC66"/>
              </a:buClr>
            </a:pPr>
            <a:endParaRPr lang="en-AU" sz="2000" dirty="0">
              <a:latin typeface="Calibri" pitchFamily="34" charset="0"/>
              <a:cs typeface="Calibri" pitchFamily="34" charset="0"/>
            </a:endParaRPr>
          </a:p>
        </p:txBody>
      </p:sp>
      <p:sp>
        <p:nvSpPr>
          <p:cNvPr id="6" name="TextBox 1">
            <a:extLst>
              <a:ext uri="{FF2B5EF4-FFF2-40B4-BE49-F238E27FC236}">
                <a16:creationId xmlns:a16="http://schemas.microsoft.com/office/drawing/2014/main" xmlns="" id="{511B489A-C369-499D-B126-3885EE4280B0}"/>
              </a:ext>
            </a:extLst>
          </p:cNvPr>
          <p:cNvSpPr txBox="1">
            <a:spLocks noChangeArrowheads="1"/>
          </p:cNvSpPr>
          <p:nvPr/>
        </p:nvSpPr>
        <p:spPr bwMode="auto">
          <a:xfrm>
            <a:off x="2376819" y="6509027"/>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635317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3726" y="273586"/>
            <a:ext cx="11328414" cy="640815"/>
          </a:xfrm>
        </p:spPr>
        <p:txBody>
          <a:bodyPr>
            <a:noAutofit/>
          </a:bodyPr>
          <a:lstStyle/>
          <a:p>
            <a:r>
              <a:rPr lang="en-US" sz="2800" b="1" spc="-5"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FLU/SAL </a:t>
            </a:r>
            <a:r>
              <a:rPr lang="en-US" sz="2800" b="1" spc="-5" dirty="0" err="1">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ổn</a:t>
            </a:r>
            <a:r>
              <a:rPr lang="en-US" sz="2800" b="1" spc="-5"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 </a:t>
            </a:r>
            <a:r>
              <a:rPr lang="en-US" sz="2800" b="1" spc="-5" dirty="0" err="1">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định</a:t>
            </a:r>
            <a:r>
              <a:rPr lang="en-US" sz="2800" b="1" spc="-5"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 </a:t>
            </a:r>
            <a:r>
              <a:rPr lang="en-US" sz="2800" b="1" spc="-5" dirty="0" err="1">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chức</a:t>
            </a:r>
            <a:r>
              <a:rPr lang="en-US" sz="2800" b="1" spc="-5"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 </a:t>
            </a:r>
            <a:r>
              <a:rPr lang="en-US" sz="2800" b="1" spc="-5" dirty="0" err="1">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năng</a:t>
            </a:r>
            <a:r>
              <a:rPr lang="en-US" sz="2800" b="1" spc="-5"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 </a:t>
            </a:r>
            <a:r>
              <a:rPr lang="en-US" sz="2800" b="1" spc="-5" dirty="0" err="1">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hô</a:t>
            </a:r>
            <a:r>
              <a:rPr lang="en-US" sz="2800" b="1" spc="-5"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 </a:t>
            </a:r>
            <a:r>
              <a:rPr lang="en-US" sz="2800" b="1" spc="-5" dirty="0" err="1">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hấp</a:t>
            </a:r>
            <a:r>
              <a:rPr lang="en-US" sz="2800" b="1" spc="-5"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 </a:t>
            </a:r>
            <a:r>
              <a:rPr lang="en-US" sz="2800" b="1" spc="-5" dirty="0" err="1">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tốt</a:t>
            </a:r>
            <a:r>
              <a:rPr lang="en-US" sz="2800" b="1" spc="-5"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 </a:t>
            </a:r>
            <a:r>
              <a:rPr lang="en-US" sz="2800" b="1" spc="-5" dirty="0" err="1">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hơn</a:t>
            </a:r>
            <a:r>
              <a:rPr lang="en-US" sz="2800" b="1" spc="-5"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 so </a:t>
            </a:r>
            <a:r>
              <a:rPr lang="en-US" sz="2800" b="1" spc="-5" dirty="0" err="1">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với</a:t>
            </a:r>
            <a:r>
              <a:rPr lang="en-US" sz="2800" b="1" spc="-5"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 </a:t>
            </a:r>
            <a:r>
              <a:rPr lang="en-US" sz="2800" b="1" spc="-5" dirty="0" err="1">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giả</a:t>
            </a:r>
            <a:r>
              <a:rPr lang="en-US" sz="2800" b="1" spc="-5"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 </a:t>
            </a:r>
            <a:r>
              <a:rPr lang="en-US" sz="2800" b="1" spc="-5" dirty="0" err="1">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rPr>
              <a:t>dược</a:t>
            </a:r>
            <a:endParaRPr lang="en-US" sz="2800" b="1" dirty="0">
              <a:solidFill>
                <a:srgbClr val="C00000"/>
              </a:solidFill>
              <a:effectLst>
                <a:glow rad="38100">
                  <a:schemeClr val="bg1">
                    <a:lumMod val="65000"/>
                    <a:lumOff val="35000"/>
                    <a:alpha val="40000"/>
                  </a:schemeClr>
                </a:glow>
              </a:effectLst>
              <a:latin typeface="Calibri" panose="020F0502020204030204" pitchFamily="34" charset="0"/>
              <a:cs typeface="Calibri" panose="020F0502020204030204" pitchFamily="34"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25602" y="1005126"/>
            <a:ext cx="9245599" cy="5295471"/>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0" y="6550223"/>
            <a:ext cx="5791200" cy="230832"/>
          </a:xfrm>
          <a:prstGeom prst="rect">
            <a:avLst/>
          </a:prstGeom>
          <a:noFill/>
        </p:spPr>
        <p:txBody>
          <a:bodyPr wrap="square" rtlCol="0">
            <a:spAutoFit/>
          </a:bodyPr>
          <a:lstStyle/>
          <a:p>
            <a:r>
              <a:rPr lang="en-US" sz="900" i="1" kern="0" dirty="0">
                <a:solidFill>
                  <a:sysClr val="windowText" lastClr="000000"/>
                </a:solidFill>
                <a:latin typeface="Arial" panose="020B0604020202020204" pitchFamily="34" charset="0"/>
                <a:cs typeface="Arial" panose="020B0604020202020204" pitchFamily="34" charset="0"/>
              </a:rPr>
              <a:t>PM Calverley et al. N </a:t>
            </a:r>
            <a:r>
              <a:rPr lang="en-US" sz="900" i="1" kern="0" dirty="0" err="1">
                <a:solidFill>
                  <a:sysClr val="windowText" lastClr="000000"/>
                </a:solidFill>
                <a:latin typeface="Arial" panose="020B0604020202020204" pitchFamily="34" charset="0"/>
                <a:cs typeface="Arial" panose="020B0604020202020204" pitchFamily="34" charset="0"/>
              </a:rPr>
              <a:t>Engl</a:t>
            </a:r>
            <a:r>
              <a:rPr lang="en-US" sz="900" i="1" kern="0" dirty="0">
                <a:solidFill>
                  <a:sysClr val="windowText" lastClr="000000"/>
                </a:solidFill>
                <a:latin typeface="Arial" panose="020B0604020202020204" pitchFamily="34" charset="0"/>
                <a:cs typeface="Arial" panose="020B0604020202020204" pitchFamily="34" charset="0"/>
              </a:rPr>
              <a:t> J Med 2007;356:775-89</a:t>
            </a:r>
          </a:p>
        </p:txBody>
      </p:sp>
      <p:sp>
        <p:nvSpPr>
          <p:cNvPr id="3" name="Rectangle 2"/>
          <p:cNvSpPr/>
          <p:nvPr/>
        </p:nvSpPr>
        <p:spPr>
          <a:xfrm>
            <a:off x="10643191" y="5869172"/>
            <a:ext cx="1180214" cy="796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7547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2523067" y="2038350"/>
            <a:ext cx="0" cy="3416300"/>
          </a:xfrm>
          <a:prstGeom prst="line">
            <a:avLst/>
          </a:prstGeom>
          <a:noFill/>
          <a:ln w="28575">
            <a:solidFill>
              <a:schemeClr val="tx1"/>
            </a:solidFill>
            <a:round/>
            <a:headEnd type="none" w="sm" len="sm"/>
            <a:tailEnd type="none" w="sm" len="sm"/>
          </a:ln>
        </p:spPr>
        <p:txBody>
          <a:bodyPr/>
          <a:lstStyle/>
          <a:p>
            <a:endParaRPr lang="en-US">
              <a:solidFill>
                <a:srgbClr val="000000"/>
              </a:solidFill>
            </a:endParaRPr>
          </a:p>
        </p:txBody>
      </p:sp>
      <p:sp>
        <p:nvSpPr>
          <p:cNvPr id="15363" name="Rectangle 3"/>
          <p:cNvSpPr>
            <a:spLocks noChangeArrowheads="1"/>
          </p:cNvSpPr>
          <p:nvPr/>
        </p:nvSpPr>
        <p:spPr bwMode="auto">
          <a:xfrm>
            <a:off x="1997638" y="2257426"/>
            <a:ext cx="434413" cy="308419"/>
          </a:xfrm>
          <a:prstGeom prst="rect">
            <a:avLst/>
          </a:prstGeom>
          <a:noFill/>
          <a:ln w="9525">
            <a:noFill/>
            <a:miter lim="800000"/>
            <a:headEnd/>
            <a:tailEnd/>
          </a:ln>
        </p:spPr>
        <p:txBody>
          <a:bodyPr wrap="none" lIns="92075" tIns="46038" rIns="92075" bIns="46038">
            <a:spAutoFit/>
          </a:bodyPr>
          <a:lstStyle/>
          <a:p>
            <a:pPr algn="r"/>
            <a:r>
              <a:rPr lang="en-CA" sz="1400" dirty="0">
                <a:ea typeface="ＭＳ Ｐゴシック" pitchFamily="34" charset="-128"/>
              </a:rPr>
              <a:t>3.0</a:t>
            </a:r>
          </a:p>
        </p:txBody>
      </p:sp>
      <p:sp>
        <p:nvSpPr>
          <p:cNvPr id="15364" name="Rectangle 4"/>
          <p:cNvSpPr>
            <a:spLocks noChangeArrowheads="1"/>
          </p:cNvSpPr>
          <p:nvPr/>
        </p:nvSpPr>
        <p:spPr bwMode="auto">
          <a:xfrm>
            <a:off x="1997638" y="3708401"/>
            <a:ext cx="434413" cy="308419"/>
          </a:xfrm>
          <a:prstGeom prst="rect">
            <a:avLst/>
          </a:prstGeom>
          <a:noFill/>
          <a:ln w="9525">
            <a:noFill/>
            <a:miter lim="800000"/>
            <a:headEnd/>
            <a:tailEnd/>
          </a:ln>
        </p:spPr>
        <p:txBody>
          <a:bodyPr wrap="none" lIns="92075" tIns="46038" rIns="92075" bIns="46038">
            <a:spAutoFit/>
          </a:bodyPr>
          <a:lstStyle/>
          <a:p>
            <a:pPr algn="r"/>
            <a:r>
              <a:rPr lang="en-CA" sz="1400">
                <a:ea typeface="ＭＳ Ｐゴシック" pitchFamily="34" charset="-128"/>
              </a:rPr>
              <a:t>1.5</a:t>
            </a:r>
          </a:p>
        </p:txBody>
      </p:sp>
      <p:sp>
        <p:nvSpPr>
          <p:cNvPr id="15365" name="Rectangle 5"/>
          <p:cNvSpPr>
            <a:spLocks noChangeArrowheads="1"/>
          </p:cNvSpPr>
          <p:nvPr/>
        </p:nvSpPr>
        <p:spPr bwMode="auto">
          <a:xfrm>
            <a:off x="1997638" y="4679951"/>
            <a:ext cx="434413" cy="308419"/>
          </a:xfrm>
          <a:prstGeom prst="rect">
            <a:avLst/>
          </a:prstGeom>
          <a:noFill/>
          <a:ln w="9525">
            <a:noFill/>
            <a:miter lim="800000"/>
            <a:headEnd/>
            <a:tailEnd/>
          </a:ln>
        </p:spPr>
        <p:txBody>
          <a:bodyPr wrap="none" lIns="92075" tIns="46038" rIns="92075" bIns="46038">
            <a:spAutoFit/>
          </a:bodyPr>
          <a:lstStyle/>
          <a:p>
            <a:pPr algn="r"/>
            <a:r>
              <a:rPr lang="en-CA" sz="1400">
                <a:ea typeface="ＭＳ Ｐゴシック" pitchFamily="34" charset="-128"/>
              </a:rPr>
              <a:t>0.5</a:t>
            </a:r>
          </a:p>
        </p:txBody>
      </p:sp>
      <p:sp>
        <p:nvSpPr>
          <p:cNvPr id="15366" name="Rectangle 6"/>
          <p:cNvSpPr>
            <a:spLocks noChangeArrowheads="1"/>
          </p:cNvSpPr>
          <p:nvPr/>
        </p:nvSpPr>
        <p:spPr bwMode="auto">
          <a:xfrm>
            <a:off x="1997638" y="5173664"/>
            <a:ext cx="434413" cy="308419"/>
          </a:xfrm>
          <a:prstGeom prst="rect">
            <a:avLst/>
          </a:prstGeom>
          <a:noFill/>
          <a:ln w="9525">
            <a:noFill/>
            <a:miter lim="800000"/>
            <a:headEnd/>
            <a:tailEnd/>
          </a:ln>
        </p:spPr>
        <p:txBody>
          <a:bodyPr wrap="none" lIns="92075" tIns="46038" rIns="92075" bIns="46038">
            <a:spAutoFit/>
          </a:bodyPr>
          <a:lstStyle/>
          <a:p>
            <a:pPr algn="r"/>
            <a:r>
              <a:rPr lang="en-CA" sz="1400">
                <a:ea typeface="ＭＳ Ｐゴシック" pitchFamily="34" charset="-128"/>
              </a:rPr>
              <a:t>0.0</a:t>
            </a:r>
          </a:p>
        </p:txBody>
      </p:sp>
      <p:sp>
        <p:nvSpPr>
          <p:cNvPr id="15367" name="Rectangle 7"/>
          <p:cNvSpPr>
            <a:spLocks noChangeArrowheads="1"/>
          </p:cNvSpPr>
          <p:nvPr/>
        </p:nvSpPr>
        <p:spPr bwMode="auto">
          <a:xfrm>
            <a:off x="2407917" y="5538789"/>
            <a:ext cx="285335" cy="308419"/>
          </a:xfrm>
          <a:prstGeom prst="rect">
            <a:avLst/>
          </a:prstGeom>
          <a:noFill/>
          <a:ln w="9525">
            <a:noFill/>
            <a:miter lim="800000"/>
            <a:headEnd/>
            <a:tailEnd/>
          </a:ln>
        </p:spPr>
        <p:txBody>
          <a:bodyPr wrap="none" lIns="92075" tIns="46038" rIns="92075" bIns="46038">
            <a:spAutoFit/>
          </a:bodyPr>
          <a:lstStyle/>
          <a:p>
            <a:pPr algn="ctr"/>
            <a:r>
              <a:rPr lang="en-CA" sz="1400">
                <a:ea typeface="ＭＳ Ｐゴシック" pitchFamily="34" charset="-128"/>
              </a:rPr>
              <a:t>0</a:t>
            </a:r>
          </a:p>
        </p:txBody>
      </p:sp>
      <p:sp>
        <p:nvSpPr>
          <p:cNvPr id="15368" name="Rectangle 8"/>
          <p:cNvSpPr>
            <a:spLocks noChangeArrowheads="1"/>
          </p:cNvSpPr>
          <p:nvPr/>
        </p:nvSpPr>
        <p:spPr bwMode="auto">
          <a:xfrm>
            <a:off x="3658867" y="5538789"/>
            <a:ext cx="285335" cy="308419"/>
          </a:xfrm>
          <a:prstGeom prst="rect">
            <a:avLst/>
          </a:prstGeom>
          <a:noFill/>
          <a:ln w="9525">
            <a:noFill/>
            <a:miter lim="800000"/>
            <a:headEnd/>
            <a:tailEnd/>
          </a:ln>
        </p:spPr>
        <p:txBody>
          <a:bodyPr wrap="none" lIns="92075" tIns="46038" rIns="92075" bIns="46038">
            <a:spAutoFit/>
          </a:bodyPr>
          <a:lstStyle/>
          <a:p>
            <a:pPr algn="ctr"/>
            <a:r>
              <a:rPr lang="en-CA" sz="1400">
                <a:ea typeface="ＭＳ Ｐゴシック" pitchFamily="34" charset="-128"/>
              </a:rPr>
              <a:t>2</a:t>
            </a:r>
          </a:p>
        </p:txBody>
      </p:sp>
      <p:sp>
        <p:nvSpPr>
          <p:cNvPr id="15369" name="Rectangle 9"/>
          <p:cNvSpPr>
            <a:spLocks noChangeArrowheads="1"/>
          </p:cNvSpPr>
          <p:nvPr/>
        </p:nvSpPr>
        <p:spPr bwMode="auto">
          <a:xfrm>
            <a:off x="4956383" y="5538789"/>
            <a:ext cx="285335" cy="308419"/>
          </a:xfrm>
          <a:prstGeom prst="rect">
            <a:avLst/>
          </a:prstGeom>
          <a:noFill/>
          <a:ln w="9525">
            <a:noFill/>
            <a:miter lim="800000"/>
            <a:headEnd/>
            <a:tailEnd/>
          </a:ln>
        </p:spPr>
        <p:txBody>
          <a:bodyPr wrap="none" lIns="92075" tIns="46038" rIns="92075" bIns="46038">
            <a:spAutoFit/>
          </a:bodyPr>
          <a:lstStyle/>
          <a:p>
            <a:pPr algn="ctr"/>
            <a:r>
              <a:rPr lang="en-CA" sz="1400">
                <a:ea typeface="ＭＳ Ｐゴシック" pitchFamily="34" charset="-128"/>
              </a:rPr>
              <a:t>4</a:t>
            </a:r>
          </a:p>
        </p:txBody>
      </p:sp>
      <p:sp>
        <p:nvSpPr>
          <p:cNvPr id="15370" name="Rectangle 10"/>
          <p:cNvSpPr>
            <a:spLocks noChangeArrowheads="1"/>
          </p:cNvSpPr>
          <p:nvPr/>
        </p:nvSpPr>
        <p:spPr bwMode="auto">
          <a:xfrm>
            <a:off x="7530250" y="5538789"/>
            <a:ext cx="285335" cy="308419"/>
          </a:xfrm>
          <a:prstGeom prst="rect">
            <a:avLst/>
          </a:prstGeom>
          <a:noFill/>
          <a:ln w="9525">
            <a:noFill/>
            <a:miter lim="800000"/>
            <a:headEnd/>
            <a:tailEnd/>
          </a:ln>
        </p:spPr>
        <p:txBody>
          <a:bodyPr wrap="none" lIns="92075" tIns="46038" rIns="92075" bIns="46038">
            <a:spAutoFit/>
          </a:bodyPr>
          <a:lstStyle/>
          <a:p>
            <a:pPr algn="ctr"/>
            <a:r>
              <a:rPr lang="en-CA" sz="1400">
                <a:ea typeface="ＭＳ Ｐゴシック" pitchFamily="34" charset="-128"/>
              </a:rPr>
              <a:t>8</a:t>
            </a:r>
          </a:p>
        </p:txBody>
      </p:sp>
      <p:sp>
        <p:nvSpPr>
          <p:cNvPr id="15371" name="Rectangle 11"/>
          <p:cNvSpPr>
            <a:spLocks noChangeArrowheads="1"/>
          </p:cNvSpPr>
          <p:nvPr/>
        </p:nvSpPr>
        <p:spPr bwMode="auto">
          <a:xfrm>
            <a:off x="8759025" y="5538789"/>
            <a:ext cx="384721" cy="308419"/>
          </a:xfrm>
          <a:prstGeom prst="rect">
            <a:avLst/>
          </a:prstGeom>
          <a:noFill/>
          <a:ln w="9525">
            <a:noFill/>
            <a:miter lim="800000"/>
            <a:headEnd/>
            <a:tailEnd/>
          </a:ln>
        </p:spPr>
        <p:txBody>
          <a:bodyPr wrap="none" lIns="92075" tIns="46038" rIns="92075" bIns="46038">
            <a:spAutoFit/>
          </a:bodyPr>
          <a:lstStyle/>
          <a:p>
            <a:pPr algn="ctr"/>
            <a:r>
              <a:rPr lang="en-CA" sz="1400">
                <a:ea typeface="ＭＳ Ｐゴシック" pitchFamily="34" charset="-128"/>
              </a:rPr>
              <a:t>10</a:t>
            </a:r>
          </a:p>
        </p:txBody>
      </p:sp>
      <p:sp>
        <p:nvSpPr>
          <p:cNvPr id="15372" name="Rectangle 12"/>
          <p:cNvSpPr>
            <a:spLocks noChangeArrowheads="1"/>
          </p:cNvSpPr>
          <p:nvPr/>
        </p:nvSpPr>
        <p:spPr bwMode="auto">
          <a:xfrm>
            <a:off x="10039608" y="5538789"/>
            <a:ext cx="384721" cy="308419"/>
          </a:xfrm>
          <a:prstGeom prst="rect">
            <a:avLst/>
          </a:prstGeom>
          <a:noFill/>
          <a:ln w="9525">
            <a:noFill/>
            <a:miter lim="800000"/>
            <a:headEnd/>
            <a:tailEnd/>
          </a:ln>
        </p:spPr>
        <p:txBody>
          <a:bodyPr wrap="none" lIns="92075" tIns="46038" rIns="92075" bIns="46038">
            <a:spAutoFit/>
          </a:bodyPr>
          <a:lstStyle/>
          <a:p>
            <a:pPr algn="ctr"/>
            <a:r>
              <a:rPr lang="en-CA" sz="1400">
                <a:ea typeface="ＭＳ Ｐゴシック" pitchFamily="34" charset="-128"/>
              </a:rPr>
              <a:t>12</a:t>
            </a:r>
          </a:p>
        </p:txBody>
      </p:sp>
      <p:sp>
        <p:nvSpPr>
          <p:cNvPr id="15373" name="Rectangle 13"/>
          <p:cNvSpPr>
            <a:spLocks noChangeArrowheads="1"/>
          </p:cNvSpPr>
          <p:nvPr/>
        </p:nvSpPr>
        <p:spPr bwMode="auto">
          <a:xfrm>
            <a:off x="5260202" y="5707064"/>
            <a:ext cx="2240998" cy="308419"/>
          </a:xfrm>
          <a:prstGeom prst="rect">
            <a:avLst/>
          </a:prstGeom>
          <a:noFill/>
          <a:ln w="9525">
            <a:noFill/>
            <a:miter lim="800000"/>
            <a:headEnd/>
            <a:tailEnd/>
          </a:ln>
        </p:spPr>
        <p:txBody>
          <a:bodyPr wrap="none" lIns="92075" tIns="46038" rIns="92075" bIns="46038">
            <a:spAutoFit/>
          </a:bodyPr>
          <a:lstStyle/>
          <a:p>
            <a:pPr algn="ctr"/>
            <a:r>
              <a:rPr lang="en-CA" sz="1400" dirty="0" err="1">
                <a:ea typeface="ＭＳ Ｐゴシック" pitchFamily="34" charset="-128"/>
              </a:rPr>
              <a:t>Thời</a:t>
            </a:r>
            <a:r>
              <a:rPr lang="en-CA" sz="1400" dirty="0">
                <a:ea typeface="ＭＳ Ｐゴシック" pitchFamily="34" charset="-128"/>
              </a:rPr>
              <a:t> </a:t>
            </a:r>
            <a:r>
              <a:rPr lang="en-CA" sz="1400" dirty="0" err="1">
                <a:ea typeface="ＭＳ Ｐゴシック" pitchFamily="34" charset="-128"/>
              </a:rPr>
              <a:t>gian</a:t>
            </a:r>
            <a:r>
              <a:rPr lang="en-CA" sz="1400" dirty="0">
                <a:ea typeface="ＭＳ Ｐゴシック" pitchFamily="34" charset="-128"/>
              </a:rPr>
              <a:t> </a:t>
            </a:r>
            <a:r>
              <a:rPr lang="en-CA" sz="1400" dirty="0" err="1">
                <a:ea typeface="ＭＳ Ｐゴシック" pitchFamily="34" charset="-128"/>
              </a:rPr>
              <a:t>theo</a:t>
            </a:r>
            <a:r>
              <a:rPr lang="en-CA" sz="1400" dirty="0">
                <a:ea typeface="ＭＳ Ｐゴシック" pitchFamily="34" charset="-128"/>
              </a:rPr>
              <a:t> </a:t>
            </a:r>
            <a:r>
              <a:rPr lang="en-CA" sz="1400" dirty="0" err="1">
                <a:ea typeface="ＭＳ Ｐゴシック" pitchFamily="34" charset="-128"/>
              </a:rPr>
              <a:t>dõi</a:t>
            </a:r>
            <a:r>
              <a:rPr lang="en-CA" sz="1400" dirty="0">
                <a:ea typeface="ＭＳ Ｐゴシック" pitchFamily="34" charset="-128"/>
              </a:rPr>
              <a:t> (</a:t>
            </a:r>
            <a:r>
              <a:rPr lang="en-CA" sz="1400" dirty="0" err="1">
                <a:ea typeface="ＭＳ Ｐゴシック" pitchFamily="34" charset="-128"/>
              </a:rPr>
              <a:t>tháng</a:t>
            </a:r>
            <a:r>
              <a:rPr lang="en-CA" sz="1400" dirty="0">
                <a:ea typeface="ＭＳ Ｐゴシック" pitchFamily="34" charset="-128"/>
              </a:rPr>
              <a:t>)</a:t>
            </a:r>
          </a:p>
        </p:txBody>
      </p:sp>
      <p:sp>
        <p:nvSpPr>
          <p:cNvPr id="15374" name="Rectangle 14"/>
          <p:cNvSpPr>
            <a:spLocks noChangeArrowheads="1"/>
          </p:cNvSpPr>
          <p:nvPr/>
        </p:nvSpPr>
        <p:spPr bwMode="auto">
          <a:xfrm rot="-5400000">
            <a:off x="152666" y="3561563"/>
            <a:ext cx="2878138" cy="523862"/>
          </a:xfrm>
          <a:prstGeom prst="rect">
            <a:avLst/>
          </a:prstGeom>
          <a:noFill/>
          <a:ln w="9525">
            <a:noFill/>
            <a:miter lim="800000"/>
            <a:headEnd/>
            <a:tailEnd/>
          </a:ln>
        </p:spPr>
        <p:txBody>
          <a:bodyPr lIns="92075" tIns="46038" rIns="92075" bIns="46038">
            <a:spAutoFit/>
          </a:bodyPr>
          <a:lstStyle/>
          <a:p>
            <a:pPr algn="ctr"/>
            <a:r>
              <a:rPr lang="en-CA" sz="1400" dirty="0" err="1">
                <a:ea typeface="ＭＳ Ｐゴシック" pitchFamily="34" charset="-128"/>
              </a:rPr>
              <a:t>Bệnh</a:t>
            </a:r>
            <a:r>
              <a:rPr lang="en-CA" sz="1400" dirty="0">
                <a:ea typeface="ＭＳ Ｐゴシック" pitchFamily="34" charset="-128"/>
              </a:rPr>
              <a:t> </a:t>
            </a:r>
            <a:r>
              <a:rPr lang="en-CA" sz="1400" dirty="0" err="1">
                <a:ea typeface="ＭＳ Ｐゴシック" pitchFamily="34" charset="-128"/>
              </a:rPr>
              <a:t>nhân</a:t>
            </a:r>
            <a:r>
              <a:rPr lang="en-CA" sz="1400" dirty="0">
                <a:ea typeface="ＭＳ Ｐゴシック" pitchFamily="34" charset="-128"/>
              </a:rPr>
              <a:t> </a:t>
            </a:r>
            <a:r>
              <a:rPr lang="en-CA" sz="1400" dirty="0" err="1">
                <a:ea typeface="ＭＳ Ｐゴシック" pitchFamily="34" charset="-128"/>
              </a:rPr>
              <a:t>bị</a:t>
            </a:r>
            <a:r>
              <a:rPr lang="en-CA" sz="1400" dirty="0">
                <a:ea typeface="ＭＳ Ｐゴシック" pitchFamily="34" charset="-128"/>
              </a:rPr>
              <a:t> </a:t>
            </a:r>
            <a:r>
              <a:rPr lang="en-CA" sz="1400" dirty="0" err="1">
                <a:ea typeface="ＭＳ Ｐゴシック" pitchFamily="34" charset="-128"/>
              </a:rPr>
              <a:t>biến</a:t>
            </a:r>
            <a:r>
              <a:rPr lang="en-CA" sz="1400" dirty="0">
                <a:ea typeface="ＭＳ Ｐゴシック" pitchFamily="34" charset="-128"/>
              </a:rPr>
              <a:t> </a:t>
            </a:r>
            <a:r>
              <a:rPr lang="en-CA" sz="1400" dirty="0" err="1">
                <a:ea typeface="ＭＳ Ｐゴシック" pitchFamily="34" charset="-128"/>
              </a:rPr>
              <a:t>cố</a:t>
            </a:r>
            <a:r>
              <a:rPr lang="en-CA" sz="1400" dirty="0">
                <a:ea typeface="ＭＳ Ｐゴシック" pitchFamily="34" charset="-128"/>
              </a:rPr>
              <a:t> </a:t>
            </a:r>
            <a:r>
              <a:rPr lang="en-CA" sz="1400" dirty="0" err="1">
                <a:ea typeface="ＭＳ Ｐゴシック" pitchFamily="34" charset="-128"/>
              </a:rPr>
              <a:t>ngoại</a:t>
            </a:r>
            <a:r>
              <a:rPr lang="en-CA" sz="1400" dirty="0">
                <a:ea typeface="ＭＳ Ｐゴシック" pitchFamily="34" charset="-128"/>
              </a:rPr>
              <a:t> ý </a:t>
            </a:r>
            <a:r>
              <a:rPr lang="en-CA" sz="1400" dirty="0" err="1">
                <a:ea typeface="ＭＳ Ｐゴシック" pitchFamily="34" charset="-128"/>
              </a:rPr>
              <a:t>viêm</a:t>
            </a:r>
            <a:r>
              <a:rPr lang="en-CA" sz="1400" dirty="0">
                <a:ea typeface="ＭＳ Ｐゴシック" pitchFamily="34" charset="-128"/>
              </a:rPr>
              <a:t> </a:t>
            </a:r>
            <a:r>
              <a:rPr lang="en-CA" sz="1400" dirty="0" err="1">
                <a:ea typeface="ＭＳ Ｐゴシック" pitchFamily="34" charset="-128"/>
              </a:rPr>
              <a:t>phổi</a:t>
            </a:r>
            <a:r>
              <a:rPr lang="en-CA" sz="1400" dirty="0">
                <a:ea typeface="ＭＳ Ｐゴシック" pitchFamily="34" charset="-128"/>
              </a:rPr>
              <a:t> (%)</a:t>
            </a:r>
          </a:p>
        </p:txBody>
      </p:sp>
      <p:sp>
        <p:nvSpPr>
          <p:cNvPr id="15375" name="Line 15"/>
          <p:cNvSpPr>
            <a:spLocks noChangeShapeType="1"/>
          </p:cNvSpPr>
          <p:nvPr/>
        </p:nvSpPr>
        <p:spPr bwMode="auto">
          <a:xfrm flipH="1">
            <a:off x="2423584" y="5318125"/>
            <a:ext cx="99483" cy="1588"/>
          </a:xfrm>
          <a:prstGeom prst="line">
            <a:avLst/>
          </a:prstGeom>
          <a:noFill/>
          <a:ln w="28575">
            <a:solidFill>
              <a:schemeClr val="tx1"/>
            </a:solidFill>
            <a:round/>
            <a:headEnd type="none" w="sm" len="sm"/>
            <a:tailEnd type="none" w="sm" len="sm"/>
          </a:ln>
        </p:spPr>
        <p:txBody>
          <a:bodyPr/>
          <a:lstStyle/>
          <a:p>
            <a:endParaRPr lang="en-US">
              <a:solidFill>
                <a:srgbClr val="000000"/>
              </a:solidFill>
            </a:endParaRPr>
          </a:p>
        </p:txBody>
      </p:sp>
      <p:sp>
        <p:nvSpPr>
          <p:cNvPr id="15376" name="Line 16"/>
          <p:cNvSpPr>
            <a:spLocks noChangeShapeType="1"/>
          </p:cNvSpPr>
          <p:nvPr/>
        </p:nvSpPr>
        <p:spPr bwMode="auto">
          <a:xfrm>
            <a:off x="3795185" y="5446713"/>
            <a:ext cx="2116" cy="69850"/>
          </a:xfrm>
          <a:prstGeom prst="line">
            <a:avLst/>
          </a:prstGeom>
          <a:noFill/>
          <a:ln w="28575">
            <a:solidFill>
              <a:schemeClr val="bg1"/>
            </a:solidFill>
            <a:round/>
            <a:headEnd type="none" w="sm" len="sm"/>
            <a:tailEnd type="none" w="sm" len="sm"/>
          </a:ln>
        </p:spPr>
        <p:txBody>
          <a:bodyPr/>
          <a:lstStyle/>
          <a:p>
            <a:endParaRPr lang="en-US">
              <a:solidFill>
                <a:srgbClr val="000000"/>
              </a:solidFill>
            </a:endParaRPr>
          </a:p>
        </p:txBody>
      </p:sp>
      <p:sp>
        <p:nvSpPr>
          <p:cNvPr id="15377" name="Line 17"/>
          <p:cNvSpPr>
            <a:spLocks noChangeShapeType="1"/>
          </p:cNvSpPr>
          <p:nvPr/>
        </p:nvSpPr>
        <p:spPr bwMode="auto">
          <a:xfrm>
            <a:off x="2523067" y="5446713"/>
            <a:ext cx="2117" cy="69850"/>
          </a:xfrm>
          <a:prstGeom prst="line">
            <a:avLst/>
          </a:prstGeom>
          <a:noFill/>
          <a:ln w="28575">
            <a:solidFill>
              <a:schemeClr val="bg1"/>
            </a:solidFill>
            <a:round/>
            <a:headEnd type="none" w="sm" len="sm"/>
            <a:tailEnd type="none" w="sm" len="sm"/>
          </a:ln>
        </p:spPr>
        <p:txBody>
          <a:bodyPr/>
          <a:lstStyle/>
          <a:p>
            <a:endParaRPr lang="en-US">
              <a:solidFill>
                <a:srgbClr val="000000"/>
              </a:solidFill>
            </a:endParaRPr>
          </a:p>
        </p:txBody>
      </p:sp>
      <p:sp>
        <p:nvSpPr>
          <p:cNvPr id="15378" name="Line 18"/>
          <p:cNvSpPr>
            <a:spLocks noChangeShapeType="1"/>
          </p:cNvSpPr>
          <p:nvPr/>
        </p:nvSpPr>
        <p:spPr bwMode="auto">
          <a:xfrm>
            <a:off x="5086351" y="5446713"/>
            <a:ext cx="2116" cy="69850"/>
          </a:xfrm>
          <a:prstGeom prst="line">
            <a:avLst/>
          </a:prstGeom>
          <a:noFill/>
          <a:ln w="28575">
            <a:solidFill>
              <a:schemeClr val="bg1"/>
            </a:solidFill>
            <a:round/>
            <a:headEnd type="none" w="sm" len="sm"/>
            <a:tailEnd type="none" w="sm" len="sm"/>
          </a:ln>
        </p:spPr>
        <p:txBody>
          <a:bodyPr/>
          <a:lstStyle/>
          <a:p>
            <a:endParaRPr lang="en-US">
              <a:solidFill>
                <a:srgbClr val="000000"/>
              </a:solidFill>
            </a:endParaRPr>
          </a:p>
        </p:txBody>
      </p:sp>
      <p:sp>
        <p:nvSpPr>
          <p:cNvPr id="15379" name="Line 19"/>
          <p:cNvSpPr>
            <a:spLocks noChangeShapeType="1"/>
          </p:cNvSpPr>
          <p:nvPr/>
        </p:nvSpPr>
        <p:spPr bwMode="auto">
          <a:xfrm>
            <a:off x="6375400" y="5446713"/>
            <a:ext cx="2117" cy="69850"/>
          </a:xfrm>
          <a:prstGeom prst="line">
            <a:avLst/>
          </a:prstGeom>
          <a:noFill/>
          <a:ln w="28575">
            <a:solidFill>
              <a:schemeClr val="bg1"/>
            </a:solidFill>
            <a:round/>
            <a:headEnd type="none" w="sm" len="sm"/>
            <a:tailEnd type="none" w="sm" len="sm"/>
          </a:ln>
        </p:spPr>
        <p:txBody>
          <a:bodyPr/>
          <a:lstStyle/>
          <a:p>
            <a:endParaRPr lang="en-US">
              <a:solidFill>
                <a:srgbClr val="000000"/>
              </a:solidFill>
            </a:endParaRPr>
          </a:p>
        </p:txBody>
      </p:sp>
      <p:sp>
        <p:nvSpPr>
          <p:cNvPr id="15380" name="Line 20"/>
          <p:cNvSpPr>
            <a:spLocks noChangeShapeType="1"/>
          </p:cNvSpPr>
          <p:nvPr/>
        </p:nvSpPr>
        <p:spPr bwMode="auto">
          <a:xfrm>
            <a:off x="7664451" y="5446713"/>
            <a:ext cx="2116" cy="69850"/>
          </a:xfrm>
          <a:prstGeom prst="line">
            <a:avLst/>
          </a:prstGeom>
          <a:noFill/>
          <a:ln w="28575">
            <a:solidFill>
              <a:schemeClr val="bg1"/>
            </a:solidFill>
            <a:round/>
            <a:headEnd type="none" w="sm" len="sm"/>
            <a:tailEnd type="none" w="sm" len="sm"/>
          </a:ln>
        </p:spPr>
        <p:txBody>
          <a:bodyPr/>
          <a:lstStyle/>
          <a:p>
            <a:endParaRPr lang="en-US">
              <a:solidFill>
                <a:srgbClr val="000000"/>
              </a:solidFill>
            </a:endParaRPr>
          </a:p>
        </p:txBody>
      </p:sp>
      <p:sp>
        <p:nvSpPr>
          <p:cNvPr id="15381" name="Line 21"/>
          <p:cNvSpPr>
            <a:spLocks noChangeShapeType="1"/>
          </p:cNvSpPr>
          <p:nvPr/>
        </p:nvSpPr>
        <p:spPr bwMode="auto">
          <a:xfrm>
            <a:off x="8945034" y="5446713"/>
            <a:ext cx="2117" cy="69850"/>
          </a:xfrm>
          <a:prstGeom prst="line">
            <a:avLst/>
          </a:prstGeom>
          <a:noFill/>
          <a:ln w="28575">
            <a:solidFill>
              <a:schemeClr val="bg1"/>
            </a:solidFill>
            <a:round/>
            <a:headEnd type="none" w="sm" len="sm"/>
            <a:tailEnd type="none" w="sm" len="sm"/>
          </a:ln>
        </p:spPr>
        <p:txBody>
          <a:bodyPr/>
          <a:lstStyle/>
          <a:p>
            <a:endParaRPr lang="en-US">
              <a:solidFill>
                <a:srgbClr val="000000"/>
              </a:solidFill>
            </a:endParaRPr>
          </a:p>
        </p:txBody>
      </p:sp>
      <p:sp>
        <p:nvSpPr>
          <p:cNvPr id="15382" name="Line 22"/>
          <p:cNvSpPr>
            <a:spLocks noChangeShapeType="1"/>
          </p:cNvSpPr>
          <p:nvPr/>
        </p:nvSpPr>
        <p:spPr bwMode="auto">
          <a:xfrm>
            <a:off x="10229851" y="5446713"/>
            <a:ext cx="2116" cy="69850"/>
          </a:xfrm>
          <a:prstGeom prst="line">
            <a:avLst/>
          </a:prstGeom>
          <a:noFill/>
          <a:ln w="28575">
            <a:solidFill>
              <a:schemeClr val="bg1"/>
            </a:solidFill>
            <a:round/>
            <a:headEnd type="none" w="sm" len="sm"/>
            <a:tailEnd type="none" w="sm" len="sm"/>
          </a:ln>
        </p:spPr>
        <p:txBody>
          <a:bodyPr/>
          <a:lstStyle/>
          <a:p>
            <a:endParaRPr lang="en-US">
              <a:solidFill>
                <a:srgbClr val="000000"/>
              </a:solidFill>
            </a:endParaRPr>
          </a:p>
        </p:txBody>
      </p:sp>
      <p:sp>
        <p:nvSpPr>
          <p:cNvPr id="15383" name="Line 23"/>
          <p:cNvSpPr>
            <a:spLocks noChangeShapeType="1"/>
          </p:cNvSpPr>
          <p:nvPr/>
        </p:nvSpPr>
        <p:spPr bwMode="auto">
          <a:xfrm flipH="1">
            <a:off x="2423584" y="4827588"/>
            <a:ext cx="99483" cy="0"/>
          </a:xfrm>
          <a:prstGeom prst="line">
            <a:avLst/>
          </a:prstGeom>
          <a:noFill/>
          <a:ln w="28575">
            <a:solidFill>
              <a:schemeClr val="tx1"/>
            </a:solidFill>
            <a:round/>
            <a:headEnd type="none" w="sm" len="sm"/>
            <a:tailEnd type="none" w="sm" len="sm"/>
          </a:ln>
        </p:spPr>
        <p:txBody>
          <a:bodyPr/>
          <a:lstStyle/>
          <a:p>
            <a:endParaRPr lang="en-US">
              <a:solidFill>
                <a:srgbClr val="000000"/>
              </a:solidFill>
            </a:endParaRPr>
          </a:p>
        </p:txBody>
      </p:sp>
      <p:sp>
        <p:nvSpPr>
          <p:cNvPr id="15384" name="Line 24"/>
          <p:cNvSpPr>
            <a:spLocks noChangeShapeType="1"/>
          </p:cNvSpPr>
          <p:nvPr/>
        </p:nvSpPr>
        <p:spPr bwMode="auto">
          <a:xfrm flipH="1">
            <a:off x="2423584" y="3856038"/>
            <a:ext cx="99483" cy="1587"/>
          </a:xfrm>
          <a:prstGeom prst="line">
            <a:avLst/>
          </a:prstGeom>
          <a:noFill/>
          <a:ln w="28575">
            <a:solidFill>
              <a:schemeClr val="tx1"/>
            </a:solidFill>
            <a:round/>
            <a:headEnd type="none" w="sm" len="sm"/>
            <a:tailEnd type="none" w="sm" len="sm"/>
          </a:ln>
        </p:spPr>
        <p:txBody>
          <a:bodyPr/>
          <a:lstStyle/>
          <a:p>
            <a:endParaRPr lang="en-US">
              <a:solidFill>
                <a:srgbClr val="000000"/>
              </a:solidFill>
            </a:endParaRPr>
          </a:p>
        </p:txBody>
      </p:sp>
      <p:sp>
        <p:nvSpPr>
          <p:cNvPr id="15385" name="Line 25"/>
          <p:cNvSpPr>
            <a:spLocks noChangeShapeType="1"/>
          </p:cNvSpPr>
          <p:nvPr/>
        </p:nvSpPr>
        <p:spPr bwMode="auto">
          <a:xfrm flipH="1">
            <a:off x="2423584" y="2401889"/>
            <a:ext cx="99483" cy="1587"/>
          </a:xfrm>
          <a:prstGeom prst="line">
            <a:avLst/>
          </a:prstGeom>
          <a:noFill/>
          <a:ln w="28575">
            <a:solidFill>
              <a:schemeClr val="tx1"/>
            </a:solidFill>
            <a:round/>
            <a:headEnd type="none" w="sm" len="sm"/>
            <a:tailEnd type="none" w="sm" len="sm"/>
          </a:ln>
        </p:spPr>
        <p:txBody>
          <a:bodyPr/>
          <a:lstStyle/>
          <a:p>
            <a:endParaRPr lang="en-US">
              <a:solidFill>
                <a:srgbClr val="000000"/>
              </a:solidFill>
            </a:endParaRPr>
          </a:p>
        </p:txBody>
      </p:sp>
      <p:sp>
        <p:nvSpPr>
          <p:cNvPr id="15386" name="Line 26"/>
          <p:cNvSpPr>
            <a:spLocks noChangeShapeType="1"/>
          </p:cNvSpPr>
          <p:nvPr/>
        </p:nvSpPr>
        <p:spPr bwMode="auto">
          <a:xfrm flipH="1">
            <a:off x="2423584" y="4344989"/>
            <a:ext cx="99483" cy="1587"/>
          </a:xfrm>
          <a:prstGeom prst="line">
            <a:avLst/>
          </a:prstGeom>
          <a:noFill/>
          <a:ln w="28575">
            <a:solidFill>
              <a:schemeClr val="tx1"/>
            </a:solidFill>
            <a:round/>
            <a:headEnd type="none" w="sm" len="sm"/>
            <a:tailEnd type="none" w="sm" len="sm"/>
          </a:ln>
        </p:spPr>
        <p:txBody>
          <a:bodyPr/>
          <a:lstStyle/>
          <a:p>
            <a:endParaRPr lang="en-US">
              <a:solidFill>
                <a:srgbClr val="000000"/>
              </a:solidFill>
            </a:endParaRPr>
          </a:p>
        </p:txBody>
      </p:sp>
      <p:sp>
        <p:nvSpPr>
          <p:cNvPr id="15387" name="Line 27"/>
          <p:cNvSpPr>
            <a:spLocks noChangeShapeType="1"/>
          </p:cNvSpPr>
          <p:nvPr/>
        </p:nvSpPr>
        <p:spPr bwMode="auto">
          <a:xfrm flipH="1">
            <a:off x="2423584" y="3365500"/>
            <a:ext cx="99483" cy="1588"/>
          </a:xfrm>
          <a:prstGeom prst="line">
            <a:avLst/>
          </a:prstGeom>
          <a:noFill/>
          <a:ln w="28575">
            <a:solidFill>
              <a:schemeClr val="tx1"/>
            </a:solidFill>
            <a:round/>
            <a:headEnd type="none" w="sm" len="sm"/>
            <a:tailEnd type="none" w="sm" len="sm"/>
          </a:ln>
        </p:spPr>
        <p:txBody>
          <a:bodyPr/>
          <a:lstStyle/>
          <a:p>
            <a:endParaRPr lang="en-US">
              <a:solidFill>
                <a:srgbClr val="000000"/>
              </a:solidFill>
            </a:endParaRPr>
          </a:p>
        </p:txBody>
      </p:sp>
      <p:sp>
        <p:nvSpPr>
          <p:cNvPr id="15388" name="Line 28"/>
          <p:cNvSpPr>
            <a:spLocks noChangeShapeType="1"/>
          </p:cNvSpPr>
          <p:nvPr/>
        </p:nvSpPr>
        <p:spPr bwMode="auto">
          <a:xfrm flipH="1">
            <a:off x="2423584" y="2889250"/>
            <a:ext cx="99483" cy="1588"/>
          </a:xfrm>
          <a:prstGeom prst="line">
            <a:avLst/>
          </a:prstGeom>
          <a:noFill/>
          <a:ln w="28575">
            <a:solidFill>
              <a:schemeClr val="tx1"/>
            </a:solidFill>
            <a:round/>
            <a:headEnd type="none" w="sm" len="sm"/>
            <a:tailEnd type="none" w="sm" len="sm"/>
          </a:ln>
        </p:spPr>
        <p:txBody>
          <a:bodyPr/>
          <a:lstStyle/>
          <a:p>
            <a:endParaRPr lang="en-US">
              <a:solidFill>
                <a:srgbClr val="000000"/>
              </a:solidFill>
            </a:endParaRPr>
          </a:p>
        </p:txBody>
      </p:sp>
      <p:sp>
        <p:nvSpPr>
          <p:cNvPr id="15389" name="Rectangle 29"/>
          <p:cNvSpPr>
            <a:spLocks noChangeArrowheads="1"/>
          </p:cNvSpPr>
          <p:nvPr/>
        </p:nvSpPr>
        <p:spPr bwMode="auto">
          <a:xfrm>
            <a:off x="1997638" y="4203701"/>
            <a:ext cx="434413" cy="308419"/>
          </a:xfrm>
          <a:prstGeom prst="rect">
            <a:avLst/>
          </a:prstGeom>
          <a:noFill/>
          <a:ln w="9525">
            <a:noFill/>
            <a:miter lim="800000"/>
            <a:headEnd/>
            <a:tailEnd/>
          </a:ln>
        </p:spPr>
        <p:txBody>
          <a:bodyPr wrap="none" lIns="92075" tIns="46038" rIns="92075" bIns="46038">
            <a:spAutoFit/>
          </a:bodyPr>
          <a:lstStyle/>
          <a:p>
            <a:pPr algn="r"/>
            <a:r>
              <a:rPr lang="en-CA" sz="1400">
                <a:ea typeface="ＭＳ Ｐゴシック" pitchFamily="34" charset="-128"/>
              </a:rPr>
              <a:t>1.0</a:t>
            </a:r>
          </a:p>
        </p:txBody>
      </p:sp>
      <p:sp>
        <p:nvSpPr>
          <p:cNvPr id="15390" name="Rectangle 30"/>
          <p:cNvSpPr>
            <a:spLocks noChangeArrowheads="1"/>
          </p:cNvSpPr>
          <p:nvPr/>
        </p:nvSpPr>
        <p:spPr bwMode="auto">
          <a:xfrm>
            <a:off x="1997638" y="3222626"/>
            <a:ext cx="434413" cy="308419"/>
          </a:xfrm>
          <a:prstGeom prst="rect">
            <a:avLst/>
          </a:prstGeom>
          <a:noFill/>
          <a:ln w="9525">
            <a:noFill/>
            <a:miter lim="800000"/>
            <a:headEnd/>
            <a:tailEnd/>
          </a:ln>
        </p:spPr>
        <p:txBody>
          <a:bodyPr wrap="none" lIns="92075" tIns="46038" rIns="92075" bIns="46038">
            <a:spAutoFit/>
          </a:bodyPr>
          <a:lstStyle/>
          <a:p>
            <a:pPr algn="r"/>
            <a:r>
              <a:rPr lang="en-CA" sz="1400">
                <a:ea typeface="ＭＳ Ｐゴシック" pitchFamily="34" charset="-128"/>
              </a:rPr>
              <a:t>2.0</a:t>
            </a:r>
          </a:p>
        </p:txBody>
      </p:sp>
      <p:sp>
        <p:nvSpPr>
          <p:cNvPr id="15391" name="Rectangle 31"/>
          <p:cNvSpPr>
            <a:spLocks noChangeArrowheads="1"/>
          </p:cNvSpPr>
          <p:nvPr/>
        </p:nvSpPr>
        <p:spPr bwMode="auto">
          <a:xfrm>
            <a:off x="1997638" y="2746376"/>
            <a:ext cx="434413" cy="308419"/>
          </a:xfrm>
          <a:prstGeom prst="rect">
            <a:avLst/>
          </a:prstGeom>
          <a:noFill/>
          <a:ln w="9525">
            <a:noFill/>
            <a:miter lim="800000"/>
            <a:headEnd/>
            <a:tailEnd/>
          </a:ln>
        </p:spPr>
        <p:txBody>
          <a:bodyPr wrap="none" lIns="92075" tIns="46038" rIns="92075" bIns="46038">
            <a:spAutoFit/>
          </a:bodyPr>
          <a:lstStyle/>
          <a:p>
            <a:pPr algn="r"/>
            <a:r>
              <a:rPr lang="en-CA" sz="1400">
                <a:ea typeface="ＭＳ Ｐゴシック" pitchFamily="34" charset="-128"/>
              </a:rPr>
              <a:t>2.5</a:t>
            </a:r>
          </a:p>
        </p:txBody>
      </p:sp>
      <p:sp>
        <p:nvSpPr>
          <p:cNvPr id="15392" name="Line 32"/>
          <p:cNvSpPr>
            <a:spLocks noChangeShapeType="1"/>
          </p:cNvSpPr>
          <p:nvPr/>
        </p:nvSpPr>
        <p:spPr bwMode="auto">
          <a:xfrm>
            <a:off x="2520952" y="5443538"/>
            <a:ext cx="8132233" cy="0"/>
          </a:xfrm>
          <a:prstGeom prst="line">
            <a:avLst/>
          </a:prstGeom>
          <a:noFill/>
          <a:ln w="28575">
            <a:solidFill>
              <a:schemeClr val="tx1"/>
            </a:solidFill>
            <a:round/>
            <a:headEnd type="none" w="sm" len="sm"/>
            <a:tailEnd type="none" w="sm" len="sm"/>
          </a:ln>
        </p:spPr>
        <p:txBody>
          <a:bodyPr/>
          <a:lstStyle/>
          <a:p>
            <a:endParaRPr lang="en-US">
              <a:solidFill>
                <a:srgbClr val="000000"/>
              </a:solidFill>
            </a:endParaRPr>
          </a:p>
        </p:txBody>
      </p:sp>
      <p:sp>
        <p:nvSpPr>
          <p:cNvPr id="15421" name="Freeform 33"/>
          <p:cNvSpPr>
            <a:spLocks/>
          </p:cNvSpPr>
          <p:nvPr/>
        </p:nvSpPr>
        <p:spPr bwMode="auto">
          <a:xfrm>
            <a:off x="2552701" y="2239963"/>
            <a:ext cx="7795684" cy="3084512"/>
          </a:xfrm>
          <a:custGeom>
            <a:avLst/>
            <a:gdLst>
              <a:gd name="T0" fmla="*/ 3587 w 3683"/>
              <a:gd name="T1" fmla="*/ 3 h 1943"/>
              <a:gd name="T2" fmla="*/ 3511 w 3683"/>
              <a:gd name="T3" fmla="*/ 47 h 1943"/>
              <a:gd name="T4" fmla="*/ 3478 w 3683"/>
              <a:gd name="T5" fmla="*/ 93 h 1943"/>
              <a:gd name="T6" fmla="*/ 3376 w 3683"/>
              <a:gd name="T7" fmla="*/ 131 h 1943"/>
              <a:gd name="T8" fmla="*/ 3364 w 3683"/>
              <a:gd name="T9" fmla="*/ 188 h 1943"/>
              <a:gd name="T10" fmla="*/ 3252 w 3683"/>
              <a:gd name="T11" fmla="*/ 206 h 1943"/>
              <a:gd name="T12" fmla="*/ 3227 w 3683"/>
              <a:gd name="T13" fmla="*/ 243 h 1943"/>
              <a:gd name="T14" fmla="*/ 3147 w 3683"/>
              <a:gd name="T15" fmla="*/ 266 h 1943"/>
              <a:gd name="T16" fmla="*/ 3063 w 3683"/>
              <a:gd name="T17" fmla="*/ 295 h 1943"/>
              <a:gd name="T18" fmla="*/ 2986 w 3683"/>
              <a:gd name="T19" fmla="*/ 317 h 1943"/>
              <a:gd name="T20" fmla="*/ 2957 w 3683"/>
              <a:gd name="T21" fmla="*/ 345 h 1943"/>
              <a:gd name="T22" fmla="*/ 2843 w 3683"/>
              <a:gd name="T23" fmla="*/ 367 h 1943"/>
              <a:gd name="T24" fmla="*/ 2791 w 3683"/>
              <a:gd name="T25" fmla="*/ 412 h 1943"/>
              <a:gd name="T26" fmla="*/ 2668 w 3683"/>
              <a:gd name="T27" fmla="*/ 466 h 1943"/>
              <a:gd name="T28" fmla="*/ 2579 w 3683"/>
              <a:gd name="T29" fmla="*/ 513 h 1943"/>
              <a:gd name="T30" fmla="*/ 2453 w 3683"/>
              <a:gd name="T31" fmla="*/ 530 h 1943"/>
              <a:gd name="T32" fmla="*/ 2424 w 3683"/>
              <a:gd name="T33" fmla="*/ 583 h 1943"/>
              <a:gd name="T34" fmla="*/ 2306 w 3683"/>
              <a:gd name="T35" fmla="*/ 602 h 1943"/>
              <a:gd name="T36" fmla="*/ 2263 w 3683"/>
              <a:gd name="T37" fmla="*/ 657 h 1943"/>
              <a:gd name="T38" fmla="*/ 2184 w 3683"/>
              <a:gd name="T39" fmla="*/ 675 h 1943"/>
              <a:gd name="T40" fmla="*/ 2102 w 3683"/>
              <a:gd name="T41" fmla="*/ 712 h 1943"/>
              <a:gd name="T42" fmla="*/ 1849 w 3683"/>
              <a:gd name="T43" fmla="*/ 729 h 1943"/>
              <a:gd name="T44" fmla="*/ 1777 w 3683"/>
              <a:gd name="T45" fmla="*/ 774 h 1943"/>
              <a:gd name="T46" fmla="*/ 1726 w 3683"/>
              <a:gd name="T47" fmla="*/ 788 h 1943"/>
              <a:gd name="T48" fmla="*/ 1689 w 3683"/>
              <a:gd name="T49" fmla="*/ 861 h 1943"/>
              <a:gd name="T50" fmla="*/ 1603 w 3683"/>
              <a:gd name="T51" fmla="*/ 881 h 1943"/>
              <a:gd name="T52" fmla="*/ 1546 w 3683"/>
              <a:gd name="T53" fmla="*/ 920 h 1943"/>
              <a:gd name="T54" fmla="*/ 1369 w 3683"/>
              <a:gd name="T55" fmla="*/ 936 h 1943"/>
              <a:gd name="T56" fmla="*/ 1316 w 3683"/>
              <a:gd name="T57" fmla="*/ 981 h 1943"/>
              <a:gd name="T58" fmla="*/ 1275 w 3683"/>
              <a:gd name="T59" fmla="*/ 1009 h 1943"/>
              <a:gd name="T60" fmla="*/ 1222 w 3683"/>
              <a:gd name="T61" fmla="*/ 1054 h 1943"/>
              <a:gd name="T62" fmla="*/ 1179 w 3683"/>
              <a:gd name="T63" fmla="*/ 1078 h 1943"/>
              <a:gd name="T64" fmla="*/ 1111 w 3683"/>
              <a:gd name="T65" fmla="*/ 1127 h 1943"/>
              <a:gd name="T66" fmla="*/ 1070 w 3683"/>
              <a:gd name="T67" fmla="*/ 1170 h 1943"/>
              <a:gd name="T68" fmla="*/ 1004 w 3683"/>
              <a:gd name="T69" fmla="*/ 1206 h 1943"/>
              <a:gd name="T70" fmla="*/ 919 w 3683"/>
              <a:gd name="T71" fmla="*/ 1223 h 1943"/>
              <a:gd name="T72" fmla="*/ 900 w 3683"/>
              <a:gd name="T73" fmla="*/ 1293 h 1943"/>
              <a:gd name="T74" fmla="*/ 848 w 3683"/>
              <a:gd name="T75" fmla="*/ 1355 h 1943"/>
              <a:gd name="T76" fmla="*/ 748 w 3683"/>
              <a:gd name="T77" fmla="*/ 1413 h 1943"/>
              <a:gd name="T78" fmla="*/ 654 w 3683"/>
              <a:gd name="T79" fmla="*/ 1461 h 1943"/>
              <a:gd name="T80" fmla="*/ 625 w 3683"/>
              <a:gd name="T81" fmla="*/ 1515 h 1943"/>
              <a:gd name="T82" fmla="*/ 547 w 3683"/>
              <a:gd name="T83" fmla="*/ 1548 h 1943"/>
              <a:gd name="T84" fmla="*/ 506 w 3683"/>
              <a:gd name="T85" fmla="*/ 1618 h 1943"/>
              <a:gd name="T86" fmla="*/ 462 w 3683"/>
              <a:gd name="T87" fmla="*/ 1641 h 1943"/>
              <a:gd name="T88" fmla="*/ 277 w 3683"/>
              <a:gd name="T89" fmla="*/ 1733 h 1943"/>
              <a:gd name="T90" fmla="*/ 188 w 3683"/>
              <a:gd name="T91" fmla="*/ 1753 h 1943"/>
              <a:gd name="T92" fmla="*/ 174 w 3683"/>
              <a:gd name="T93" fmla="*/ 1823 h 1943"/>
              <a:gd name="T94" fmla="*/ 141 w 3683"/>
              <a:gd name="T95" fmla="*/ 1868 h 1943"/>
              <a:gd name="T96" fmla="*/ 65 w 3683"/>
              <a:gd name="T97" fmla="*/ 1917 h 19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83"/>
              <a:gd name="T148" fmla="*/ 0 h 1943"/>
              <a:gd name="T149" fmla="*/ 3683 w 3683"/>
              <a:gd name="T150" fmla="*/ 1943 h 19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83" h="1943">
                <a:moveTo>
                  <a:pt x="3682" y="0"/>
                </a:moveTo>
                <a:lnTo>
                  <a:pt x="3625" y="3"/>
                </a:lnTo>
                <a:lnTo>
                  <a:pt x="3587" y="3"/>
                </a:lnTo>
                <a:lnTo>
                  <a:pt x="3540" y="5"/>
                </a:lnTo>
                <a:lnTo>
                  <a:pt x="3540" y="46"/>
                </a:lnTo>
                <a:lnTo>
                  <a:pt x="3511" y="47"/>
                </a:lnTo>
                <a:lnTo>
                  <a:pt x="3512" y="68"/>
                </a:lnTo>
                <a:lnTo>
                  <a:pt x="3481" y="69"/>
                </a:lnTo>
                <a:lnTo>
                  <a:pt x="3478" y="93"/>
                </a:lnTo>
                <a:lnTo>
                  <a:pt x="3437" y="93"/>
                </a:lnTo>
                <a:lnTo>
                  <a:pt x="3440" y="131"/>
                </a:lnTo>
                <a:lnTo>
                  <a:pt x="3376" y="131"/>
                </a:lnTo>
                <a:lnTo>
                  <a:pt x="3378" y="157"/>
                </a:lnTo>
                <a:lnTo>
                  <a:pt x="3362" y="159"/>
                </a:lnTo>
                <a:lnTo>
                  <a:pt x="3364" y="188"/>
                </a:lnTo>
                <a:lnTo>
                  <a:pt x="3300" y="188"/>
                </a:lnTo>
                <a:lnTo>
                  <a:pt x="3300" y="207"/>
                </a:lnTo>
                <a:lnTo>
                  <a:pt x="3252" y="206"/>
                </a:lnTo>
                <a:lnTo>
                  <a:pt x="3252" y="225"/>
                </a:lnTo>
                <a:lnTo>
                  <a:pt x="3227" y="225"/>
                </a:lnTo>
                <a:lnTo>
                  <a:pt x="3227" y="243"/>
                </a:lnTo>
                <a:lnTo>
                  <a:pt x="3167" y="243"/>
                </a:lnTo>
                <a:lnTo>
                  <a:pt x="3167" y="264"/>
                </a:lnTo>
                <a:lnTo>
                  <a:pt x="3147" y="266"/>
                </a:lnTo>
                <a:lnTo>
                  <a:pt x="3151" y="281"/>
                </a:lnTo>
                <a:lnTo>
                  <a:pt x="3068" y="281"/>
                </a:lnTo>
                <a:lnTo>
                  <a:pt x="3063" y="295"/>
                </a:lnTo>
                <a:lnTo>
                  <a:pt x="3012" y="294"/>
                </a:lnTo>
                <a:lnTo>
                  <a:pt x="3009" y="316"/>
                </a:lnTo>
                <a:lnTo>
                  <a:pt x="2986" y="317"/>
                </a:lnTo>
                <a:lnTo>
                  <a:pt x="2987" y="336"/>
                </a:lnTo>
                <a:lnTo>
                  <a:pt x="2958" y="336"/>
                </a:lnTo>
                <a:lnTo>
                  <a:pt x="2957" y="345"/>
                </a:lnTo>
                <a:lnTo>
                  <a:pt x="2855" y="348"/>
                </a:lnTo>
                <a:lnTo>
                  <a:pt x="2855" y="364"/>
                </a:lnTo>
                <a:lnTo>
                  <a:pt x="2843" y="367"/>
                </a:lnTo>
                <a:lnTo>
                  <a:pt x="2843" y="393"/>
                </a:lnTo>
                <a:lnTo>
                  <a:pt x="2791" y="393"/>
                </a:lnTo>
                <a:lnTo>
                  <a:pt x="2791" y="412"/>
                </a:lnTo>
                <a:lnTo>
                  <a:pt x="2751" y="412"/>
                </a:lnTo>
                <a:lnTo>
                  <a:pt x="2751" y="466"/>
                </a:lnTo>
                <a:lnTo>
                  <a:pt x="2668" y="466"/>
                </a:lnTo>
                <a:lnTo>
                  <a:pt x="2669" y="483"/>
                </a:lnTo>
                <a:lnTo>
                  <a:pt x="2577" y="483"/>
                </a:lnTo>
                <a:lnTo>
                  <a:pt x="2579" y="513"/>
                </a:lnTo>
                <a:lnTo>
                  <a:pt x="2536" y="513"/>
                </a:lnTo>
                <a:lnTo>
                  <a:pt x="2538" y="530"/>
                </a:lnTo>
                <a:lnTo>
                  <a:pt x="2453" y="530"/>
                </a:lnTo>
                <a:lnTo>
                  <a:pt x="2453" y="547"/>
                </a:lnTo>
                <a:lnTo>
                  <a:pt x="2424" y="547"/>
                </a:lnTo>
                <a:lnTo>
                  <a:pt x="2424" y="583"/>
                </a:lnTo>
                <a:lnTo>
                  <a:pt x="2409" y="584"/>
                </a:lnTo>
                <a:lnTo>
                  <a:pt x="2409" y="602"/>
                </a:lnTo>
                <a:lnTo>
                  <a:pt x="2306" y="602"/>
                </a:lnTo>
                <a:lnTo>
                  <a:pt x="2304" y="622"/>
                </a:lnTo>
                <a:lnTo>
                  <a:pt x="2263" y="620"/>
                </a:lnTo>
                <a:lnTo>
                  <a:pt x="2263" y="657"/>
                </a:lnTo>
                <a:lnTo>
                  <a:pt x="2236" y="657"/>
                </a:lnTo>
                <a:lnTo>
                  <a:pt x="2236" y="676"/>
                </a:lnTo>
                <a:lnTo>
                  <a:pt x="2184" y="675"/>
                </a:lnTo>
                <a:lnTo>
                  <a:pt x="2184" y="692"/>
                </a:lnTo>
                <a:lnTo>
                  <a:pt x="2102" y="692"/>
                </a:lnTo>
                <a:lnTo>
                  <a:pt x="2102" y="712"/>
                </a:lnTo>
                <a:lnTo>
                  <a:pt x="2001" y="711"/>
                </a:lnTo>
                <a:lnTo>
                  <a:pt x="2000" y="729"/>
                </a:lnTo>
                <a:lnTo>
                  <a:pt x="1849" y="729"/>
                </a:lnTo>
                <a:lnTo>
                  <a:pt x="1847" y="746"/>
                </a:lnTo>
                <a:lnTo>
                  <a:pt x="1778" y="746"/>
                </a:lnTo>
                <a:lnTo>
                  <a:pt x="1777" y="774"/>
                </a:lnTo>
                <a:lnTo>
                  <a:pt x="1750" y="772"/>
                </a:lnTo>
                <a:lnTo>
                  <a:pt x="1751" y="788"/>
                </a:lnTo>
                <a:lnTo>
                  <a:pt x="1726" y="788"/>
                </a:lnTo>
                <a:lnTo>
                  <a:pt x="1726" y="828"/>
                </a:lnTo>
                <a:lnTo>
                  <a:pt x="1687" y="829"/>
                </a:lnTo>
                <a:lnTo>
                  <a:pt x="1689" y="861"/>
                </a:lnTo>
                <a:lnTo>
                  <a:pt x="1671" y="863"/>
                </a:lnTo>
                <a:lnTo>
                  <a:pt x="1679" y="881"/>
                </a:lnTo>
                <a:lnTo>
                  <a:pt x="1603" y="881"/>
                </a:lnTo>
                <a:lnTo>
                  <a:pt x="1603" y="903"/>
                </a:lnTo>
                <a:lnTo>
                  <a:pt x="1545" y="903"/>
                </a:lnTo>
                <a:lnTo>
                  <a:pt x="1546" y="920"/>
                </a:lnTo>
                <a:lnTo>
                  <a:pt x="1419" y="920"/>
                </a:lnTo>
                <a:lnTo>
                  <a:pt x="1417" y="936"/>
                </a:lnTo>
                <a:lnTo>
                  <a:pt x="1369" y="936"/>
                </a:lnTo>
                <a:lnTo>
                  <a:pt x="1372" y="956"/>
                </a:lnTo>
                <a:lnTo>
                  <a:pt x="1317" y="956"/>
                </a:lnTo>
                <a:lnTo>
                  <a:pt x="1316" y="981"/>
                </a:lnTo>
                <a:lnTo>
                  <a:pt x="1287" y="979"/>
                </a:lnTo>
                <a:lnTo>
                  <a:pt x="1287" y="1005"/>
                </a:lnTo>
                <a:lnTo>
                  <a:pt x="1275" y="1009"/>
                </a:lnTo>
                <a:lnTo>
                  <a:pt x="1275" y="1032"/>
                </a:lnTo>
                <a:lnTo>
                  <a:pt x="1220" y="1032"/>
                </a:lnTo>
                <a:lnTo>
                  <a:pt x="1222" y="1054"/>
                </a:lnTo>
                <a:lnTo>
                  <a:pt x="1199" y="1054"/>
                </a:lnTo>
                <a:lnTo>
                  <a:pt x="1200" y="1074"/>
                </a:lnTo>
                <a:lnTo>
                  <a:pt x="1179" y="1078"/>
                </a:lnTo>
                <a:lnTo>
                  <a:pt x="1179" y="1109"/>
                </a:lnTo>
                <a:lnTo>
                  <a:pt x="1109" y="1108"/>
                </a:lnTo>
                <a:lnTo>
                  <a:pt x="1111" y="1127"/>
                </a:lnTo>
                <a:lnTo>
                  <a:pt x="1094" y="1131"/>
                </a:lnTo>
                <a:lnTo>
                  <a:pt x="1095" y="1169"/>
                </a:lnTo>
                <a:lnTo>
                  <a:pt x="1070" y="1170"/>
                </a:lnTo>
                <a:lnTo>
                  <a:pt x="1070" y="1189"/>
                </a:lnTo>
                <a:lnTo>
                  <a:pt x="1003" y="1189"/>
                </a:lnTo>
                <a:lnTo>
                  <a:pt x="1004" y="1206"/>
                </a:lnTo>
                <a:lnTo>
                  <a:pt x="972" y="1207"/>
                </a:lnTo>
                <a:lnTo>
                  <a:pt x="972" y="1223"/>
                </a:lnTo>
                <a:lnTo>
                  <a:pt x="919" y="1223"/>
                </a:lnTo>
                <a:lnTo>
                  <a:pt x="918" y="1258"/>
                </a:lnTo>
                <a:lnTo>
                  <a:pt x="900" y="1260"/>
                </a:lnTo>
                <a:lnTo>
                  <a:pt x="900" y="1293"/>
                </a:lnTo>
                <a:lnTo>
                  <a:pt x="881" y="1325"/>
                </a:lnTo>
                <a:lnTo>
                  <a:pt x="875" y="1355"/>
                </a:lnTo>
                <a:lnTo>
                  <a:pt x="848" y="1355"/>
                </a:lnTo>
                <a:lnTo>
                  <a:pt x="848" y="1385"/>
                </a:lnTo>
                <a:lnTo>
                  <a:pt x="748" y="1385"/>
                </a:lnTo>
                <a:lnTo>
                  <a:pt x="748" y="1413"/>
                </a:lnTo>
                <a:lnTo>
                  <a:pt x="680" y="1413"/>
                </a:lnTo>
                <a:lnTo>
                  <a:pt x="680" y="1458"/>
                </a:lnTo>
                <a:lnTo>
                  <a:pt x="654" y="1461"/>
                </a:lnTo>
                <a:lnTo>
                  <a:pt x="654" y="1482"/>
                </a:lnTo>
                <a:lnTo>
                  <a:pt x="631" y="1485"/>
                </a:lnTo>
                <a:lnTo>
                  <a:pt x="625" y="1515"/>
                </a:lnTo>
                <a:lnTo>
                  <a:pt x="601" y="1515"/>
                </a:lnTo>
                <a:lnTo>
                  <a:pt x="602" y="1548"/>
                </a:lnTo>
                <a:lnTo>
                  <a:pt x="547" y="1548"/>
                </a:lnTo>
                <a:lnTo>
                  <a:pt x="544" y="1565"/>
                </a:lnTo>
                <a:lnTo>
                  <a:pt x="508" y="1565"/>
                </a:lnTo>
                <a:lnTo>
                  <a:pt x="506" y="1618"/>
                </a:lnTo>
                <a:lnTo>
                  <a:pt x="481" y="1618"/>
                </a:lnTo>
                <a:lnTo>
                  <a:pt x="482" y="1641"/>
                </a:lnTo>
                <a:lnTo>
                  <a:pt x="462" y="1641"/>
                </a:lnTo>
                <a:lnTo>
                  <a:pt x="462" y="1677"/>
                </a:lnTo>
                <a:lnTo>
                  <a:pt x="277" y="1678"/>
                </a:lnTo>
                <a:lnTo>
                  <a:pt x="277" y="1733"/>
                </a:lnTo>
                <a:lnTo>
                  <a:pt x="210" y="1733"/>
                </a:lnTo>
                <a:lnTo>
                  <a:pt x="206" y="1751"/>
                </a:lnTo>
                <a:lnTo>
                  <a:pt x="188" y="1753"/>
                </a:lnTo>
                <a:lnTo>
                  <a:pt x="187" y="1784"/>
                </a:lnTo>
                <a:lnTo>
                  <a:pt x="174" y="1787"/>
                </a:lnTo>
                <a:lnTo>
                  <a:pt x="174" y="1823"/>
                </a:lnTo>
                <a:lnTo>
                  <a:pt x="145" y="1824"/>
                </a:lnTo>
                <a:lnTo>
                  <a:pt x="145" y="1844"/>
                </a:lnTo>
                <a:lnTo>
                  <a:pt x="141" y="1868"/>
                </a:lnTo>
                <a:lnTo>
                  <a:pt x="102" y="1868"/>
                </a:lnTo>
                <a:lnTo>
                  <a:pt x="83" y="1916"/>
                </a:lnTo>
                <a:lnTo>
                  <a:pt x="65" y="1917"/>
                </a:lnTo>
                <a:lnTo>
                  <a:pt x="62" y="1941"/>
                </a:lnTo>
                <a:lnTo>
                  <a:pt x="0" y="1942"/>
                </a:lnTo>
              </a:path>
            </a:pathLst>
          </a:custGeom>
          <a:noFill/>
          <a:ln w="25400" cap="rnd">
            <a:solidFill>
              <a:schemeClr val="bg2">
                <a:lumMod val="75000"/>
              </a:schemeClr>
            </a:solidFill>
            <a:round/>
            <a:headEnd type="none" w="sm" len="sm"/>
            <a:tailEnd type="none" w="sm" len="sm"/>
          </a:ln>
        </p:spPr>
        <p:txBody>
          <a:bodyPr/>
          <a:lstStyle/>
          <a:p>
            <a:endParaRPr lang="sv-SE"/>
          </a:p>
        </p:txBody>
      </p:sp>
      <p:sp>
        <p:nvSpPr>
          <p:cNvPr id="15394" name="Rectangle 36"/>
          <p:cNvSpPr>
            <a:spLocks noChangeArrowheads="1"/>
          </p:cNvSpPr>
          <p:nvPr/>
        </p:nvSpPr>
        <p:spPr bwMode="auto">
          <a:xfrm>
            <a:off x="3970867" y="2389188"/>
            <a:ext cx="1221488" cy="523862"/>
          </a:xfrm>
          <a:prstGeom prst="rect">
            <a:avLst/>
          </a:prstGeom>
          <a:noFill/>
          <a:ln w="9525">
            <a:noFill/>
            <a:miter lim="800000"/>
            <a:headEnd/>
            <a:tailEnd/>
          </a:ln>
        </p:spPr>
        <p:txBody>
          <a:bodyPr wrap="none" lIns="92075" tIns="46038" rIns="92075" bIns="46038">
            <a:spAutoFit/>
          </a:bodyPr>
          <a:lstStyle/>
          <a:p>
            <a:r>
              <a:rPr lang="en-CA" sz="1400">
                <a:ea typeface="ＭＳ Ｐゴシック" pitchFamily="34" charset="-128"/>
              </a:rPr>
              <a:t>Nhóm chứng</a:t>
            </a:r>
          </a:p>
          <a:p>
            <a:r>
              <a:rPr lang="en-CA" sz="1400">
                <a:ea typeface="ＭＳ Ｐゴシック" pitchFamily="34" charset="-128"/>
              </a:rPr>
              <a:t>Budesonide</a:t>
            </a:r>
          </a:p>
        </p:txBody>
      </p:sp>
      <p:sp>
        <p:nvSpPr>
          <p:cNvPr id="15395" name="Line 37"/>
          <p:cNvSpPr>
            <a:spLocks noChangeShapeType="1"/>
          </p:cNvSpPr>
          <p:nvPr/>
        </p:nvSpPr>
        <p:spPr bwMode="auto">
          <a:xfrm>
            <a:off x="3373967" y="2551114"/>
            <a:ext cx="590551" cy="1587"/>
          </a:xfrm>
          <a:prstGeom prst="line">
            <a:avLst/>
          </a:prstGeom>
          <a:noFill/>
          <a:ln w="25400">
            <a:solidFill>
              <a:schemeClr val="bg2">
                <a:lumMod val="75000"/>
              </a:schemeClr>
            </a:solidFill>
            <a:round/>
            <a:headEnd type="none" w="sm" len="sm"/>
            <a:tailEnd type="none" w="sm" len="sm"/>
          </a:ln>
        </p:spPr>
        <p:txBody>
          <a:bodyPr/>
          <a:lstStyle/>
          <a:p>
            <a:endParaRPr lang="en-US">
              <a:solidFill>
                <a:srgbClr val="000000"/>
              </a:solidFill>
            </a:endParaRPr>
          </a:p>
        </p:txBody>
      </p:sp>
      <p:sp>
        <p:nvSpPr>
          <p:cNvPr id="15396" name="Line 38"/>
          <p:cNvSpPr>
            <a:spLocks noChangeShapeType="1"/>
          </p:cNvSpPr>
          <p:nvPr/>
        </p:nvSpPr>
        <p:spPr bwMode="auto">
          <a:xfrm>
            <a:off x="3363384" y="2743200"/>
            <a:ext cx="590549" cy="1588"/>
          </a:xfrm>
          <a:prstGeom prst="line">
            <a:avLst/>
          </a:prstGeom>
          <a:noFill/>
          <a:ln w="25400">
            <a:solidFill>
              <a:srgbClr val="FF0000"/>
            </a:solidFill>
            <a:round/>
            <a:headEnd type="none" w="sm" len="sm"/>
            <a:tailEnd type="none" w="sm" len="sm"/>
          </a:ln>
        </p:spPr>
        <p:txBody>
          <a:bodyPr/>
          <a:lstStyle/>
          <a:p>
            <a:endParaRPr lang="en-US">
              <a:solidFill>
                <a:srgbClr val="000000"/>
              </a:solidFill>
            </a:endParaRPr>
          </a:p>
        </p:txBody>
      </p:sp>
      <p:sp>
        <p:nvSpPr>
          <p:cNvPr id="16425" name="Freeform 41"/>
          <p:cNvSpPr>
            <a:spLocks/>
          </p:cNvSpPr>
          <p:nvPr/>
        </p:nvSpPr>
        <p:spPr bwMode="auto">
          <a:xfrm>
            <a:off x="2556933" y="2184401"/>
            <a:ext cx="7825317" cy="3114675"/>
          </a:xfrm>
          <a:custGeom>
            <a:avLst/>
            <a:gdLst>
              <a:gd name="T0" fmla="*/ 3627 w 3697"/>
              <a:gd name="T1" fmla="*/ 36 h 1962"/>
              <a:gd name="T2" fmla="*/ 3560 w 3697"/>
              <a:gd name="T3" fmla="*/ 60 h 1962"/>
              <a:gd name="T4" fmla="*/ 3523 w 3697"/>
              <a:gd name="T5" fmla="*/ 88 h 1962"/>
              <a:gd name="T6" fmla="*/ 3377 w 3697"/>
              <a:gd name="T7" fmla="*/ 106 h 1962"/>
              <a:gd name="T8" fmla="*/ 3341 w 3697"/>
              <a:gd name="T9" fmla="*/ 186 h 1962"/>
              <a:gd name="T10" fmla="*/ 3233 w 3697"/>
              <a:gd name="T11" fmla="*/ 209 h 1962"/>
              <a:gd name="T12" fmla="*/ 3169 w 3697"/>
              <a:gd name="T13" fmla="*/ 237 h 1962"/>
              <a:gd name="T14" fmla="*/ 3098 w 3697"/>
              <a:gd name="T15" fmla="*/ 253 h 1962"/>
              <a:gd name="T16" fmla="*/ 3028 w 3697"/>
              <a:gd name="T17" fmla="*/ 285 h 1962"/>
              <a:gd name="T18" fmla="*/ 2857 w 3697"/>
              <a:gd name="T19" fmla="*/ 300 h 1962"/>
              <a:gd name="T20" fmla="*/ 2693 w 3697"/>
              <a:gd name="T21" fmla="*/ 349 h 1962"/>
              <a:gd name="T22" fmla="*/ 2555 w 3697"/>
              <a:gd name="T23" fmla="*/ 371 h 1962"/>
              <a:gd name="T24" fmla="*/ 2532 w 3697"/>
              <a:gd name="T25" fmla="*/ 402 h 1962"/>
              <a:gd name="T26" fmla="*/ 2366 w 3697"/>
              <a:gd name="T27" fmla="*/ 417 h 1962"/>
              <a:gd name="T28" fmla="*/ 2260 w 3697"/>
              <a:gd name="T29" fmla="*/ 467 h 1962"/>
              <a:gd name="T30" fmla="*/ 2208 w 3697"/>
              <a:gd name="T31" fmla="*/ 482 h 1962"/>
              <a:gd name="T32" fmla="*/ 2173 w 3697"/>
              <a:gd name="T33" fmla="*/ 510 h 1962"/>
              <a:gd name="T34" fmla="*/ 2082 w 3697"/>
              <a:gd name="T35" fmla="*/ 524 h 1962"/>
              <a:gd name="T36" fmla="*/ 2056 w 3697"/>
              <a:gd name="T37" fmla="*/ 613 h 1962"/>
              <a:gd name="T38" fmla="*/ 1997 w 3697"/>
              <a:gd name="T39" fmla="*/ 636 h 1962"/>
              <a:gd name="T40" fmla="*/ 1952 w 3697"/>
              <a:gd name="T41" fmla="*/ 675 h 1962"/>
              <a:gd name="T42" fmla="*/ 1894 w 3697"/>
              <a:gd name="T43" fmla="*/ 688 h 1962"/>
              <a:gd name="T44" fmla="*/ 1859 w 3697"/>
              <a:gd name="T45" fmla="*/ 723 h 1962"/>
              <a:gd name="T46" fmla="*/ 1745 w 3697"/>
              <a:gd name="T47" fmla="*/ 751 h 1962"/>
              <a:gd name="T48" fmla="*/ 1702 w 3697"/>
              <a:gd name="T49" fmla="*/ 786 h 1962"/>
              <a:gd name="T50" fmla="*/ 1655 w 3697"/>
              <a:gd name="T51" fmla="*/ 806 h 1962"/>
              <a:gd name="T52" fmla="*/ 1608 w 3697"/>
              <a:gd name="T53" fmla="*/ 862 h 1962"/>
              <a:gd name="T54" fmla="*/ 1581 w 3697"/>
              <a:gd name="T55" fmla="*/ 916 h 1962"/>
              <a:gd name="T56" fmla="*/ 1522 w 3697"/>
              <a:gd name="T57" fmla="*/ 975 h 1962"/>
              <a:gd name="T58" fmla="*/ 1494 w 3697"/>
              <a:gd name="T59" fmla="*/ 1028 h 1962"/>
              <a:gd name="T60" fmla="*/ 1449 w 3697"/>
              <a:gd name="T61" fmla="*/ 1073 h 1962"/>
              <a:gd name="T62" fmla="*/ 1428 w 3697"/>
              <a:gd name="T63" fmla="*/ 1106 h 1962"/>
              <a:gd name="T64" fmla="*/ 1343 w 3697"/>
              <a:gd name="T65" fmla="*/ 1121 h 1962"/>
              <a:gd name="T66" fmla="*/ 1326 w 3697"/>
              <a:gd name="T67" fmla="*/ 1154 h 1962"/>
              <a:gd name="T68" fmla="*/ 1241 w 3697"/>
              <a:gd name="T69" fmla="*/ 1171 h 1962"/>
              <a:gd name="T70" fmla="*/ 1209 w 3697"/>
              <a:gd name="T71" fmla="*/ 1204 h 1962"/>
              <a:gd name="T72" fmla="*/ 1118 w 3697"/>
              <a:gd name="T73" fmla="*/ 1224 h 1962"/>
              <a:gd name="T74" fmla="*/ 1103 w 3697"/>
              <a:gd name="T75" fmla="*/ 1300 h 1962"/>
              <a:gd name="T76" fmla="*/ 963 w 3697"/>
              <a:gd name="T77" fmla="*/ 1314 h 1962"/>
              <a:gd name="T78" fmla="*/ 908 w 3697"/>
              <a:gd name="T79" fmla="*/ 1374 h 1962"/>
              <a:gd name="T80" fmla="*/ 793 w 3697"/>
              <a:gd name="T81" fmla="*/ 1392 h 1962"/>
              <a:gd name="T82" fmla="*/ 770 w 3697"/>
              <a:gd name="T83" fmla="*/ 1458 h 1962"/>
              <a:gd name="T84" fmla="*/ 718 w 3697"/>
              <a:gd name="T85" fmla="*/ 1517 h 1962"/>
              <a:gd name="T86" fmla="*/ 588 w 3697"/>
              <a:gd name="T87" fmla="*/ 1559 h 1962"/>
              <a:gd name="T88" fmla="*/ 534 w 3697"/>
              <a:gd name="T89" fmla="*/ 1586 h 1962"/>
              <a:gd name="T90" fmla="*/ 498 w 3697"/>
              <a:gd name="T91" fmla="*/ 1637 h 1962"/>
              <a:gd name="T92" fmla="*/ 340 w 3697"/>
              <a:gd name="T93" fmla="*/ 1654 h 1962"/>
              <a:gd name="T94" fmla="*/ 295 w 3697"/>
              <a:gd name="T95" fmla="*/ 1684 h 1962"/>
              <a:gd name="T96" fmla="*/ 240 w 3697"/>
              <a:gd name="T97" fmla="*/ 1708 h 1962"/>
              <a:gd name="T98" fmla="*/ 195 w 3697"/>
              <a:gd name="T99" fmla="*/ 1752 h 1962"/>
              <a:gd name="T100" fmla="*/ 125 w 3697"/>
              <a:gd name="T101" fmla="*/ 1788 h 1962"/>
              <a:gd name="T102" fmla="*/ 110 w 3697"/>
              <a:gd name="T103" fmla="*/ 1862 h 1962"/>
              <a:gd name="T104" fmla="*/ 64 w 3697"/>
              <a:gd name="T105" fmla="*/ 1903 h 1962"/>
              <a:gd name="T106" fmla="*/ 34 w 3697"/>
              <a:gd name="T107" fmla="*/ 1960 h 19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97"/>
              <a:gd name="T163" fmla="*/ 0 h 1962"/>
              <a:gd name="T164" fmla="*/ 3697 w 3697"/>
              <a:gd name="T165" fmla="*/ 1962 h 19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97" h="1962">
                <a:moveTo>
                  <a:pt x="3696" y="0"/>
                </a:moveTo>
                <a:lnTo>
                  <a:pt x="3627" y="0"/>
                </a:lnTo>
                <a:lnTo>
                  <a:pt x="3627" y="36"/>
                </a:lnTo>
                <a:lnTo>
                  <a:pt x="3585" y="36"/>
                </a:lnTo>
                <a:lnTo>
                  <a:pt x="3584" y="61"/>
                </a:lnTo>
                <a:lnTo>
                  <a:pt x="3560" y="60"/>
                </a:lnTo>
                <a:lnTo>
                  <a:pt x="3560" y="77"/>
                </a:lnTo>
                <a:lnTo>
                  <a:pt x="3525" y="78"/>
                </a:lnTo>
                <a:lnTo>
                  <a:pt x="3523" y="88"/>
                </a:lnTo>
                <a:lnTo>
                  <a:pt x="3472" y="85"/>
                </a:lnTo>
                <a:lnTo>
                  <a:pt x="3475" y="106"/>
                </a:lnTo>
                <a:lnTo>
                  <a:pt x="3377" y="106"/>
                </a:lnTo>
                <a:lnTo>
                  <a:pt x="3377" y="148"/>
                </a:lnTo>
                <a:lnTo>
                  <a:pt x="3341" y="147"/>
                </a:lnTo>
                <a:lnTo>
                  <a:pt x="3341" y="186"/>
                </a:lnTo>
                <a:lnTo>
                  <a:pt x="3257" y="186"/>
                </a:lnTo>
                <a:lnTo>
                  <a:pt x="3257" y="206"/>
                </a:lnTo>
                <a:lnTo>
                  <a:pt x="3233" y="209"/>
                </a:lnTo>
                <a:lnTo>
                  <a:pt x="3241" y="225"/>
                </a:lnTo>
                <a:lnTo>
                  <a:pt x="3169" y="225"/>
                </a:lnTo>
                <a:lnTo>
                  <a:pt x="3169" y="237"/>
                </a:lnTo>
                <a:lnTo>
                  <a:pt x="3137" y="238"/>
                </a:lnTo>
                <a:lnTo>
                  <a:pt x="3139" y="252"/>
                </a:lnTo>
                <a:lnTo>
                  <a:pt x="3098" y="253"/>
                </a:lnTo>
                <a:lnTo>
                  <a:pt x="3098" y="271"/>
                </a:lnTo>
                <a:lnTo>
                  <a:pt x="3028" y="271"/>
                </a:lnTo>
                <a:lnTo>
                  <a:pt x="3028" y="285"/>
                </a:lnTo>
                <a:lnTo>
                  <a:pt x="2916" y="284"/>
                </a:lnTo>
                <a:lnTo>
                  <a:pt x="2917" y="301"/>
                </a:lnTo>
                <a:lnTo>
                  <a:pt x="2857" y="300"/>
                </a:lnTo>
                <a:lnTo>
                  <a:pt x="2857" y="330"/>
                </a:lnTo>
                <a:lnTo>
                  <a:pt x="2693" y="330"/>
                </a:lnTo>
                <a:lnTo>
                  <a:pt x="2693" y="349"/>
                </a:lnTo>
                <a:lnTo>
                  <a:pt x="2649" y="349"/>
                </a:lnTo>
                <a:lnTo>
                  <a:pt x="2650" y="369"/>
                </a:lnTo>
                <a:lnTo>
                  <a:pt x="2555" y="371"/>
                </a:lnTo>
                <a:lnTo>
                  <a:pt x="2556" y="385"/>
                </a:lnTo>
                <a:lnTo>
                  <a:pt x="2530" y="385"/>
                </a:lnTo>
                <a:lnTo>
                  <a:pt x="2532" y="402"/>
                </a:lnTo>
                <a:lnTo>
                  <a:pt x="2396" y="401"/>
                </a:lnTo>
                <a:lnTo>
                  <a:pt x="2395" y="416"/>
                </a:lnTo>
                <a:lnTo>
                  <a:pt x="2366" y="417"/>
                </a:lnTo>
                <a:lnTo>
                  <a:pt x="2365" y="453"/>
                </a:lnTo>
                <a:lnTo>
                  <a:pt x="2258" y="453"/>
                </a:lnTo>
                <a:lnTo>
                  <a:pt x="2260" y="467"/>
                </a:lnTo>
                <a:lnTo>
                  <a:pt x="2225" y="465"/>
                </a:lnTo>
                <a:lnTo>
                  <a:pt x="2226" y="482"/>
                </a:lnTo>
                <a:lnTo>
                  <a:pt x="2208" y="482"/>
                </a:lnTo>
                <a:lnTo>
                  <a:pt x="2213" y="493"/>
                </a:lnTo>
                <a:lnTo>
                  <a:pt x="2172" y="495"/>
                </a:lnTo>
                <a:lnTo>
                  <a:pt x="2173" y="510"/>
                </a:lnTo>
                <a:lnTo>
                  <a:pt x="2108" y="509"/>
                </a:lnTo>
                <a:lnTo>
                  <a:pt x="2111" y="524"/>
                </a:lnTo>
                <a:lnTo>
                  <a:pt x="2082" y="524"/>
                </a:lnTo>
                <a:lnTo>
                  <a:pt x="2082" y="590"/>
                </a:lnTo>
                <a:lnTo>
                  <a:pt x="2053" y="591"/>
                </a:lnTo>
                <a:lnTo>
                  <a:pt x="2056" y="613"/>
                </a:lnTo>
                <a:lnTo>
                  <a:pt x="2038" y="613"/>
                </a:lnTo>
                <a:lnTo>
                  <a:pt x="2033" y="636"/>
                </a:lnTo>
                <a:lnTo>
                  <a:pt x="1997" y="636"/>
                </a:lnTo>
                <a:lnTo>
                  <a:pt x="1992" y="660"/>
                </a:lnTo>
                <a:lnTo>
                  <a:pt x="1951" y="660"/>
                </a:lnTo>
                <a:lnTo>
                  <a:pt x="1952" y="675"/>
                </a:lnTo>
                <a:lnTo>
                  <a:pt x="1933" y="678"/>
                </a:lnTo>
                <a:lnTo>
                  <a:pt x="1935" y="688"/>
                </a:lnTo>
                <a:lnTo>
                  <a:pt x="1894" y="688"/>
                </a:lnTo>
                <a:lnTo>
                  <a:pt x="1894" y="706"/>
                </a:lnTo>
                <a:lnTo>
                  <a:pt x="1859" y="706"/>
                </a:lnTo>
                <a:lnTo>
                  <a:pt x="1859" y="723"/>
                </a:lnTo>
                <a:lnTo>
                  <a:pt x="1838" y="723"/>
                </a:lnTo>
                <a:lnTo>
                  <a:pt x="1841" y="751"/>
                </a:lnTo>
                <a:lnTo>
                  <a:pt x="1745" y="751"/>
                </a:lnTo>
                <a:lnTo>
                  <a:pt x="1743" y="767"/>
                </a:lnTo>
                <a:lnTo>
                  <a:pt x="1702" y="768"/>
                </a:lnTo>
                <a:lnTo>
                  <a:pt x="1702" y="786"/>
                </a:lnTo>
                <a:lnTo>
                  <a:pt x="1686" y="787"/>
                </a:lnTo>
                <a:lnTo>
                  <a:pt x="1686" y="803"/>
                </a:lnTo>
                <a:lnTo>
                  <a:pt x="1655" y="806"/>
                </a:lnTo>
                <a:lnTo>
                  <a:pt x="1654" y="831"/>
                </a:lnTo>
                <a:lnTo>
                  <a:pt x="1631" y="834"/>
                </a:lnTo>
                <a:lnTo>
                  <a:pt x="1608" y="862"/>
                </a:lnTo>
                <a:lnTo>
                  <a:pt x="1608" y="897"/>
                </a:lnTo>
                <a:lnTo>
                  <a:pt x="1579" y="900"/>
                </a:lnTo>
                <a:lnTo>
                  <a:pt x="1581" y="916"/>
                </a:lnTo>
                <a:lnTo>
                  <a:pt x="1557" y="921"/>
                </a:lnTo>
                <a:lnTo>
                  <a:pt x="1561" y="974"/>
                </a:lnTo>
                <a:lnTo>
                  <a:pt x="1522" y="975"/>
                </a:lnTo>
                <a:lnTo>
                  <a:pt x="1519" y="995"/>
                </a:lnTo>
                <a:lnTo>
                  <a:pt x="1494" y="998"/>
                </a:lnTo>
                <a:lnTo>
                  <a:pt x="1494" y="1028"/>
                </a:lnTo>
                <a:lnTo>
                  <a:pt x="1478" y="1031"/>
                </a:lnTo>
                <a:lnTo>
                  <a:pt x="1478" y="1071"/>
                </a:lnTo>
                <a:lnTo>
                  <a:pt x="1449" y="1073"/>
                </a:lnTo>
                <a:lnTo>
                  <a:pt x="1446" y="1090"/>
                </a:lnTo>
                <a:lnTo>
                  <a:pt x="1429" y="1090"/>
                </a:lnTo>
                <a:lnTo>
                  <a:pt x="1428" y="1106"/>
                </a:lnTo>
                <a:lnTo>
                  <a:pt x="1393" y="1106"/>
                </a:lnTo>
                <a:lnTo>
                  <a:pt x="1390" y="1123"/>
                </a:lnTo>
                <a:lnTo>
                  <a:pt x="1343" y="1121"/>
                </a:lnTo>
                <a:lnTo>
                  <a:pt x="1344" y="1137"/>
                </a:lnTo>
                <a:lnTo>
                  <a:pt x="1324" y="1138"/>
                </a:lnTo>
                <a:lnTo>
                  <a:pt x="1326" y="1154"/>
                </a:lnTo>
                <a:lnTo>
                  <a:pt x="1289" y="1155"/>
                </a:lnTo>
                <a:lnTo>
                  <a:pt x="1291" y="1171"/>
                </a:lnTo>
                <a:lnTo>
                  <a:pt x="1241" y="1171"/>
                </a:lnTo>
                <a:lnTo>
                  <a:pt x="1242" y="1183"/>
                </a:lnTo>
                <a:lnTo>
                  <a:pt x="1207" y="1182"/>
                </a:lnTo>
                <a:lnTo>
                  <a:pt x="1209" y="1204"/>
                </a:lnTo>
                <a:lnTo>
                  <a:pt x="1188" y="1202"/>
                </a:lnTo>
                <a:lnTo>
                  <a:pt x="1186" y="1224"/>
                </a:lnTo>
                <a:lnTo>
                  <a:pt x="1118" y="1224"/>
                </a:lnTo>
                <a:lnTo>
                  <a:pt x="1116" y="1252"/>
                </a:lnTo>
                <a:lnTo>
                  <a:pt x="1104" y="1253"/>
                </a:lnTo>
                <a:lnTo>
                  <a:pt x="1103" y="1300"/>
                </a:lnTo>
                <a:lnTo>
                  <a:pt x="1051" y="1300"/>
                </a:lnTo>
                <a:lnTo>
                  <a:pt x="1054" y="1315"/>
                </a:lnTo>
                <a:lnTo>
                  <a:pt x="963" y="1314"/>
                </a:lnTo>
                <a:lnTo>
                  <a:pt x="961" y="1343"/>
                </a:lnTo>
                <a:lnTo>
                  <a:pt x="908" y="1342"/>
                </a:lnTo>
                <a:lnTo>
                  <a:pt x="908" y="1374"/>
                </a:lnTo>
                <a:lnTo>
                  <a:pt x="826" y="1373"/>
                </a:lnTo>
                <a:lnTo>
                  <a:pt x="825" y="1393"/>
                </a:lnTo>
                <a:lnTo>
                  <a:pt x="793" y="1392"/>
                </a:lnTo>
                <a:lnTo>
                  <a:pt x="790" y="1415"/>
                </a:lnTo>
                <a:lnTo>
                  <a:pt x="769" y="1415"/>
                </a:lnTo>
                <a:lnTo>
                  <a:pt x="770" y="1458"/>
                </a:lnTo>
                <a:lnTo>
                  <a:pt x="758" y="1471"/>
                </a:lnTo>
                <a:lnTo>
                  <a:pt x="758" y="1516"/>
                </a:lnTo>
                <a:lnTo>
                  <a:pt x="718" y="1517"/>
                </a:lnTo>
                <a:lnTo>
                  <a:pt x="712" y="1536"/>
                </a:lnTo>
                <a:lnTo>
                  <a:pt x="586" y="1536"/>
                </a:lnTo>
                <a:lnTo>
                  <a:pt x="588" y="1559"/>
                </a:lnTo>
                <a:lnTo>
                  <a:pt x="556" y="1558"/>
                </a:lnTo>
                <a:lnTo>
                  <a:pt x="559" y="1589"/>
                </a:lnTo>
                <a:lnTo>
                  <a:pt x="534" y="1586"/>
                </a:lnTo>
                <a:lnTo>
                  <a:pt x="539" y="1620"/>
                </a:lnTo>
                <a:lnTo>
                  <a:pt x="495" y="1620"/>
                </a:lnTo>
                <a:lnTo>
                  <a:pt x="498" y="1637"/>
                </a:lnTo>
                <a:lnTo>
                  <a:pt x="387" y="1637"/>
                </a:lnTo>
                <a:lnTo>
                  <a:pt x="386" y="1654"/>
                </a:lnTo>
                <a:lnTo>
                  <a:pt x="340" y="1654"/>
                </a:lnTo>
                <a:lnTo>
                  <a:pt x="340" y="1668"/>
                </a:lnTo>
                <a:lnTo>
                  <a:pt x="295" y="1668"/>
                </a:lnTo>
                <a:lnTo>
                  <a:pt x="295" y="1684"/>
                </a:lnTo>
                <a:lnTo>
                  <a:pt x="266" y="1684"/>
                </a:lnTo>
                <a:lnTo>
                  <a:pt x="266" y="1705"/>
                </a:lnTo>
                <a:lnTo>
                  <a:pt x="240" y="1708"/>
                </a:lnTo>
                <a:lnTo>
                  <a:pt x="239" y="1733"/>
                </a:lnTo>
                <a:lnTo>
                  <a:pt x="196" y="1733"/>
                </a:lnTo>
                <a:lnTo>
                  <a:pt x="195" y="1752"/>
                </a:lnTo>
                <a:lnTo>
                  <a:pt x="146" y="1752"/>
                </a:lnTo>
                <a:lnTo>
                  <a:pt x="145" y="1783"/>
                </a:lnTo>
                <a:lnTo>
                  <a:pt x="125" y="1788"/>
                </a:lnTo>
                <a:lnTo>
                  <a:pt x="125" y="1830"/>
                </a:lnTo>
                <a:lnTo>
                  <a:pt x="110" y="1831"/>
                </a:lnTo>
                <a:lnTo>
                  <a:pt x="110" y="1862"/>
                </a:lnTo>
                <a:lnTo>
                  <a:pt x="90" y="1864"/>
                </a:lnTo>
                <a:lnTo>
                  <a:pt x="79" y="1903"/>
                </a:lnTo>
                <a:lnTo>
                  <a:pt x="64" y="1903"/>
                </a:lnTo>
                <a:lnTo>
                  <a:pt x="64" y="1937"/>
                </a:lnTo>
                <a:lnTo>
                  <a:pt x="34" y="1938"/>
                </a:lnTo>
                <a:lnTo>
                  <a:pt x="34" y="1960"/>
                </a:lnTo>
                <a:lnTo>
                  <a:pt x="0" y="1961"/>
                </a:lnTo>
              </a:path>
            </a:pathLst>
          </a:custGeom>
          <a:noFill/>
          <a:ln w="25400" cap="rnd">
            <a:solidFill>
              <a:srgbClr val="FF0000"/>
            </a:solidFill>
            <a:round/>
            <a:headEnd type="none" w="sm" len="sm"/>
            <a:tailEnd type="none" w="sm" len="sm"/>
          </a:ln>
        </p:spPr>
        <p:txBody>
          <a:bodyPr/>
          <a:lstStyle/>
          <a:p>
            <a:endParaRPr lang="sv-SE">
              <a:solidFill>
                <a:srgbClr val="000000"/>
              </a:solidFill>
            </a:endParaRPr>
          </a:p>
        </p:txBody>
      </p:sp>
      <p:sp>
        <p:nvSpPr>
          <p:cNvPr id="15398" name="Rectangle 44"/>
          <p:cNvSpPr>
            <a:spLocks noChangeArrowheads="1"/>
          </p:cNvSpPr>
          <p:nvPr/>
        </p:nvSpPr>
        <p:spPr bwMode="auto">
          <a:xfrm>
            <a:off x="617009" y="189709"/>
            <a:ext cx="11516783" cy="1144587"/>
          </a:xfrm>
          <a:prstGeom prst="rect">
            <a:avLst/>
          </a:prstGeom>
          <a:noFill/>
          <a:ln w="9525">
            <a:noFill/>
            <a:miter lim="800000"/>
            <a:headEnd/>
            <a:tailEnd/>
          </a:ln>
        </p:spPr>
        <p:txBody>
          <a:bodyPr lIns="90488" tIns="46038" rIns="90488" bIns="46038"/>
          <a:lstStyle/>
          <a:p>
            <a:pPr algn="ctr">
              <a:spcAft>
                <a:spcPts val="600"/>
              </a:spcAft>
            </a:pPr>
            <a:r>
              <a:rPr lang="en-CA" sz="3200" b="1" dirty="0">
                <a:solidFill>
                  <a:srgbClr val="C00000"/>
                </a:solidFill>
                <a:latin typeface="Calibri" panose="020F0502020204030204" pitchFamily="34" charset="0"/>
                <a:cs typeface="Calibri" panose="020F0502020204030204" pitchFamily="34" charset="0"/>
              </a:rPr>
              <a:t>Sin: </a:t>
            </a:r>
            <a:r>
              <a:rPr lang="en-CA" sz="3200" b="1" dirty="0" err="1">
                <a:solidFill>
                  <a:srgbClr val="C00000"/>
                </a:solidFill>
                <a:latin typeface="Calibri" panose="020F0502020204030204" pitchFamily="34" charset="0"/>
                <a:cs typeface="Calibri" panose="020F0502020204030204" pitchFamily="34" charset="0"/>
              </a:rPr>
              <a:t>Nguy</a:t>
            </a:r>
            <a:r>
              <a:rPr lang="en-CA" sz="3200" b="1" dirty="0">
                <a:solidFill>
                  <a:srgbClr val="C00000"/>
                </a:solidFill>
                <a:latin typeface="Calibri" panose="020F0502020204030204" pitchFamily="34" charset="0"/>
                <a:cs typeface="Calibri" panose="020F0502020204030204" pitchFamily="34" charset="0"/>
              </a:rPr>
              <a:t> </a:t>
            </a:r>
            <a:r>
              <a:rPr lang="en-CA" sz="3200" b="1" dirty="0" err="1">
                <a:solidFill>
                  <a:srgbClr val="C00000"/>
                </a:solidFill>
                <a:latin typeface="Calibri" panose="020F0502020204030204" pitchFamily="34" charset="0"/>
                <a:cs typeface="Calibri" panose="020F0502020204030204" pitchFamily="34" charset="0"/>
              </a:rPr>
              <a:t>cơ</a:t>
            </a:r>
            <a:r>
              <a:rPr lang="en-CA" sz="3200" b="1" dirty="0">
                <a:solidFill>
                  <a:srgbClr val="C00000"/>
                </a:solidFill>
                <a:latin typeface="Calibri" panose="020F0502020204030204" pitchFamily="34" charset="0"/>
                <a:cs typeface="Calibri" panose="020F0502020204030204" pitchFamily="34" charset="0"/>
              </a:rPr>
              <a:t> </a:t>
            </a:r>
            <a:r>
              <a:rPr lang="en-CA" sz="3200" b="1" dirty="0" err="1">
                <a:solidFill>
                  <a:srgbClr val="C00000"/>
                </a:solidFill>
                <a:latin typeface="Calibri" panose="020F0502020204030204" pitchFamily="34" charset="0"/>
                <a:cs typeface="Calibri" panose="020F0502020204030204" pitchFamily="34" charset="0"/>
              </a:rPr>
              <a:t>viêm</a:t>
            </a:r>
            <a:r>
              <a:rPr lang="en-CA" sz="3200" b="1" dirty="0">
                <a:solidFill>
                  <a:srgbClr val="C00000"/>
                </a:solidFill>
                <a:latin typeface="Calibri" panose="020F0502020204030204" pitchFamily="34" charset="0"/>
                <a:cs typeface="Calibri" panose="020F0502020204030204" pitchFamily="34" charset="0"/>
              </a:rPr>
              <a:t> </a:t>
            </a:r>
            <a:r>
              <a:rPr lang="en-CA" sz="3200" b="1" dirty="0" err="1">
                <a:solidFill>
                  <a:srgbClr val="C00000"/>
                </a:solidFill>
                <a:latin typeface="Calibri" panose="020F0502020204030204" pitchFamily="34" charset="0"/>
                <a:cs typeface="Calibri" panose="020F0502020204030204" pitchFamily="34" charset="0"/>
              </a:rPr>
              <a:t>phổi</a:t>
            </a:r>
            <a:r>
              <a:rPr lang="en-CA" sz="3200" b="1" dirty="0">
                <a:solidFill>
                  <a:srgbClr val="C00000"/>
                </a:solidFill>
                <a:latin typeface="Calibri" panose="020F0502020204030204" pitchFamily="34" charset="0"/>
                <a:cs typeface="Calibri" panose="020F0502020204030204" pitchFamily="34" charset="0"/>
              </a:rPr>
              <a:t> </a:t>
            </a:r>
            <a:r>
              <a:rPr lang="en-CA" sz="3200" b="1" dirty="0" err="1">
                <a:solidFill>
                  <a:srgbClr val="C00000"/>
                </a:solidFill>
                <a:latin typeface="Calibri" panose="020F0502020204030204" pitchFamily="34" charset="0"/>
                <a:cs typeface="Calibri" panose="020F0502020204030204" pitchFamily="34" charset="0"/>
              </a:rPr>
              <a:t>khi</a:t>
            </a:r>
            <a:r>
              <a:rPr lang="en-CA" sz="3200" b="1" dirty="0">
                <a:solidFill>
                  <a:srgbClr val="C00000"/>
                </a:solidFill>
                <a:latin typeface="Calibri" panose="020F0502020204030204" pitchFamily="34" charset="0"/>
                <a:cs typeface="Calibri" panose="020F0502020204030204" pitchFamily="34" charset="0"/>
              </a:rPr>
              <a:t> </a:t>
            </a:r>
            <a:r>
              <a:rPr lang="en-CA" sz="3200" b="1" dirty="0" err="1">
                <a:solidFill>
                  <a:srgbClr val="C00000"/>
                </a:solidFill>
                <a:latin typeface="Calibri" panose="020F0502020204030204" pitchFamily="34" charset="0"/>
                <a:cs typeface="Calibri" panose="020F0502020204030204" pitchFamily="34" charset="0"/>
              </a:rPr>
              <a:t>sử</a:t>
            </a:r>
            <a:r>
              <a:rPr lang="en-CA" sz="3200" b="1" dirty="0">
                <a:solidFill>
                  <a:srgbClr val="C00000"/>
                </a:solidFill>
                <a:latin typeface="Calibri" panose="020F0502020204030204" pitchFamily="34" charset="0"/>
                <a:cs typeface="Calibri" panose="020F0502020204030204" pitchFamily="34" charset="0"/>
              </a:rPr>
              <a:t> </a:t>
            </a:r>
            <a:r>
              <a:rPr lang="en-CA" sz="3200" b="1" dirty="0" err="1">
                <a:solidFill>
                  <a:srgbClr val="C00000"/>
                </a:solidFill>
                <a:latin typeface="Calibri" panose="020F0502020204030204" pitchFamily="34" charset="0"/>
                <a:cs typeface="Calibri" panose="020F0502020204030204" pitchFamily="34" charset="0"/>
              </a:rPr>
              <a:t>dụng</a:t>
            </a:r>
            <a:r>
              <a:rPr lang="en-CA" sz="3200" b="1" dirty="0">
                <a:solidFill>
                  <a:srgbClr val="C00000"/>
                </a:solidFill>
                <a:latin typeface="Calibri" panose="020F0502020204030204" pitchFamily="34" charset="0"/>
                <a:cs typeface="Calibri" panose="020F0502020204030204" pitchFamily="34" charset="0"/>
              </a:rPr>
              <a:t> Budesonide </a:t>
            </a:r>
          </a:p>
          <a:p>
            <a:pPr algn="ctr">
              <a:spcAft>
                <a:spcPts val="600"/>
              </a:spcAft>
            </a:pPr>
            <a:r>
              <a:rPr lang="en-CA" sz="3200" b="1" dirty="0">
                <a:solidFill>
                  <a:srgbClr val="C00000"/>
                </a:solidFill>
                <a:latin typeface="Calibri" panose="020F0502020204030204" pitchFamily="34" charset="0"/>
                <a:cs typeface="Calibri" panose="020F0502020204030204" pitchFamily="34" charset="0"/>
              </a:rPr>
              <a:t>        </a:t>
            </a:r>
            <a:r>
              <a:rPr lang="en-CA" sz="3200" b="1" dirty="0" err="1">
                <a:solidFill>
                  <a:srgbClr val="C00000"/>
                </a:solidFill>
                <a:latin typeface="Calibri" panose="020F0502020204030204" pitchFamily="34" charset="0"/>
                <a:cs typeface="Calibri" panose="020F0502020204030204" pitchFamily="34" charset="0"/>
              </a:rPr>
              <a:t>trên</a:t>
            </a:r>
            <a:r>
              <a:rPr lang="en-CA" sz="3200" b="1" dirty="0">
                <a:solidFill>
                  <a:srgbClr val="C00000"/>
                </a:solidFill>
                <a:latin typeface="Calibri" panose="020F0502020204030204" pitchFamily="34" charset="0"/>
                <a:cs typeface="Calibri" panose="020F0502020204030204" pitchFamily="34" charset="0"/>
              </a:rPr>
              <a:t> </a:t>
            </a:r>
            <a:r>
              <a:rPr lang="en-CA" sz="3200" b="1" dirty="0" err="1">
                <a:solidFill>
                  <a:srgbClr val="C00000"/>
                </a:solidFill>
                <a:latin typeface="Calibri" panose="020F0502020204030204" pitchFamily="34" charset="0"/>
                <a:cs typeface="Calibri" panose="020F0502020204030204" pitchFamily="34" charset="0"/>
              </a:rPr>
              <a:t>bệnh</a:t>
            </a:r>
            <a:r>
              <a:rPr lang="en-CA" sz="3200" b="1" dirty="0">
                <a:solidFill>
                  <a:srgbClr val="C00000"/>
                </a:solidFill>
                <a:latin typeface="Calibri" panose="020F0502020204030204" pitchFamily="34" charset="0"/>
                <a:cs typeface="Calibri" panose="020F0502020204030204" pitchFamily="34" charset="0"/>
              </a:rPr>
              <a:t> </a:t>
            </a:r>
            <a:r>
              <a:rPr lang="en-CA" sz="3200" b="1" dirty="0" err="1">
                <a:solidFill>
                  <a:srgbClr val="C00000"/>
                </a:solidFill>
                <a:latin typeface="Calibri" panose="020F0502020204030204" pitchFamily="34" charset="0"/>
                <a:cs typeface="Calibri" panose="020F0502020204030204" pitchFamily="34" charset="0"/>
              </a:rPr>
              <a:t>nhân</a:t>
            </a:r>
            <a:r>
              <a:rPr lang="en-CA" sz="3200" b="1" dirty="0">
                <a:solidFill>
                  <a:srgbClr val="C00000"/>
                </a:solidFill>
                <a:latin typeface="Calibri" panose="020F0502020204030204" pitchFamily="34" charset="0"/>
                <a:cs typeface="Calibri" panose="020F0502020204030204" pitchFamily="34" charset="0"/>
              </a:rPr>
              <a:t> COPD</a:t>
            </a:r>
          </a:p>
        </p:txBody>
      </p:sp>
      <p:sp>
        <p:nvSpPr>
          <p:cNvPr id="15402" name="Rectangle 66"/>
          <p:cNvSpPr>
            <a:spLocks noChangeArrowheads="1"/>
          </p:cNvSpPr>
          <p:nvPr/>
        </p:nvSpPr>
        <p:spPr bwMode="auto">
          <a:xfrm>
            <a:off x="6243317" y="5538789"/>
            <a:ext cx="285335" cy="308419"/>
          </a:xfrm>
          <a:prstGeom prst="rect">
            <a:avLst/>
          </a:prstGeom>
          <a:noFill/>
          <a:ln w="9525">
            <a:noFill/>
            <a:miter lim="800000"/>
            <a:headEnd/>
            <a:tailEnd/>
          </a:ln>
        </p:spPr>
        <p:txBody>
          <a:bodyPr wrap="none" lIns="92075" tIns="46038" rIns="92075" bIns="46038">
            <a:spAutoFit/>
          </a:bodyPr>
          <a:lstStyle/>
          <a:p>
            <a:pPr algn="ctr"/>
            <a:r>
              <a:rPr lang="en-CA" sz="1400">
                <a:ea typeface="ＭＳ Ｐゴシック" pitchFamily="34" charset="-128"/>
              </a:rPr>
              <a:t>6</a:t>
            </a:r>
          </a:p>
        </p:txBody>
      </p:sp>
      <p:sp>
        <p:nvSpPr>
          <p:cNvPr id="15425" name="Rectangle 12"/>
          <p:cNvSpPr>
            <a:spLocks noChangeArrowheads="1"/>
          </p:cNvSpPr>
          <p:nvPr/>
        </p:nvSpPr>
        <p:spPr bwMode="auto">
          <a:xfrm>
            <a:off x="397821" y="6407108"/>
            <a:ext cx="2731517" cy="2622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en-CA" sz="1100" i="1" dirty="0">
                <a:latin typeface="+mj-lt"/>
              </a:rPr>
              <a:t>Sin DD et al. Lancet 2009; 374:712–719</a:t>
            </a:r>
            <a:r>
              <a:rPr lang="en-CA" sz="1100" b="0" i="1" dirty="0"/>
              <a:t>.</a:t>
            </a:r>
          </a:p>
        </p:txBody>
      </p:sp>
    </p:spTree>
    <p:extLst>
      <p:ext uri="{BB962C8B-B14F-4D97-AF65-F5344CB8AC3E}">
        <p14:creationId xmlns:p14="http://schemas.microsoft.com/office/powerpoint/2010/main" val="34807127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0" name="Text Box 36"/>
          <p:cNvSpPr txBox="1">
            <a:spLocks noChangeArrowheads="1"/>
          </p:cNvSpPr>
          <p:nvPr/>
        </p:nvSpPr>
        <p:spPr bwMode="auto">
          <a:xfrm>
            <a:off x="609600" y="6400800"/>
            <a:ext cx="2994731" cy="261610"/>
          </a:xfrm>
          <a:prstGeom prst="rect">
            <a:avLst/>
          </a:prstGeom>
          <a:noFill/>
          <a:ln w="9525">
            <a:noFill/>
            <a:miter lim="800000"/>
            <a:headEnd/>
            <a:tailEnd/>
          </a:ln>
        </p:spPr>
        <p:txBody>
          <a:bodyPr wrap="none">
            <a:spAutoFit/>
          </a:bodyPr>
          <a:lstStyle/>
          <a:p>
            <a:pPr eaLnBrk="0" hangingPunct="0">
              <a:spcBef>
                <a:spcPct val="50000"/>
              </a:spcBef>
            </a:pPr>
            <a:r>
              <a:rPr lang="en-US" sz="1100" b="0" i="1" dirty="0" err="1">
                <a:latin typeface="+mj-lt"/>
              </a:rPr>
              <a:t>Crim</a:t>
            </a:r>
            <a:r>
              <a:rPr lang="en-US" sz="1100" b="0" i="1" dirty="0">
                <a:latin typeface="+mj-lt"/>
              </a:rPr>
              <a:t> C et al. </a:t>
            </a:r>
            <a:r>
              <a:rPr lang="en-US" sz="1100" b="0" i="1" dirty="0" err="1">
                <a:latin typeface="+mj-lt"/>
              </a:rPr>
              <a:t>Eur</a:t>
            </a:r>
            <a:r>
              <a:rPr lang="en-US" sz="1100" b="0" i="1" dirty="0">
                <a:latin typeface="+mj-lt"/>
              </a:rPr>
              <a:t> </a:t>
            </a:r>
            <a:r>
              <a:rPr lang="en-US" sz="1100" b="0" i="1" dirty="0" err="1">
                <a:latin typeface="+mj-lt"/>
              </a:rPr>
              <a:t>Respir</a:t>
            </a:r>
            <a:r>
              <a:rPr lang="en-US" sz="1100" b="0" i="1" dirty="0">
                <a:latin typeface="+mj-lt"/>
              </a:rPr>
              <a:t> J 2009</a:t>
            </a:r>
            <a:r>
              <a:rPr lang="en-CA" sz="1100" b="0" i="1" dirty="0">
                <a:latin typeface="+mj-lt"/>
              </a:rPr>
              <a:t>; 34:641–647.</a:t>
            </a:r>
          </a:p>
        </p:txBody>
      </p:sp>
      <p:grpSp>
        <p:nvGrpSpPr>
          <p:cNvPr id="2" name="Group 44"/>
          <p:cNvGrpSpPr/>
          <p:nvPr/>
        </p:nvGrpSpPr>
        <p:grpSpPr>
          <a:xfrm>
            <a:off x="1799906" y="1556793"/>
            <a:ext cx="8932692" cy="4076999"/>
            <a:chOff x="1364749" y="1787525"/>
            <a:chExt cx="6047631" cy="3775074"/>
          </a:xfrm>
        </p:grpSpPr>
        <p:sp>
          <p:nvSpPr>
            <p:cNvPr id="6146" name="Line 2"/>
            <p:cNvSpPr>
              <a:spLocks noChangeShapeType="1"/>
            </p:cNvSpPr>
            <p:nvPr/>
          </p:nvSpPr>
          <p:spPr bwMode="auto">
            <a:xfrm>
              <a:off x="2101850" y="1922463"/>
              <a:ext cx="9525" cy="3009900"/>
            </a:xfrm>
            <a:prstGeom prst="line">
              <a:avLst/>
            </a:prstGeom>
            <a:noFill/>
            <a:ln w="28575">
              <a:solidFill>
                <a:schemeClr val="tx1"/>
              </a:solidFill>
              <a:round/>
              <a:headEnd/>
              <a:tailEnd/>
            </a:ln>
          </p:spPr>
          <p:txBody>
            <a:bodyPr/>
            <a:lstStyle/>
            <a:p>
              <a:endParaRPr lang="en-US">
                <a:latin typeface="+mj-lt"/>
              </a:endParaRPr>
            </a:p>
          </p:txBody>
        </p:sp>
        <p:sp>
          <p:nvSpPr>
            <p:cNvPr id="6147" name="Line 3"/>
            <p:cNvSpPr>
              <a:spLocks noChangeShapeType="1"/>
            </p:cNvSpPr>
            <p:nvPr/>
          </p:nvSpPr>
          <p:spPr bwMode="auto">
            <a:xfrm flipV="1">
              <a:off x="2058988" y="4873625"/>
              <a:ext cx="4735512" cy="11113"/>
            </a:xfrm>
            <a:prstGeom prst="line">
              <a:avLst/>
            </a:prstGeom>
            <a:noFill/>
            <a:ln w="28575">
              <a:solidFill>
                <a:schemeClr val="tx1"/>
              </a:solidFill>
              <a:round/>
              <a:headEnd/>
              <a:tailEnd/>
            </a:ln>
          </p:spPr>
          <p:txBody>
            <a:bodyPr/>
            <a:lstStyle/>
            <a:p>
              <a:endParaRPr lang="en-US">
                <a:latin typeface="+mj-lt"/>
              </a:endParaRPr>
            </a:p>
          </p:txBody>
        </p:sp>
        <p:sp>
          <p:nvSpPr>
            <p:cNvPr id="50180" name="Freeform 4"/>
            <p:cNvSpPr>
              <a:spLocks/>
            </p:cNvSpPr>
            <p:nvPr/>
          </p:nvSpPr>
          <p:spPr bwMode="auto">
            <a:xfrm>
              <a:off x="2120900" y="2581275"/>
              <a:ext cx="4640263" cy="2289175"/>
            </a:xfrm>
            <a:custGeom>
              <a:avLst/>
              <a:gdLst>
                <a:gd name="T0" fmla="*/ 0 w 2352"/>
                <a:gd name="T1" fmla="*/ 1047 h 1047"/>
                <a:gd name="T2" fmla="*/ 60 w 2352"/>
                <a:gd name="T3" fmla="*/ 1020 h 1047"/>
                <a:gd name="T4" fmla="*/ 108 w 2352"/>
                <a:gd name="T5" fmla="*/ 996 h 1047"/>
                <a:gd name="T6" fmla="*/ 156 w 2352"/>
                <a:gd name="T7" fmla="*/ 978 h 1047"/>
                <a:gd name="T8" fmla="*/ 186 w 2352"/>
                <a:gd name="T9" fmla="*/ 960 h 1047"/>
                <a:gd name="T10" fmla="*/ 216 w 2352"/>
                <a:gd name="T11" fmla="*/ 960 h 1047"/>
                <a:gd name="T12" fmla="*/ 228 w 2352"/>
                <a:gd name="T13" fmla="*/ 924 h 1047"/>
                <a:gd name="T14" fmla="*/ 285 w 2352"/>
                <a:gd name="T15" fmla="*/ 924 h 1047"/>
                <a:gd name="T16" fmla="*/ 348 w 2352"/>
                <a:gd name="T17" fmla="*/ 885 h 1047"/>
                <a:gd name="T18" fmla="*/ 402 w 2352"/>
                <a:gd name="T19" fmla="*/ 873 h 1047"/>
                <a:gd name="T20" fmla="*/ 429 w 2352"/>
                <a:gd name="T21" fmla="*/ 825 h 1047"/>
                <a:gd name="T22" fmla="*/ 492 w 2352"/>
                <a:gd name="T23" fmla="*/ 819 h 1047"/>
                <a:gd name="T24" fmla="*/ 552 w 2352"/>
                <a:gd name="T25" fmla="*/ 780 h 1047"/>
                <a:gd name="T26" fmla="*/ 597 w 2352"/>
                <a:gd name="T27" fmla="*/ 780 h 1047"/>
                <a:gd name="T28" fmla="*/ 621 w 2352"/>
                <a:gd name="T29" fmla="*/ 744 h 1047"/>
                <a:gd name="T30" fmla="*/ 651 w 2352"/>
                <a:gd name="T31" fmla="*/ 744 h 1047"/>
                <a:gd name="T32" fmla="*/ 765 w 2352"/>
                <a:gd name="T33" fmla="*/ 687 h 1047"/>
                <a:gd name="T34" fmla="*/ 810 w 2352"/>
                <a:gd name="T35" fmla="*/ 645 h 1047"/>
                <a:gd name="T36" fmla="*/ 846 w 2352"/>
                <a:gd name="T37" fmla="*/ 645 h 1047"/>
                <a:gd name="T38" fmla="*/ 912 w 2352"/>
                <a:gd name="T39" fmla="*/ 630 h 1047"/>
                <a:gd name="T40" fmla="*/ 951 w 2352"/>
                <a:gd name="T41" fmla="*/ 585 h 1047"/>
                <a:gd name="T42" fmla="*/ 1005 w 2352"/>
                <a:gd name="T43" fmla="*/ 585 h 1047"/>
                <a:gd name="T44" fmla="*/ 1059 w 2352"/>
                <a:gd name="T45" fmla="*/ 531 h 1047"/>
                <a:gd name="T46" fmla="*/ 1092 w 2352"/>
                <a:gd name="T47" fmla="*/ 522 h 1047"/>
                <a:gd name="T48" fmla="*/ 1158 w 2352"/>
                <a:gd name="T49" fmla="*/ 516 h 1047"/>
                <a:gd name="T50" fmla="*/ 1332 w 2352"/>
                <a:gd name="T51" fmla="*/ 399 h 1047"/>
                <a:gd name="T52" fmla="*/ 1482 w 2352"/>
                <a:gd name="T53" fmla="*/ 360 h 1047"/>
                <a:gd name="T54" fmla="*/ 1521 w 2352"/>
                <a:gd name="T55" fmla="*/ 318 h 1047"/>
                <a:gd name="T56" fmla="*/ 1635 w 2352"/>
                <a:gd name="T57" fmla="*/ 294 h 1047"/>
                <a:gd name="T58" fmla="*/ 1653 w 2352"/>
                <a:gd name="T59" fmla="*/ 255 h 1047"/>
                <a:gd name="T60" fmla="*/ 1728 w 2352"/>
                <a:gd name="T61" fmla="*/ 249 h 1047"/>
                <a:gd name="T62" fmla="*/ 1848 w 2352"/>
                <a:gd name="T63" fmla="*/ 183 h 1047"/>
                <a:gd name="T64" fmla="*/ 1896 w 2352"/>
                <a:gd name="T65" fmla="*/ 177 h 1047"/>
                <a:gd name="T66" fmla="*/ 1920 w 2352"/>
                <a:gd name="T67" fmla="*/ 159 h 1047"/>
                <a:gd name="T68" fmla="*/ 1941 w 2352"/>
                <a:gd name="T69" fmla="*/ 129 h 1047"/>
                <a:gd name="T70" fmla="*/ 2007 w 2352"/>
                <a:gd name="T71" fmla="*/ 126 h 1047"/>
                <a:gd name="T72" fmla="*/ 2076 w 2352"/>
                <a:gd name="T73" fmla="*/ 69 h 1047"/>
                <a:gd name="T74" fmla="*/ 2145 w 2352"/>
                <a:gd name="T75" fmla="*/ 60 h 1047"/>
                <a:gd name="T76" fmla="*/ 2184 w 2352"/>
                <a:gd name="T77" fmla="*/ 51 h 1047"/>
                <a:gd name="T78" fmla="*/ 2193 w 2352"/>
                <a:gd name="T79" fmla="*/ 30 h 1047"/>
                <a:gd name="T80" fmla="*/ 2262 w 2352"/>
                <a:gd name="T81" fmla="*/ 18 h 1047"/>
                <a:gd name="T82" fmla="*/ 2295 w 2352"/>
                <a:gd name="T83" fmla="*/ 15 h 1047"/>
                <a:gd name="T84" fmla="*/ 2352 w 2352"/>
                <a:gd name="T85" fmla="*/ 0 h 10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52"/>
                <a:gd name="T130" fmla="*/ 0 h 1047"/>
                <a:gd name="T131" fmla="*/ 2352 w 2352"/>
                <a:gd name="T132" fmla="*/ 1047 h 10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52" h="1047">
                  <a:moveTo>
                    <a:pt x="0" y="1047"/>
                  </a:moveTo>
                  <a:cubicBezTo>
                    <a:pt x="21" y="1038"/>
                    <a:pt x="42" y="1029"/>
                    <a:pt x="60" y="1020"/>
                  </a:cubicBezTo>
                  <a:cubicBezTo>
                    <a:pt x="78" y="1011"/>
                    <a:pt x="92" y="1003"/>
                    <a:pt x="108" y="996"/>
                  </a:cubicBezTo>
                  <a:cubicBezTo>
                    <a:pt x="124" y="989"/>
                    <a:pt x="143" y="984"/>
                    <a:pt x="156" y="978"/>
                  </a:cubicBezTo>
                  <a:cubicBezTo>
                    <a:pt x="169" y="972"/>
                    <a:pt x="176" y="963"/>
                    <a:pt x="186" y="960"/>
                  </a:cubicBezTo>
                  <a:cubicBezTo>
                    <a:pt x="196" y="957"/>
                    <a:pt x="209" y="966"/>
                    <a:pt x="216" y="960"/>
                  </a:cubicBezTo>
                  <a:cubicBezTo>
                    <a:pt x="223" y="954"/>
                    <a:pt x="216" y="930"/>
                    <a:pt x="228" y="924"/>
                  </a:cubicBezTo>
                  <a:cubicBezTo>
                    <a:pt x="240" y="918"/>
                    <a:pt x="265" y="931"/>
                    <a:pt x="285" y="924"/>
                  </a:cubicBezTo>
                  <a:cubicBezTo>
                    <a:pt x="305" y="917"/>
                    <a:pt x="329" y="893"/>
                    <a:pt x="348" y="885"/>
                  </a:cubicBezTo>
                  <a:cubicBezTo>
                    <a:pt x="367" y="877"/>
                    <a:pt x="389" y="883"/>
                    <a:pt x="402" y="873"/>
                  </a:cubicBezTo>
                  <a:cubicBezTo>
                    <a:pt x="415" y="863"/>
                    <a:pt x="414" y="834"/>
                    <a:pt x="429" y="825"/>
                  </a:cubicBezTo>
                  <a:cubicBezTo>
                    <a:pt x="444" y="816"/>
                    <a:pt x="472" y="826"/>
                    <a:pt x="492" y="819"/>
                  </a:cubicBezTo>
                  <a:cubicBezTo>
                    <a:pt x="512" y="812"/>
                    <a:pt x="535" y="786"/>
                    <a:pt x="552" y="780"/>
                  </a:cubicBezTo>
                  <a:cubicBezTo>
                    <a:pt x="569" y="774"/>
                    <a:pt x="586" y="786"/>
                    <a:pt x="597" y="780"/>
                  </a:cubicBezTo>
                  <a:cubicBezTo>
                    <a:pt x="608" y="774"/>
                    <a:pt x="612" y="750"/>
                    <a:pt x="621" y="744"/>
                  </a:cubicBezTo>
                  <a:cubicBezTo>
                    <a:pt x="630" y="738"/>
                    <a:pt x="627" y="753"/>
                    <a:pt x="651" y="744"/>
                  </a:cubicBezTo>
                  <a:cubicBezTo>
                    <a:pt x="675" y="735"/>
                    <a:pt x="738" y="704"/>
                    <a:pt x="765" y="687"/>
                  </a:cubicBezTo>
                  <a:cubicBezTo>
                    <a:pt x="792" y="670"/>
                    <a:pt x="797" y="652"/>
                    <a:pt x="810" y="645"/>
                  </a:cubicBezTo>
                  <a:cubicBezTo>
                    <a:pt x="823" y="638"/>
                    <a:pt x="829" y="647"/>
                    <a:pt x="846" y="645"/>
                  </a:cubicBezTo>
                  <a:cubicBezTo>
                    <a:pt x="863" y="643"/>
                    <a:pt x="895" y="640"/>
                    <a:pt x="912" y="630"/>
                  </a:cubicBezTo>
                  <a:cubicBezTo>
                    <a:pt x="929" y="620"/>
                    <a:pt x="936" y="593"/>
                    <a:pt x="951" y="585"/>
                  </a:cubicBezTo>
                  <a:cubicBezTo>
                    <a:pt x="966" y="577"/>
                    <a:pt x="987" y="594"/>
                    <a:pt x="1005" y="585"/>
                  </a:cubicBezTo>
                  <a:cubicBezTo>
                    <a:pt x="1023" y="576"/>
                    <a:pt x="1045" y="541"/>
                    <a:pt x="1059" y="531"/>
                  </a:cubicBezTo>
                  <a:cubicBezTo>
                    <a:pt x="1073" y="521"/>
                    <a:pt x="1076" y="524"/>
                    <a:pt x="1092" y="522"/>
                  </a:cubicBezTo>
                  <a:cubicBezTo>
                    <a:pt x="1108" y="520"/>
                    <a:pt x="1118" y="537"/>
                    <a:pt x="1158" y="516"/>
                  </a:cubicBezTo>
                  <a:cubicBezTo>
                    <a:pt x="1198" y="495"/>
                    <a:pt x="1278" y="425"/>
                    <a:pt x="1332" y="399"/>
                  </a:cubicBezTo>
                  <a:cubicBezTo>
                    <a:pt x="1386" y="373"/>
                    <a:pt x="1451" y="373"/>
                    <a:pt x="1482" y="360"/>
                  </a:cubicBezTo>
                  <a:cubicBezTo>
                    <a:pt x="1513" y="347"/>
                    <a:pt x="1496" y="329"/>
                    <a:pt x="1521" y="318"/>
                  </a:cubicBezTo>
                  <a:cubicBezTo>
                    <a:pt x="1546" y="307"/>
                    <a:pt x="1613" y="304"/>
                    <a:pt x="1635" y="294"/>
                  </a:cubicBezTo>
                  <a:cubicBezTo>
                    <a:pt x="1657" y="284"/>
                    <a:pt x="1638" y="263"/>
                    <a:pt x="1653" y="255"/>
                  </a:cubicBezTo>
                  <a:cubicBezTo>
                    <a:pt x="1668" y="247"/>
                    <a:pt x="1696" y="261"/>
                    <a:pt x="1728" y="249"/>
                  </a:cubicBezTo>
                  <a:cubicBezTo>
                    <a:pt x="1760" y="237"/>
                    <a:pt x="1820" y="195"/>
                    <a:pt x="1848" y="183"/>
                  </a:cubicBezTo>
                  <a:cubicBezTo>
                    <a:pt x="1876" y="171"/>
                    <a:pt x="1884" y="181"/>
                    <a:pt x="1896" y="177"/>
                  </a:cubicBezTo>
                  <a:cubicBezTo>
                    <a:pt x="1908" y="173"/>
                    <a:pt x="1913" y="167"/>
                    <a:pt x="1920" y="159"/>
                  </a:cubicBezTo>
                  <a:cubicBezTo>
                    <a:pt x="1927" y="151"/>
                    <a:pt x="1927" y="134"/>
                    <a:pt x="1941" y="129"/>
                  </a:cubicBezTo>
                  <a:cubicBezTo>
                    <a:pt x="1955" y="124"/>
                    <a:pt x="1985" y="136"/>
                    <a:pt x="2007" y="126"/>
                  </a:cubicBezTo>
                  <a:cubicBezTo>
                    <a:pt x="2029" y="116"/>
                    <a:pt x="2053" y="80"/>
                    <a:pt x="2076" y="69"/>
                  </a:cubicBezTo>
                  <a:cubicBezTo>
                    <a:pt x="2099" y="58"/>
                    <a:pt x="2127" y="63"/>
                    <a:pt x="2145" y="60"/>
                  </a:cubicBezTo>
                  <a:cubicBezTo>
                    <a:pt x="2163" y="57"/>
                    <a:pt x="2176" y="56"/>
                    <a:pt x="2184" y="51"/>
                  </a:cubicBezTo>
                  <a:cubicBezTo>
                    <a:pt x="2192" y="46"/>
                    <a:pt x="2180" y="35"/>
                    <a:pt x="2193" y="30"/>
                  </a:cubicBezTo>
                  <a:cubicBezTo>
                    <a:pt x="2206" y="25"/>
                    <a:pt x="2245" y="20"/>
                    <a:pt x="2262" y="18"/>
                  </a:cubicBezTo>
                  <a:cubicBezTo>
                    <a:pt x="2279" y="16"/>
                    <a:pt x="2280" y="18"/>
                    <a:pt x="2295" y="15"/>
                  </a:cubicBezTo>
                  <a:cubicBezTo>
                    <a:pt x="2310" y="12"/>
                    <a:pt x="2343" y="2"/>
                    <a:pt x="2352" y="0"/>
                  </a:cubicBezTo>
                </a:path>
              </a:pathLst>
            </a:custGeom>
            <a:ln w="57150">
              <a:headEnd/>
              <a:tailEnd/>
            </a:ln>
          </p:spPr>
          <p:style>
            <a:lnRef idx="1">
              <a:schemeClr val="accent1"/>
            </a:lnRef>
            <a:fillRef idx="0">
              <a:schemeClr val="accent1"/>
            </a:fillRef>
            <a:effectRef idx="0">
              <a:schemeClr val="accent1"/>
            </a:effectRef>
            <a:fontRef idx="minor">
              <a:schemeClr val="tx1"/>
            </a:fontRef>
          </p:style>
          <p:txBody>
            <a:bodyPr/>
            <a:lstStyle/>
            <a:p>
              <a:endParaRPr lang="sv-SE">
                <a:latin typeface="+mj-lt"/>
              </a:endParaRPr>
            </a:p>
          </p:txBody>
        </p:sp>
        <p:sp>
          <p:nvSpPr>
            <p:cNvPr id="6149" name="Freeform 5"/>
            <p:cNvSpPr>
              <a:spLocks/>
            </p:cNvSpPr>
            <p:nvPr/>
          </p:nvSpPr>
          <p:spPr bwMode="auto">
            <a:xfrm>
              <a:off x="2132013" y="3440113"/>
              <a:ext cx="4622800" cy="1444625"/>
            </a:xfrm>
            <a:custGeom>
              <a:avLst/>
              <a:gdLst>
                <a:gd name="T0" fmla="*/ 0 w 2343"/>
                <a:gd name="T1" fmla="*/ 660 h 660"/>
                <a:gd name="T2" fmla="*/ 72 w 2343"/>
                <a:gd name="T3" fmla="*/ 642 h 660"/>
                <a:gd name="T4" fmla="*/ 111 w 2343"/>
                <a:gd name="T5" fmla="*/ 639 h 660"/>
                <a:gd name="T6" fmla="*/ 144 w 2343"/>
                <a:gd name="T7" fmla="*/ 603 h 660"/>
                <a:gd name="T8" fmla="*/ 198 w 2343"/>
                <a:gd name="T9" fmla="*/ 603 h 660"/>
                <a:gd name="T10" fmla="*/ 222 w 2343"/>
                <a:gd name="T11" fmla="*/ 570 h 660"/>
                <a:gd name="T12" fmla="*/ 270 w 2343"/>
                <a:gd name="T13" fmla="*/ 567 h 660"/>
                <a:gd name="T14" fmla="*/ 297 w 2343"/>
                <a:gd name="T15" fmla="*/ 546 h 660"/>
                <a:gd name="T16" fmla="*/ 324 w 2343"/>
                <a:gd name="T17" fmla="*/ 522 h 660"/>
                <a:gd name="T18" fmla="*/ 393 w 2343"/>
                <a:gd name="T19" fmla="*/ 522 h 660"/>
                <a:gd name="T20" fmla="*/ 450 w 2343"/>
                <a:gd name="T21" fmla="*/ 492 h 660"/>
                <a:gd name="T22" fmla="*/ 483 w 2343"/>
                <a:gd name="T23" fmla="*/ 486 h 660"/>
                <a:gd name="T24" fmla="*/ 585 w 2343"/>
                <a:gd name="T25" fmla="*/ 468 h 660"/>
                <a:gd name="T26" fmla="*/ 633 w 2343"/>
                <a:gd name="T27" fmla="*/ 453 h 660"/>
                <a:gd name="T28" fmla="*/ 660 w 2343"/>
                <a:gd name="T29" fmla="*/ 432 h 660"/>
                <a:gd name="T30" fmla="*/ 726 w 2343"/>
                <a:gd name="T31" fmla="*/ 432 h 660"/>
                <a:gd name="T32" fmla="*/ 765 w 2343"/>
                <a:gd name="T33" fmla="*/ 414 h 660"/>
                <a:gd name="T34" fmla="*/ 807 w 2343"/>
                <a:gd name="T35" fmla="*/ 414 h 660"/>
                <a:gd name="T36" fmla="*/ 831 w 2343"/>
                <a:gd name="T37" fmla="*/ 390 h 660"/>
                <a:gd name="T38" fmla="*/ 882 w 2343"/>
                <a:gd name="T39" fmla="*/ 363 h 660"/>
                <a:gd name="T40" fmla="*/ 960 w 2343"/>
                <a:gd name="T41" fmla="*/ 351 h 660"/>
                <a:gd name="T42" fmla="*/ 984 w 2343"/>
                <a:gd name="T43" fmla="*/ 327 h 660"/>
                <a:gd name="T44" fmla="*/ 1059 w 2343"/>
                <a:gd name="T45" fmla="*/ 324 h 660"/>
                <a:gd name="T46" fmla="*/ 1080 w 2343"/>
                <a:gd name="T47" fmla="*/ 291 h 660"/>
                <a:gd name="T48" fmla="*/ 1128 w 2343"/>
                <a:gd name="T49" fmla="*/ 285 h 660"/>
                <a:gd name="T50" fmla="*/ 1185 w 2343"/>
                <a:gd name="T51" fmla="*/ 273 h 660"/>
                <a:gd name="T52" fmla="*/ 1251 w 2343"/>
                <a:gd name="T53" fmla="*/ 237 h 660"/>
                <a:gd name="T54" fmla="*/ 1302 w 2343"/>
                <a:gd name="T55" fmla="*/ 231 h 660"/>
                <a:gd name="T56" fmla="*/ 1611 w 2343"/>
                <a:gd name="T57" fmla="*/ 195 h 660"/>
                <a:gd name="T58" fmla="*/ 1671 w 2343"/>
                <a:gd name="T59" fmla="*/ 156 h 660"/>
                <a:gd name="T60" fmla="*/ 1725 w 2343"/>
                <a:gd name="T61" fmla="*/ 156 h 660"/>
                <a:gd name="T62" fmla="*/ 1767 w 2343"/>
                <a:gd name="T63" fmla="*/ 135 h 660"/>
                <a:gd name="T64" fmla="*/ 1791 w 2343"/>
                <a:gd name="T65" fmla="*/ 129 h 660"/>
                <a:gd name="T66" fmla="*/ 1890 w 2343"/>
                <a:gd name="T67" fmla="*/ 129 h 660"/>
                <a:gd name="T68" fmla="*/ 1935 w 2343"/>
                <a:gd name="T69" fmla="*/ 105 h 660"/>
                <a:gd name="T70" fmla="*/ 2001 w 2343"/>
                <a:gd name="T71" fmla="*/ 105 h 660"/>
                <a:gd name="T72" fmla="*/ 2013 w 2343"/>
                <a:gd name="T73" fmla="*/ 90 h 660"/>
                <a:gd name="T74" fmla="*/ 2061 w 2343"/>
                <a:gd name="T75" fmla="*/ 90 h 660"/>
                <a:gd name="T76" fmla="*/ 2082 w 2343"/>
                <a:gd name="T77" fmla="*/ 72 h 660"/>
                <a:gd name="T78" fmla="*/ 2154 w 2343"/>
                <a:gd name="T79" fmla="*/ 72 h 660"/>
                <a:gd name="T80" fmla="*/ 2187 w 2343"/>
                <a:gd name="T81" fmla="*/ 63 h 660"/>
                <a:gd name="T82" fmla="*/ 2244 w 2343"/>
                <a:gd name="T83" fmla="*/ 60 h 660"/>
                <a:gd name="T84" fmla="*/ 2343 w 2343"/>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3"/>
                <a:gd name="T130" fmla="*/ 0 h 660"/>
                <a:gd name="T131" fmla="*/ 2343 w 2343"/>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3" h="660">
                  <a:moveTo>
                    <a:pt x="0" y="660"/>
                  </a:moveTo>
                  <a:cubicBezTo>
                    <a:pt x="27" y="652"/>
                    <a:pt x="54" y="645"/>
                    <a:pt x="72" y="642"/>
                  </a:cubicBezTo>
                  <a:cubicBezTo>
                    <a:pt x="90" y="639"/>
                    <a:pt x="99" y="645"/>
                    <a:pt x="111" y="639"/>
                  </a:cubicBezTo>
                  <a:cubicBezTo>
                    <a:pt x="123" y="633"/>
                    <a:pt x="130" y="609"/>
                    <a:pt x="144" y="603"/>
                  </a:cubicBezTo>
                  <a:cubicBezTo>
                    <a:pt x="158" y="597"/>
                    <a:pt x="185" y="608"/>
                    <a:pt x="198" y="603"/>
                  </a:cubicBezTo>
                  <a:cubicBezTo>
                    <a:pt x="211" y="598"/>
                    <a:pt x="210" y="576"/>
                    <a:pt x="222" y="570"/>
                  </a:cubicBezTo>
                  <a:cubicBezTo>
                    <a:pt x="234" y="564"/>
                    <a:pt x="258" y="571"/>
                    <a:pt x="270" y="567"/>
                  </a:cubicBezTo>
                  <a:cubicBezTo>
                    <a:pt x="282" y="563"/>
                    <a:pt x="288" y="554"/>
                    <a:pt x="297" y="546"/>
                  </a:cubicBezTo>
                  <a:cubicBezTo>
                    <a:pt x="306" y="538"/>
                    <a:pt x="308" y="526"/>
                    <a:pt x="324" y="522"/>
                  </a:cubicBezTo>
                  <a:cubicBezTo>
                    <a:pt x="340" y="518"/>
                    <a:pt x="372" y="527"/>
                    <a:pt x="393" y="522"/>
                  </a:cubicBezTo>
                  <a:cubicBezTo>
                    <a:pt x="414" y="517"/>
                    <a:pt x="435" y="498"/>
                    <a:pt x="450" y="492"/>
                  </a:cubicBezTo>
                  <a:cubicBezTo>
                    <a:pt x="465" y="486"/>
                    <a:pt x="461" y="490"/>
                    <a:pt x="483" y="486"/>
                  </a:cubicBezTo>
                  <a:cubicBezTo>
                    <a:pt x="505" y="482"/>
                    <a:pt x="560" y="473"/>
                    <a:pt x="585" y="468"/>
                  </a:cubicBezTo>
                  <a:cubicBezTo>
                    <a:pt x="610" y="463"/>
                    <a:pt x="620" y="459"/>
                    <a:pt x="633" y="453"/>
                  </a:cubicBezTo>
                  <a:cubicBezTo>
                    <a:pt x="646" y="447"/>
                    <a:pt x="645" y="435"/>
                    <a:pt x="660" y="432"/>
                  </a:cubicBezTo>
                  <a:cubicBezTo>
                    <a:pt x="675" y="429"/>
                    <a:pt x="709" y="435"/>
                    <a:pt x="726" y="432"/>
                  </a:cubicBezTo>
                  <a:cubicBezTo>
                    <a:pt x="743" y="429"/>
                    <a:pt x="752" y="417"/>
                    <a:pt x="765" y="414"/>
                  </a:cubicBezTo>
                  <a:cubicBezTo>
                    <a:pt x="778" y="411"/>
                    <a:pt x="796" y="418"/>
                    <a:pt x="807" y="414"/>
                  </a:cubicBezTo>
                  <a:cubicBezTo>
                    <a:pt x="818" y="410"/>
                    <a:pt x="819" y="398"/>
                    <a:pt x="831" y="390"/>
                  </a:cubicBezTo>
                  <a:cubicBezTo>
                    <a:pt x="843" y="382"/>
                    <a:pt x="861" y="369"/>
                    <a:pt x="882" y="363"/>
                  </a:cubicBezTo>
                  <a:cubicBezTo>
                    <a:pt x="903" y="357"/>
                    <a:pt x="943" y="357"/>
                    <a:pt x="960" y="351"/>
                  </a:cubicBezTo>
                  <a:cubicBezTo>
                    <a:pt x="977" y="345"/>
                    <a:pt x="968" y="331"/>
                    <a:pt x="984" y="327"/>
                  </a:cubicBezTo>
                  <a:cubicBezTo>
                    <a:pt x="1000" y="323"/>
                    <a:pt x="1043" y="330"/>
                    <a:pt x="1059" y="324"/>
                  </a:cubicBezTo>
                  <a:cubicBezTo>
                    <a:pt x="1075" y="318"/>
                    <a:pt x="1069" y="297"/>
                    <a:pt x="1080" y="291"/>
                  </a:cubicBezTo>
                  <a:cubicBezTo>
                    <a:pt x="1091" y="285"/>
                    <a:pt x="1111" y="288"/>
                    <a:pt x="1128" y="285"/>
                  </a:cubicBezTo>
                  <a:cubicBezTo>
                    <a:pt x="1145" y="282"/>
                    <a:pt x="1165" y="281"/>
                    <a:pt x="1185" y="273"/>
                  </a:cubicBezTo>
                  <a:cubicBezTo>
                    <a:pt x="1205" y="265"/>
                    <a:pt x="1232" y="244"/>
                    <a:pt x="1251" y="237"/>
                  </a:cubicBezTo>
                  <a:cubicBezTo>
                    <a:pt x="1270" y="230"/>
                    <a:pt x="1242" y="238"/>
                    <a:pt x="1302" y="231"/>
                  </a:cubicBezTo>
                  <a:cubicBezTo>
                    <a:pt x="1362" y="224"/>
                    <a:pt x="1550" y="207"/>
                    <a:pt x="1611" y="195"/>
                  </a:cubicBezTo>
                  <a:cubicBezTo>
                    <a:pt x="1672" y="183"/>
                    <a:pt x="1652" y="162"/>
                    <a:pt x="1671" y="156"/>
                  </a:cubicBezTo>
                  <a:cubicBezTo>
                    <a:pt x="1690" y="150"/>
                    <a:pt x="1709" y="160"/>
                    <a:pt x="1725" y="156"/>
                  </a:cubicBezTo>
                  <a:cubicBezTo>
                    <a:pt x="1741" y="152"/>
                    <a:pt x="1756" y="139"/>
                    <a:pt x="1767" y="135"/>
                  </a:cubicBezTo>
                  <a:cubicBezTo>
                    <a:pt x="1778" y="131"/>
                    <a:pt x="1771" y="130"/>
                    <a:pt x="1791" y="129"/>
                  </a:cubicBezTo>
                  <a:cubicBezTo>
                    <a:pt x="1811" y="128"/>
                    <a:pt x="1866" y="133"/>
                    <a:pt x="1890" y="129"/>
                  </a:cubicBezTo>
                  <a:cubicBezTo>
                    <a:pt x="1914" y="125"/>
                    <a:pt x="1917" y="109"/>
                    <a:pt x="1935" y="105"/>
                  </a:cubicBezTo>
                  <a:cubicBezTo>
                    <a:pt x="1953" y="101"/>
                    <a:pt x="1988" y="107"/>
                    <a:pt x="2001" y="105"/>
                  </a:cubicBezTo>
                  <a:cubicBezTo>
                    <a:pt x="2014" y="103"/>
                    <a:pt x="2003" y="93"/>
                    <a:pt x="2013" y="90"/>
                  </a:cubicBezTo>
                  <a:cubicBezTo>
                    <a:pt x="2023" y="87"/>
                    <a:pt x="2050" y="93"/>
                    <a:pt x="2061" y="90"/>
                  </a:cubicBezTo>
                  <a:cubicBezTo>
                    <a:pt x="2072" y="87"/>
                    <a:pt x="2067" y="75"/>
                    <a:pt x="2082" y="72"/>
                  </a:cubicBezTo>
                  <a:cubicBezTo>
                    <a:pt x="2097" y="69"/>
                    <a:pt x="2137" y="73"/>
                    <a:pt x="2154" y="72"/>
                  </a:cubicBezTo>
                  <a:cubicBezTo>
                    <a:pt x="2171" y="71"/>
                    <a:pt x="2172" y="65"/>
                    <a:pt x="2187" y="63"/>
                  </a:cubicBezTo>
                  <a:cubicBezTo>
                    <a:pt x="2202" y="61"/>
                    <a:pt x="2218" y="71"/>
                    <a:pt x="2244" y="60"/>
                  </a:cubicBezTo>
                  <a:cubicBezTo>
                    <a:pt x="2270" y="49"/>
                    <a:pt x="2327" y="10"/>
                    <a:pt x="2343" y="0"/>
                  </a:cubicBezTo>
                </a:path>
              </a:pathLst>
            </a:custGeom>
            <a:noFill/>
            <a:ln w="38100">
              <a:solidFill>
                <a:schemeClr val="bg1">
                  <a:lumMod val="50000"/>
                </a:schemeClr>
              </a:solidFill>
              <a:round/>
              <a:headEnd/>
              <a:tailEnd/>
            </a:ln>
          </p:spPr>
          <p:txBody>
            <a:bodyPr/>
            <a:lstStyle/>
            <a:p>
              <a:endParaRPr lang="sv-SE">
                <a:latin typeface="+mj-lt"/>
              </a:endParaRPr>
            </a:p>
          </p:txBody>
        </p:sp>
        <p:sp>
          <p:nvSpPr>
            <p:cNvPr id="50182" name="Freeform 6"/>
            <p:cNvSpPr>
              <a:spLocks/>
            </p:cNvSpPr>
            <p:nvPr/>
          </p:nvSpPr>
          <p:spPr bwMode="auto">
            <a:xfrm>
              <a:off x="2132013" y="2716213"/>
              <a:ext cx="4616450" cy="2160587"/>
            </a:xfrm>
            <a:custGeom>
              <a:avLst/>
              <a:gdLst>
                <a:gd name="T0" fmla="*/ 0 w 2340"/>
                <a:gd name="T1" fmla="*/ 988 h 988"/>
                <a:gd name="T2" fmla="*/ 120 w 2340"/>
                <a:gd name="T3" fmla="*/ 913 h 988"/>
                <a:gd name="T4" fmla="*/ 189 w 2340"/>
                <a:gd name="T5" fmla="*/ 913 h 988"/>
                <a:gd name="T6" fmla="*/ 288 w 2340"/>
                <a:gd name="T7" fmla="*/ 817 h 988"/>
                <a:gd name="T8" fmla="*/ 324 w 2340"/>
                <a:gd name="T9" fmla="*/ 817 h 988"/>
                <a:gd name="T10" fmla="*/ 372 w 2340"/>
                <a:gd name="T11" fmla="*/ 784 h 988"/>
                <a:gd name="T12" fmla="*/ 432 w 2340"/>
                <a:gd name="T13" fmla="*/ 784 h 988"/>
                <a:gd name="T14" fmla="*/ 657 w 2340"/>
                <a:gd name="T15" fmla="*/ 667 h 988"/>
                <a:gd name="T16" fmla="*/ 792 w 2340"/>
                <a:gd name="T17" fmla="*/ 619 h 988"/>
                <a:gd name="T18" fmla="*/ 837 w 2340"/>
                <a:gd name="T19" fmla="*/ 604 h 988"/>
                <a:gd name="T20" fmla="*/ 981 w 2340"/>
                <a:gd name="T21" fmla="*/ 508 h 988"/>
                <a:gd name="T22" fmla="*/ 1053 w 2340"/>
                <a:gd name="T23" fmla="*/ 496 h 988"/>
                <a:gd name="T24" fmla="*/ 1269 w 2340"/>
                <a:gd name="T25" fmla="*/ 355 h 988"/>
                <a:gd name="T26" fmla="*/ 1284 w 2340"/>
                <a:gd name="T27" fmla="*/ 337 h 988"/>
                <a:gd name="T28" fmla="*/ 1359 w 2340"/>
                <a:gd name="T29" fmla="*/ 331 h 988"/>
                <a:gd name="T30" fmla="*/ 1587 w 2340"/>
                <a:gd name="T31" fmla="*/ 241 h 988"/>
                <a:gd name="T32" fmla="*/ 1647 w 2340"/>
                <a:gd name="T33" fmla="*/ 235 h 988"/>
                <a:gd name="T34" fmla="*/ 1755 w 2340"/>
                <a:gd name="T35" fmla="*/ 163 h 988"/>
                <a:gd name="T36" fmla="*/ 1887 w 2340"/>
                <a:gd name="T37" fmla="*/ 151 h 988"/>
                <a:gd name="T38" fmla="*/ 2073 w 2340"/>
                <a:gd name="T39" fmla="*/ 94 h 988"/>
                <a:gd name="T40" fmla="*/ 2145 w 2340"/>
                <a:gd name="T41" fmla="*/ 85 h 988"/>
                <a:gd name="T42" fmla="*/ 2262 w 2340"/>
                <a:gd name="T43" fmla="*/ 13 h 988"/>
                <a:gd name="T44" fmla="*/ 2340 w 2340"/>
                <a:gd name="T45" fmla="*/ 7 h 9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40"/>
                <a:gd name="T70" fmla="*/ 0 h 988"/>
                <a:gd name="T71" fmla="*/ 2340 w 2340"/>
                <a:gd name="T72" fmla="*/ 988 h 9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40" h="988">
                  <a:moveTo>
                    <a:pt x="0" y="988"/>
                  </a:moveTo>
                  <a:cubicBezTo>
                    <a:pt x="44" y="956"/>
                    <a:pt x="88" y="925"/>
                    <a:pt x="120" y="913"/>
                  </a:cubicBezTo>
                  <a:cubicBezTo>
                    <a:pt x="152" y="901"/>
                    <a:pt x="161" y="929"/>
                    <a:pt x="189" y="913"/>
                  </a:cubicBezTo>
                  <a:cubicBezTo>
                    <a:pt x="217" y="897"/>
                    <a:pt x="266" y="833"/>
                    <a:pt x="288" y="817"/>
                  </a:cubicBezTo>
                  <a:cubicBezTo>
                    <a:pt x="310" y="801"/>
                    <a:pt x="310" y="823"/>
                    <a:pt x="324" y="817"/>
                  </a:cubicBezTo>
                  <a:cubicBezTo>
                    <a:pt x="338" y="811"/>
                    <a:pt x="354" y="789"/>
                    <a:pt x="372" y="784"/>
                  </a:cubicBezTo>
                  <a:cubicBezTo>
                    <a:pt x="390" y="779"/>
                    <a:pt x="384" y="803"/>
                    <a:pt x="432" y="784"/>
                  </a:cubicBezTo>
                  <a:cubicBezTo>
                    <a:pt x="480" y="765"/>
                    <a:pt x="597" y="695"/>
                    <a:pt x="657" y="667"/>
                  </a:cubicBezTo>
                  <a:cubicBezTo>
                    <a:pt x="717" y="639"/>
                    <a:pt x="762" y="629"/>
                    <a:pt x="792" y="619"/>
                  </a:cubicBezTo>
                  <a:cubicBezTo>
                    <a:pt x="822" y="609"/>
                    <a:pt x="805" y="623"/>
                    <a:pt x="837" y="604"/>
                  </a:cubicBezTo>
                  <a:cubicBezTo>
                    <a:pt x="869" y="585"/>
                    <a:pt x="945" y="526"/>
                    <a:pt x="981" y="508"/>
                  </a:cubicBezTo>
                  <a:cubicBezTo>
                    <a:pt x="1017" y="490"/>
                    <a:pt x="1005" y="521"/>
                    <a:pt x="1053" y="496"/>
                  </a:cubicBezTo>
                  <a:cubicBezTo>
                    <a:pt x="1101" y="471"/>
                    <a:pt x="1230" y="381"/>
                    <a:pt x="1269" y="355"/>
                  </a:cubicBezTo>
                  <a:cubicBezTo>
                    <a:pt x="1308" y="329"/>
                    <a:pt x="1269" y="341"/>
                    <a:pt x="1284" y="337"/>
                  </a:cubicBezTo>
                  <a:cubicBezTo>
                    <a:pt x="1299" y="333"/>
                    <a:pt x="1309" y="347"/>
                    <a:pt x="1359" y="331"/>
                  </a:cubicBezTo>
                  <a:cubicBezTo>
                    <a:pt x="1409" y="315"/>
                    <a:pt x="1539" y="257"/>
                    <a:pt x="1587" y="241"/>
                  </a:cubicBezTo>
                  <a:cubicBezTo>
                    <a:pt x="1635" y="225"/>
                    <a:pt x="1619" y="248"/>
                    <a:pt x="1647" y="235"/>
                  </a:cubicBezTo>
                  <a:cubicBezTo>
                    <a:pt x="1675" y="222"/>
                    <a:pt x="1715" y="177"/>
                    <a:pt x="1755" y="163"/>
                  </a:cubicBezTo>
                  <a:cubicBezTo>
                    <a:pt x="1795" y="149"/>
                    <a:pt x="1834" y="162"/>
                    <a:pt x="1887" y="151"/>
                  </a:cubicBezTo>
                  <a:cubicBezTo>
                    <a:pt x="1940" y="140"/>
                    <a:pt x="2030" y="105"/>
                    <a:pt x="2073" y="94"/>
                  </a:cubicBezTo>
                  <a:cubicBezTo>
                    <a:pt x="2116" y="83"/>
                    <a:pt x="2114" y="98"/>
                    <a:pt x="2145" y="85"/>
                  </a:cubicBezTo>
                  <a:cubicBezTo>
                    <a:pt x="2176" y="72"/>
                    <a:pt x="2230" y="26"/>
                    <a:pt x="2262" y="13"/>
                  </a:cubicBezTo>
                  <a:cubicBezTo>
                    <a:pt x="2294" y="0"/>
                    <a:pt x="2327" y="8"/>
                    <a:pt x="2340" y="7"/>
                  </a:cubicBezTo>
                </a:path>
              </a:pathLst>
            </a:custGeom>
            <a:noFill/>
            <a:ln w="38100">
              <a:solidFill>
                <a:srgbClr val="FF0000"/>
              </a:solidFill>
              <a:round/>
              <a:headEnd/>
              <a:tailEnd/>
            </a:ln>
          </p:spPr>
          <p:txBody>
            <a:bodyPr/>
            <a:lstStyle/>
            <a:p>
              <a:endParaRPr lang="sv-SE">
                <a:latin typeface="+mj-lt"/>
              </a:endParaRPr>
            </a:p>
          </p:txBody>
        </p:sp>
        <p:sp>
          <p:nvSpPr>
            <p:cNvPr id="50183" name="Freeform 7"/>
            <p:cNvSpPr>
              <a:spLocks/>
            </p:cNvSpPr>
            <p:nvPr/>
          </p:nvSpPr>
          <p:spPr bwMode="auto">
            <a:xfrm>
              <a:off x="2109788" y="3329979"/>
              <a:ext cx="4597400" cy="1528763"/>
            </a:xfrm>
            <a:custGeom>
              <a:avLst/>
              <a:gdLst>
                <a:gd name="T0" fmla="*/ 0 w 2331"/>
                <a:gd name="T1" fmla="*/ 699 h 699"/>
                <a:gd name="T2" fmla="*/ 195 w 2331"/>
                <a:gd name="T3" fmla="*/ 630 h 699"/>
                <a:gd name="T4" fmla="*/ 273 w 2331"/>
                <a:gd name="T5" fmla="*/ 603 h 699"/>
                <a:gd name="T6" fmla="*/ 324 w 2331"/>
                <a:gd name="T7" fmla="*/ 576 h 699"/>
                <a:gd name="T8" fmla="*/ 366 w 2331"/>
                <a:gd name="T9" fmla="*/ 558 h 699"/>
                <a:gd name="T10" fmla="*/ 444 w 2331"/>
                <a:gd name="T11" fmla="*/ 558 h 699"/>
                <a:gd name="T12" fmla="*/ 477 w 2331"/>
                <a:gd name="T13" fmla="*/ 537 h 699"/>
                <a:gd name="T14" fmla="*/ 537 w 2331"/>
                <a:gd name="T15" fmla="*/ 504 h 699"/>
                <a:gd name="T16" fmla="*/ 639 w 2331"/>
                <a:gd name="T17" fmla="*/ 489 h 699"/>
                <a:gd name="T18" fmla="*/ 687 w 2331"/>
                <a:gd name="T19" fmla="*/ 435 h 699"/>
                <a:gd name="T20" fmla="*/ 756 w 2331"/>
                <a:gd name="T21" fmla="*/ 432 h 699"/>
                <a:gd name="T22" fmla="*/ 840 w 2331"/>
                <a:gd name="T23" fmla="*/ 420 h 699"/>
                <a:gd name="T24" fmla="*/ 897 w 2331"/>
                <a:gd name="T25" fmla="*/ 396 h 699"/>
                <a:gd name="T26" fmla="*/ 951 w 2331"/>
                <a:gd name="T27" fmla="*/ 345 h 699"/>
                <a:gd name="T28" fmla="*/ 1035 w 2331"/>
                <a:gd name="T29" fmla="*/ 321 h 699"/>
                <a:gd name="T30" fmla="*/ 1134 w 2331"/>
                <a:gd name="T31" fmla="*/ 273 h 699"/>
                <a:gd name="T32" fmla="*/ 1260 w 2331"/>
                <a:gd name="T33" fmla="*/ 249 h 699"/>
                <a:gd name="T34" fmla="*/ 1383 w 2331"/>
                <a:gd name="T35" fmla="*/ 231 h 699"/>
                <a:gd name="T36" fmla="*/ 1446 w 2331"/>
                <a:gd name="T37" fmla="*/ 201 h 699"/>
                <a:gd name="T38" fmla="*/ 1641 w 2331"/>
                <a:gd name="T39" fmla="*/ 174 h 699"/>
                <a:gd name="T40" fmla="*/ 1674 w 2331"/>
                <a:gd name="T41" fmla="*/ 159 h 699"/>
                <a:gd name="T42" fmla="*/ 1755 w 2331"/>
                <a:gd name="T43" fmla="*/ 159 h 699"/>
                <a:gd name="T44" fmla="*/ 1791 w 2331"/>
                <a:gd name="T45" fmla="*/ 120 h 699"/>
                <a:gd name="T46" fmla="*/ 1998 w 2331"/>
                <a:gd name="T47" fmla="*/ 78 h 699"/>
                <a:gd name="T48" fmla="*/ 2046 w 2331"/>
                <a:gd name="T49" fmla="*/ 78 h 699"/>
                <a:gd name="T50" fmla="*/ 2142 w 2331"/>
                <a:gd name="T51" fmla="*/ 30 h 699"/>
                <a:gd name="T52" fmla="*/ 2193 w 2331"/>
                <a:gd name="T53" fmla="*/ 9 h 699"/>
                <a:gd name="T54" fmla="*/ 2238 w 2331"/>
                <a:gd name="T55" fmla="*/ 3 h 699"/>
                <a:gd name="T56" fmla="*/ 2331 w 2331"/>
                <a:gd name="T57" fmla="*/ 0 h 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31"/>
                <a:gd name="T88" fmla="*/ 0 h 699"/>
                <a:gd name="T89" fmla="*/ 2331 w 2331"/>
                <a:gd name="T90" fmla="*/ 699 h 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31" h="699">
                  <a:moveTo>
                    <a:pt x="0" y="699"/>
                  </a:moveTo>
                  <a:cubicBezTo>
                    <a:pt x="75" y="672"/>
                    <a:pt x="150" y="646"/>
                    <a:pt x="195" y="630"/>
                  </a:cubicBezTo>
                  <a:cubicBezTo>
                    <a:pt x="240" y="614"/>
                    <a:pt x="252" y="612"/>
                    <a:pt x="273" y="603"/>
                  </a:cubicBezTo>
                  <a:cubicBezTo>
                    <a:pt x="294" y="594"/>
                    <a:pt x="309" y="584"/>
                    <a:pt x="324" y="576"/>
                  </a:cubicBezTo>
                  <a:cubicBezTo>
                    <a:pt x="339" y="568"/>
                    <a:pt x="346" y="561"/>
                    <a:pt x="366" y="558"/>
                  </a:cubicBezTo>
                  <a:cubicBezTo>
                    <a:pt x="386" y="555"/>
                    <a:pt x="426" y="561"/>
                    <a:pt x="444" y="558"/>
                  </a:cubicBezTo>
                  <a:cubicBezTo>
                    <a:pt x="462" y="555"/>
                    <a:pt x="462" y="546"/>
                    <a:pt x="477" y="537"/>
                  </a:cubicBezTo>
                  <a:cubicBezTo>
                    <a:pt x="492" y="528"/>
                    <a:pt x="510" y="512"/>
                    <a:pt x="537" y="504"/>
                  </a:cubicBezTo>
                  <a:cubicBezTo>
                    <a:pt x="564" y="496"/>
                    <a:pt x="614" y="500"/>
                    <a:pt x="639" y="489"/>
                  </a:cubicBezTo>
                  <a:cubicBezTo>
                    <a:pt x="664" y="478"/>
                    <a:pt x="668" y="444"/>
                    <a:pt x="687" y="435"/>
                  </a:cubicBezTo>
                  <a:cubicBezTo>
                    <a:pt x="706" y="426"/>
                    <a:pt x="731" y="434"/>
                    <a:pt x="756" y="432"/>
                  </a:cubicBezTo>
                  <a:cubicBezTo>
                    <a:pt x="781" y="430"/>
                    <a:pt x="817" y="426"/>
                    <a:pt x="840" y="420"/>
                  </a:cubicBezTo>
                  <a:cubicBezTo>
                    <a:pt x="863" y="414"/>
                    <a:pt x="879" y="408"/>
                    <a:pt x="897" y="396"/>
                  </a:cubicBezTo>
                  <a:cubicBezTo>
                    <a:pt x="915" y="384"/>
                    <a:pt x="928" y="358"/>
                    <a:pt x="951" y="345"/>
                  </a:cubicBezTo>
                  <a:cubicBezTo>
                    <a:pt x="974" y="332"/>
                    <a:pt x="1005" y="333"/>
                    <a:pt x="1035" y="321"/>
                  </a:cubicBezTo>
                  <a:cubicBezTo>
                    <a:pt x="1065" y="309"/>
                    <a:pt x="1097" y="285"/>
                    <a:pt x="1134" y="273"/>
                  </a:cubicBezTo>
                  <a:cubicBezTo>
                    <a:pt x="1171" y="261"/>
                    <a:pt x="1219" y="256"/>
                    <a:pt x="1260" y="249"/>
                  </a:cubicBezTo>
                  <a:cubicBezTo>
                    <a:pt x="1301" y="242"/>
                    <a:pt x="1352" y="239"/>
                    <a:pt x="1383" y="231"/>
                  </a:cubicBezTo>
                  <a:cubicBezTo>
                    <a:pt x="1414" y="223"/>
                    <a:pt x="1403" y="210"/>
                    <a:pt x="1446" y="201"/>
                  </a:cubicBezTo>
                  <a:cubicBezTo>
                    <a:pt x="1489" y="192"/>
                    <a:pt x="1603" y="181"/>
                    <a:pt x="1641" y="174"/>
                  </a:cubicBezTo>
                  <a:cubicBezTo>
                    <a:pt x="1679" y="167"/>
                    <a:pt x="1655" y="161"/>
                    <a:pt x="1674" y="159"/>
                  </a:cubicBezTo>
                  <a:cubicBezTo>
                    <a:pt x="1693" y="157"/>
                    <a:pt x="1736" y="165"/>
                    <a:pt x="1755" y="159"/>
                  </a:cubicBezTo>
                  <a:cubicBezTo>
                    <a:pt x="1774" y="153"/>
                    <a:pt x="1750" y="134"/>
                    <a:pt x="1791" y="120"/>
                  </a:cubicBezTo>
                  <a:cubicBezTo>
                    <a:pt x="1832" y="106"/>
                    <a:pt x="1956" y="85"/>
                    <a:pt x="1998" y="78"/>
                  </a:cubicBezTo>
                  <a:cubicBezTo>
                    <a:pt x="2040" y="71"/>
                    <a:pt x="2022" y="86"/>
                    <a:pt x="2046" y="78"/>
                  </a:cubicBezTo>
                  <a:cubicBezTo>
                    <a:pt x="2070" y="70"/>
                    <a:pt x="2118" y="41"/>
                    <a:pt x="2142" y="30"/>
                  </a:cubicBezTo>
                  <a:cubicBezTo>
                    <a:pt x="2166" y="19"/>
                    <a:pt x="2177" y="14"/>
                    <a:pt x="2193" y="9"/>
                  </a:cubicBezTo>
                  <a:cubicBezTo>
                    <a:pt x="2209" y="4"/>
                    <a:pt x="2215" y="4"/>
                    <a:pt x="2238" y="3"/>
                  </a:cubicBezTo>
                  <a:cubicBezTo>
                    <a:pt x="2261" y="2"/>
                    <a:pt x="2316" y="1"/>
                    <a:pt x="2331" y="0"/>
                  </a:cubicBezTo>
                </a:path>
              </a:pathLst>
            </a:custGeom>
            <a:noFill/>
            <a:ln w="38100">
              <a:solidFill>
                <a:srgbClr val="002060"/>
              </a:solidFill>
              <a:round/>
              <a:headEnd/>
              <a:tailEnd/>
            </a:ln>
          </p:spPr>
          <p:txBody>
            <a:bodyPr/>
            <a:lstStyle/>
            <a:p>
              <a:endParaRPr lang="sv-SE">
                <a:latin typeface="+mj-lt"/>
              </a:endParaRPr>
            </a:p>
          </p:txBody>
        </p:sp>
        <p:sp>
          <p:nvSpPr>
            <p:cNvPr id="6152" name="Line 8"/>
            <p:cNvSpPr>
              <a:spLocks noChangeShapeType="1"/>
            </p:cNvSpPr>
            <p:nvPr/>
          </p:nvSpPr>
          <p:spPr bwMode="auto">
            <a:xfrm>
              <a:off x="2049463" y="4884738"/>
              <a:ext cx="65087" cy="0"/>
            </a:xfrm>
            <a:prstGeom prst="line">
              <a:avLst/>
            </a:prstGeom>
            <a:noFill/>
            <a:ln w="28575">
              <a:solidFill>
                <a:srgbClr val="FFFFFF"/>
              </a:solidFill>
              <a:round/>
              <a:headEnd/>
              <a:tailEnd/>
            </a:ln>
          </p:spPr>
          <p:txBody>
            <a:bodyPr/>
            <a:lstStyle/>
            <a:p>
              <a:endParaRPr lang="en-US">
                <a:latin typeface="+mj-lt"/>
              </a:endParaRPr>
            </a:p>
          </p:txBody>
        </p:sp>
        <p:sp>
          <p:nvSpPr>
            <p:cNvPr id="6153" name="Line 9"/>
            <p:cNvSpPr>
              <a:spLocks noChangeShapeType="1"/>
            </p:cNvSpPr>
            <p:nvPr/>
          </p:nvSpPr>
          <p:spPr bwMode="auto">
            <a:xfrm>
              <a:off x="2041525" y="4289425"/>
              <a:ext cx="65088" cy="0"/>
            </a:xfrm>
            <a:prstGeom prst="line">
              <a:avLst/>
            </a:prstGeom>
            <a:noFill/>
            <a:ln w="28575">
              <a:solidFill>
                <a:srgbClr val="FFFFFF"/>
              </a:solidFill>
              <a:round/>
              <a:headEnd/>
              <a:tailEnd/>
            </a:ln>
          </p:spPr>
          <p:txBody>
            <a:bodyPr/>
            <a:lstStyle/>
            <a:p>
              <a:endParaRPr lang="en-US">
                <a:latin typeface="+mj-lt"/>
              </a:endParaRPr>
            </a:p>
          </p:txBody>
        </p:sp>
        <p:sp>
          <p:nvSpPr>
            <p:cNvPr id="6154" name="Line 10"/>
            <p:cNvSpPr>
              <a:spLocks noChangeShapeType="1"/>
            </p:cNvSpPr>
            <p:nvPr/>
          </p:nvSpPr>
          <p:spPr bwMode="auto">
            <a:xfrm>
              <a:off x="2041525" y="3700463"/>
              <a:ext cx="65088" cy="0"/>
            </a:xfrm>
            <a:prstGeom prst="line">
              <a:avLst/>
            </a:prstGeom>
            <a:noFill/>
            <a:ln w="28575">
              <a:solidFill>
                <a:srgbClr val="FFFFFF"/>
              </a:solidFill>
              <a:round/>
              <a:headEnd/>
              <a:tailEnd/>
            </a:ln>
          </p:spPr>
          <p:txBody>
            <a:bodyPr/>
            <a:lstStyle/>
            <a:p>
              <a:endParaRPr lang="en-US">
                <a:latin typeface="+mj-lt"/>
              </a:endParaRPr>
            </a:p>
          </p:txBody>
        </p:sp>
        <p:sp>
          <p:nvSpPr>
            <p:cNvPr id="6155" name="Line 11"/>
            <p:cNvSpPr>
              <a:spLocks noChangeShapeType="1"/>
            </p:cNvSpPr>
            <p:nvPr/>
          </p:nvSpPr>
          <p:spPr bwMode="auto">
            <a:xfrm>
              <a:off x="2039938" y="3105150"/>
              <a:ext cx="65087" cy="0"/>
            </a:xfrm>
            <a:prstGeom prst="line">
              <a:avLst/>
            </a:prstGeom>
            <a:noFill/>
            <a:ln w="28575">
              <a:solidFill>
                <a:srgbClr val="FFFFFF"/>
              </a:solidFill>
              <a:round/>
              <a:headEnd/>
              <a:tailEnd/>
            </a:ln>
          </p:spPr>
          <p:txBody>
            <a:bodyPr/>
            <a:lstStyle/>
            <a:p>
              <a:endParaRPr lang="en-US">
                <a:latin typeface="+mj-lt"/>
              </a:endParaRPr>
            </a:p>
          </p:txBody>
        </p:sp>
        <p:sp>
          <p:nvSpPr>
            <p:cNvPr id="6156" name="Line 12"/>
            <p:cNvSpPr>
              <a:spLocks noChangeShapeType="1"/>
            </p:cNvSpPr>
            <p:nvPr/>
          </p:nvSpPr>
          <p:spPr bwMode="auto">
            <a:xfrm>
              <a:off x="2032000" y="2508250"/>
              <a:ext cx="65088" cy="0"/>
            </a:xfrm>
            <a:prstGeom prst="line">
              <a:avLst/>
            </a:prstGeom>
            <a:noFill/>
            <a:ln w="28575">
              <a:solidFill>
                <a:srgbClr val="FFFFFF"/>
              </a:solidFill>
              <a:round/>
              <a:headEnd/>
              <a:tailEnd/>
            </a:ln>
          </p:spPr>
          <p:txBody>
            <a:bodyPr/>
            <a:lstStyle/>
            <a:p>
              <a:endParaRPr lang="en-US">
                <a:latin typeface="+mj-lt"/>
              </a:endParaRPr>
            </a:p>
          </p:txBody>
        </p:sp>
        <p:sp>
          <p:nvSpPr>
            <p:cNvPr id="6157" name="Line 13"/>
            <p:cNvSpPr>
              <a:spLocks noChangeShapeType="1"/>
            </p:cNvSpPr>
            <p:nvPr/>
          </p:nvSpPr>
          <p:spPr bwMode="auto">
            <a:xfrm>
              <a:off x="2038350" y="1924050"/>
              <a:ext cx="65088" cy="0"/>
            </a:xfrm>
            <a:prstGeom prst="line">
              <a:avLst/>
            </a:prstGeom>
            <a:noFill/>
            <a:ln w="28575">
              <a:solidFill>
                <a:srgbClr val="FFFFFF"/>
              </a:solidFill>
              <a:round/>
              <a:headEnd/>
              <a:tailEnd/>
            </a:ln>
          </p:spPr>
          <p:txBody>
            <a:bodyPr/>
            <a:lstStyle/>
            <a:p>
              <a:endParaRPr lang="en-US">
                <a:latin typeface="+mj-lt"/>
              </a:endParaRPr>
            </a:p>
          </p:txBody>
        </p:sp>
        <p:sp>
          <p:nvSpPr>
            <p:cNvPr id="6158" name="Line 14"/>
            <p:cNvSpPr>
              <a:spLocks noChangeShapeType="1"/>
            </p:cNvSpPr>
            <p:nvPr/>
          </p:nvSpPr>
          <p:spPr bwMode="auto">
            <a:xfrm>
              <a:off x="2825750" y="4884738"/>
              <a:ext cx="0" cy="65087"/>
            </a:xfrm>
            <a:prstGeom prst="line">
              <a:avLst/>
            </a:prstGeom>
            <a:noFill/>
            <a:ln w="28575">
              <a:solidFill>
                <a:srgbClr val="FFFFFF"/>
              </a:solidFill>
              <a:round/>
              <a:headEnd/>
              <a:tailEnd/>
            </a:ln>
          </p:spPr>
          <p:txBody>
            <a:bodyPr/>
            <a:lstStyle/>
            <a:p>
              <a:endParaRPr lang="en-US">
                <a:latin typeface="+mj-lt"/>
              </a:endParaRPr>
            </a:p>
          </p:txBody>
        </p:sp>
        <p:sp>
          <p:nvSpPr>
            <p:cNvPr id="6159" name="Line 15"/>
            <p:cNvSpPr>
              <a:spLocks noChangeShapeType="1"/>
            </p:cNvSpPr>
            <p:nvPr/>
          </p:nvSpPr>
          <p:spPr bwMode="auto">
            <a:xfrm>
              <a:off x="3536950" y="4886325"/>
              <a:ext cx="0" cy="65088"/>
            </a:xfrm>
            <a:prstGeom prst="line">
              <a:avLst/>
            </a:prstGeom>
            <a:noFill/>
            <a:ln w="28575">
              <a:solidFill>
                <a:srgbClr val="FFFFFF"/>
              </a:solidFill>
              <a:round/>
              <a:headEnd/>
              <a:tailEnd/>
            </a:ln>
          </p:spPr>
          <p:txBody>
            <a:bodyPr/>
            <a:lstStyle/>
            <a:p>
              <a:endParaRPr lang="en-US">
                <a:latin typeface="+mj-lt"/>
              </a:endParaRPr>
            </a:p>
          </p:txBody>
        </p:sp>
        <p:sp>
          <p:nvSpPr>
            <p:cNvPr id="6160" name="Line 16"/>
            <p:cNvSpPr>
              <a:spLocks noChangeShapeType="1"/>
            </p:cNvSpPr>
            <p:nvPr/>
          </p:nvSpPr>
          <p:spPr bwMode="auto">
            <a:xfrm>
              <a:off x="4237038" y="4881563"/>
              <a:ext cx="0" cy="66675"/>
            </a:xfrm>
            <a:prstGeom prst="line">
              <a:avLst/>
            </a:prstGeom>
            <a:noFill/>
            <a:ln w="28575">
              <a:solidFill>
                <a:srgbClr val="FFFFFF"/>
              </a:solidFill>
              <a:round/>
              <a:headEnd/>
              <a:tailEnd/>
            </a:ln>
          </p:spPr>
          <p:txBody>
            <a:bodyPr/>
            <a:lstStyle/>
            <a:p>
              <a:endParaRPr lang="en-US">
                <a:latin typeface="+mj-lt"/>
              </a:endParaRPr>
            </a:p>
          </p:txBody>
        </p:sp>
        <p:sp>
          <p:nvSpPr>
            <p:cNvPr id="6161" name="Line 17"/>
            <p:cNvSpPr>
              <a:spLocks noChangeShapeType="1"/>
            </p:cNvSpPr>
            <p:nvPr/>
          </p:nvSpPr>
          <p:spPr bwMode="auto">
            <a:xfrm>
              <a:off x="4956175" y="4884738"/>
              <a:ext cx="0" cy="65087"/>
            </a:xfrm>
            <a:prstGeom prst="line">
              <a:avLst/>
            </a:prstGeom>
            <a:noFill/>
            <a:ln w="28575">
              <a:solidFill>
                <a:srgbClr val="FFFFFF"/>
              </a:solidFill>
              <a:round/>
              <a:headEnd/>
              <a:tailEnd/>
            </a:ln>
          </p:spPr>
          <p:txBody>
            <a:bodyPr/>
            <a:lstStyle/>
            <a:p>
              <a:endParaRPr lang="en-US">
                <a:latin typeface="+mj-lt"/>
              </a:endParaRPr>
            </a:p>
          </p:txBody>
        </p:sp>
        <p:sp>
          <p:nvSpPr>
            <p:cNvPr id="6162" name="Line 18"/>
            <p:cNvSpPr>
              <a:spLocks noChangeShapeType="1"/>
            </p:cNvSpPr>
            <p:nvPr/>
          </p:nvSpPr>
          <p:spPr bwMode="auto">
            <a:xfrm>
              <a:off x="5667375" y="4892675"/>
              <a:ext cx="0" cy="65088"/>
            </a:xfrm>
            <a:prstGeom prst="line">
              <a:avLst/>
            </a:prstGeom>
            <a:noFill/>
            <a:ln w="28575">
              <a:solidFill>
                <a:srgbClr val="FFFFFF"/>
              </a:solidFill>
              <a:round/>
              <a:headEnd/>
              <a:tailEnd/>
            </a:ln>
          </p:spPr>
          <p:txBody>
            <a:bodyPr/>
            <a:lstStyle/>
            <a:p>
              <a:endParaRPr lang="en-US">
                <a:latin typeface="+mj-lt"/>
              </a:endParaRPr>
            </a:p>
          </p:txBody>
        </p:sp>
        <p:sp>
          <p:nvSpPr>
            <p:cNvPr id="6163" name="Line 19"/>
            <p:cNvSpPr>
              <a:spLocks noChangeShapeType="1"/>
            </p:cNvSpPr>
            <p:nvPr/>
          </p:nvSpPr>
          <p:spPr bwMode="auto">
            <a:xfrm>
              <a:off x="6729413" y="4875213"/>
              <a:ext cx="0" cy="65087"/>
            </a:xfrm>
            <a:prstGeom prst="line">
              <a:avLst/>
            </a:prstGeom>
            <a:noFill/>
            <a:ln w="28575">
              <a:solidFill>
                <a:srgbClr val="FFFFFF"/>
              </a:solidFill>
              <a:round/>
              <a:headEnd/>
              <a:tailEnd/>
            </a:ln>
          </p:spPr>
          <p:txBody>
            <a:bodyPr/>
            <a:lstStyle/>
            <a:p>
              <a:endParaRPr lang="en-US">
                <a:latin typeface="+mj-lt"/>
              </a:endParaRPr>
            </a:p>
          </p:txBody>
        </p:sp>
        <p:sp>
          <p:nvSpPr>
            <p:cNvPr id="6164" name="Text Box 20"/>
            <p:cNvSpPr txBox="1">
              <a:spLocks noChangeArrowheads="1"/>
            </p:cNvSpPr>
            <p:nvPr/>
          </p:nvSpPr>
          <p:spPr bwMode="auto">
            <a:xfrm>
              <a:off x="3428283" y="5192119"/>
              <a:ext cx="3352799" cy="370480"/>
            </a:xfrm>
            <a:prstGeom prst="rect">
              <a:avLst/>
            </a:prstGeom>
            <a:noFill/>
            <a:ln w="9525">
              <a:noFill/>
              <a:miter lim="800000"/>
              <a:headEnd/>
              <a:tailEnd/>
            </a:ln>
          </p:spPr>
          <p:txBody>
            <a:bodyPr wrap="square">
              <a:spAutoFit/>
            </a:bodyPr>
            <a:lstStyle/>
            <a:p>
              <a:r>
                <a:rPr lang="en-US" sz="2000" dirty="0" err="1">
                  <a:latin typeface="+mj-lt"/>
                </a:rPr>
                <a:t>Thời</a:t>
              </a:r>
              <a:r>
                <a:rPr lang="en-US" sz="2000" dirty="0">
                  <a:latin typeface="+mj-lt"/>
                </a:rPr>
                <a:t> </a:t>
              </a:r>
              <a:r>
                <a:rPr lang="en-US" sz="2000" dirty="0" err="1">
                  <a:latin typeface="+mj-lt"/>
                </a:rPr>
                <a:t>gian</a:t>
              </a:r>
              <a:r>
                <a:rPr lang="en-US" sz="2000" dirty="0">
                  <a:latin typeface="+mj-lt"/>
                </a:rPr>
                <a:t> </a:t>
              </a:r>
              <a:r>
                <a:rPr lang="en-US" sz="2000" dirty="0" err="1">
                  <a:latin typeface="+mj-lt"/>
                </a:rPr>
                <a:t>theo</a:t>
              </a:r>
              <a:r>
                <a:rPr lang="en-US" sz="2000" dirty="0">
                  <a:latin typeface="+mj-lt"/>
                </a:rPr>
                <a:t> </a:t>
              </a:r>
              <a:r>
                <a:rPr lang="en-US" sz="2000" dirty="0" err="1">
                  <a:latin typeface="+mj-lt"/>
                </a:rPr>
                <a:t>dõi</a:t>
              </a:r>
              <a:r>
                <a:rPr lang="en-US" sz="2000" dirty="0">
                  <a:latin typeface="+mj-lt"/>
                </a:rPr>
                <a:t> (</a:t>
              </a:r>
              <a:r>
                <a:rPr lang="en-US" sz="2000" dirty="0" err="1">
                  <a:latin typeface="+mj-lt"/>
                </a:rPr>
                <a:t>tuần</a:t>
              </a:r>
              <a:r>
                <a:rPr lang="en-US" sz="2000" dirty="0">
                  <a:latin typeface="+mj-lt"/>
                </a:rPr>
                <a:t>)</a:t>
              </a:r>
              <a:endParaRPr lang="en-CA" sz="2000" dirty="0">
                <a:latin typeface="+mj-lt"/>
              </a:endParaRPr>
            </a:p>
          </p:txBody>
        </p:sp>
        <p:sp>
          <p:nvSpPr>
            <p:cNvPr id="6165" name="Text Box 21"/>
            <p:cNvSpPr txBox="1">
              <a:spLocks noChangeArrowheads="1"/>
            </p:cNvSpPr>
            <p:nvPr/>
          </p:nvSpPr>
          <p:spPr bwMode="auto">
            <a:xfrm>
              <a:off x="1976438" y="4916487"/>
              <a:ext cx="182543" cy="256486"/>
            </a:xfrm>
            <a:prstGeom prst="rect">
              <a:avLst/>
            </a:prstGeom>
            <a:noFill/>
            <a:ln w="9525">
              <a:noFill/>
              <a:miter lim="800000"/>
              <a:headEnd/>
              <a:tailEnd/>
            </a:ln>
          </p:spPr>
          <p:txBody>
            <a:bodyPr wrap="none">
              <a:spAutoFit/>
            </a:bodyPr>
            <a:lstStyle/>
            <a:p>
              <a:r>
                <a:rPr lang="en-US" sz="1200">
                  <a:latin typeface="+mj-lt"/>
                </a:rPr>
                <a:t>0</a:t>
              </a:r>
              <a:endParaRPr lang="en-CA" sz="1200">
                <a:latin typeface="+mj-lt"/>
              </a:endParaRPr>
            </a:p>
          </p:txBody>
        </p:sp>
        <p:sp>
          <p:nvSpPr>
            <p:cNvPr id="6166" name="Text Box 22"/>
            <p:cNvSpPr txBox="1">
              <a:spLocks noChangeArrowheads="1"/>
            </p:cNvSpPr>
            <p:nvPr/>
          </p:nvSpPr>
          <p:spPr bwMode="auto">
            <a:xfrm>
              <a:off x="2641600" y="4943475"/>
              <a:ext cx="240061" cy="256486"/>
            </a:xfrm>
            <a:prstGeom prst="rect">
              <a:avLst/>
            </a:prstGeom>
            <a:noFill/>
            <a:ln w="9525">
              <a:noFill/>
              <a:miter lim="800000"/>
              <a:headEnd/>
              <a:tailEnd/>
            </a:ln>
          </p:spPr>
          <p:txBody>
            <a:bodyPr wrap="none">
              <a:spAutoFit/>
            </a:bodyPr>
            <a:lstStyle/>
            <a:p>
              <a:r>
                <a:rPr lang="en-US" sz="1200">
                  <a:latin typeface="+mj-lt"/>
                </a:rPr>
                <a:t>24</a:t>
              </a:r>
              <a:endParaRPr lang="en-CA" sz="1200">
                <a:latin typeface="+mj-lt"/>
              </a:endParaRPr>
            </a:p>
          </p:txBody>
        </p:sp>
        <p:sp>
          <p:nvSpPr>
            <p:cNvPr id="6167" name="Text Box 23"/>
            <p:cNvSpPr txBox="1">
              <a:spLocks noChangeArrowheads="1"/>
            </p:cNvSpPr>
            <p:nvPr/>
          </p:nvSpPr>
          <p:spPr bwMode="auto">
            <a:xfrm>
              <a:off x="3346450" y="4937125"/>
              <a:ext cx="240061" cy="256486"/>
            </a:xfrm>
            <a:prstGeom prst="rect">
              <a:avLst/>
            </a:prstGeom>
            <a:noFill/>
            <a:ln w="9525">
              <a:noFill/>
              <a:miter lim="800000"/>
              <a:headEnd/>
              <a:tailEnd/>
            </a:ln>
          </p:spPr>
          <p:txBody>
            <a:bodyPr wrap="none">
              <a:spAutoFit/>
            </a:bodyPr>
            <a:lstStyle/>
            <a:p>
              <a:r>
                <a:rPr lang="en-US" sz="1200">
                  <a:latin typeface="+mj-lt"/>
                </a:rPr>
                <a:t>48</a:t>
              </a:r>
              <a:endParaRPr lang="en-CA" sz="1200">
                <a:latin typeface="+mj-lt"/>
              </a:endParaRPr>
            </a:p>
          </p:txBody>
        </p:sp>
        <p:sp>
          <p:nvSpPr>
            <p:cNvPr id="6168" name="Text Box 24"/>
            <p:cNvSpPr txBox="1">
              <a:spLocks noChangeArrowheads="1"/>
            </p:cNvSpPr>
            <p:nvPr/>
          </p:nvSpPr>
          <p:spPr bwMode="auto">
            <a:xfrm>
              <a:off x="4041775" y="4943475"/>
              <a:ext cx="240061" cy="256486"/>
            </a:xfrm>
            <a:prstGeom prst="rect">
              <a:avLst/>
            </a:prstGeom>
            <a:noFill/>
            <a:ln w="9525">
              <a:noFill/>
              <a:miter lim="800000"/>
              <a:headEnd/>
              <a:tailEnd/>
            </a:ln>
          </p:spPr>
          <p:txBody>
            <a:bodyPr wrap="none">
              <a:spAutoFit/>
            </a:bodyPr>
            <a:lstStyle/>
            <a:p>
              <a:r>
                <a:rPr lang="en-US" sz="1200">
                  <a:latin typeface="+mj-lt"/>
                </a:rPr>
                <a:t>72</a:t>
              </a:r>
              <a:endParaRPr lang="en-CA" sz="1200">
                <a:latin typeface="+mj-lt"/>
              </a:endParaRPr>
            </a:p>
          </p:txBody>
        </p:sp>
        <p:sp>
          <p:nvSpPr>
            <p:cNvPr id="6169" name="Text Box 25"/>
            <p:cNvSpPr txBox="1">
              <a:spLocks noChangeArrowheads="1"/>
            </p:cNvSpPr>
            <p:nvPr/>
          </p:nvSpPr>
          <p:spPr bwMode="auto">
            <a:xfrm>
              <a:off x="4762500" y="4938713"/>
              <a:ext cx="240061" cy="256486"/>
            </a:xfrm>
            <a:prstGeom prst="rect">
              <a:avLst/>
            </a:prstGeom>
            <a:noFill/>
            <a:ln w="9525">
              <a:noFill/>
              <a:miter lim="800000"/>
              <a:headEnd/>
              <a:tailEnd/>
            </a:ln>
          </p:spPr>
          <p:txBody>
            <a:bodyPr wrap="none">
              <a:spAutoFit/>
            </a:bodyPr>
            <a:lstStyle/>
            <a:p>
              <a:r>
                <a:rPr lang="en-US" sz="1200">
                  <a:latin typeface="+mj-lt"/>
                </a:rPr>
                <a:t>96</a:t>
              </a:r>
              <a:endParaRPr lang="en-CA" sz="1200">
                <a:latin typeface="+mj-lt"/>
              </a:endParaRPr>
            </a:p>
          </p:txBody>
        </p:sp>
        <p:sp>
          <p:nvSpPr>
            <p:cNvPr id="6170" name="Text Box 26"/>
            <p:cNvSpPr txBox="1">
              <a:spLocks noChangeArrowheads="1"/>
            </p:cNvSpPr>
            <p:nvPr/>
          </p:nvSpPr>
          <p:spPr bwMode="auto">
            <a:xfrm>
              <a:off x="5429250" y="4933950"/>
              <a:ext cx="297581" cy="256486"/>
            </a:xfrm>
            <a:prstGeom prst="rect">
              <a:avLst/>
            </a:prstGeom>
            <a:noFill/>
            <a:ln w="9525">
              <a:noFill/>
              <a:miter lim="800000"/>
              <a:headEnd/>
              <a:tailEnd/>
            </a:ln>
          </p:spPr>
          <p:txBody>
            <a:bodyPr wrap="none">
              <a:spAutoFit/>
            </a:bodyPr>
            <a:lstStyle/>
            <a:p>
              <a:r>
                <a:rPr lang="en-US" sz="1200">
                  <a:latin typeface="+mj-lt"/>
                </a:rPr>
                <a:t>120</a:t>
              </a:r>
              <a:endParaRPr lang="en-CA" sz="1200">
                <a:latin typeface="+mj-lt"/>
              </a:endParaRPr>
            </a:p>
          </p:txBody>
        </p:sp>
        <p:sp>
          <p:nvSpPr>
            <p:cNvPr id="6171" name="Text Box 27"/>
            <p:cNvSpPr txBox="1">
              <a:spLocks noChangeArrowheads="1"/>
            </p:cNvSpPr>
            <p:nvPr/>
          </p:nvSpPr>
          <p:spPr bwMode="auto">
            <a:xfrm>
              <a:off x="6511925" y="4927600"/>
              <a:ext cx="297581" cy="256486"/>
            </a:xfrm>
            <a:prstGeom prst="rect">
              <a:avLst/>
            </a:prstGeom>
            <a:noFill/>
            <a:ln w="9525">
              <a:noFill/>
              <a:miter lim="800000"/>
              <a:headEnd/>
              <a:tailEnd/>
            </a:ln>
          </p:spPr>
          <p:txBody>
            <a:bodyPr wrap="none">
              <a:spAutoFit/>
            </a:bodyPr>
            <a:lstStyle/>
            <a:p>
              <a:r>
                <a:rPr lang="en-US" sz="1200">
                  <a:latin typeface="+mj-lt"/>
                </a:rPr>
                <a:t>156</a:t>
              </a:r>
              <a:endParaRPr lang="en-CA" sz="1200">
                <a:latin typeface="+mj-lt"/>
              </a:endParaRPr>
            </a:p>
          </p:txBody>
        </p:sp>
        <p:sp>
          <p:nvSpPr>
            <p:cNvPr id="6172" name="Text Box 28"/>
            <p:cNvSpPr txBox="1">
              <a:spLocks noChangeArrowheads="1"/>
            </p:cNvSpPr>
            <p:nvPr/>
          </p:nvSpPr>
          <p:spPr bwMode="auto">
            <a:xfrm>
              <a:off x="1808163" y="4729162"/>
              <a:ext cx="182543" cy="256486"/>
            </a:xfrm>
            <a:prstGeom prst="rect">
              <a:avLst/>
            </a:prstGeom>
            <a:noFill/>
            <a:ln w="9525">
              <a:noFill/>
              <a:miter lim="800000"/>
              <a:headEnd/>
              <a:tailEnd/>
            </a:ln>
          </p:spPr>
          <p:txBody>
            <a:bodyPr wrap="none">
              <a:spAutoFit/>
            </a:bodyPr>
            <a:lstStyle/>
            <a:p>
              <a:r>
                <a:rPr lang="en-US" sz="1200">
                  <a:latin typeface="+mj-lt"/>
                </a:rPr>
                <a:t>0</a:t>
              </a:r>
              <a:endParaRPr lang="en-CA" sz="1200">
                <a:latin typeface="+mj-lt"/>
              </a:endParaRPr>
            </a:p>
          </p:txBody>
        </p:sp>
        <p:sp>
          <p:nvSpPr>
            <p:cNvPr id="6173" name="Text Box 29"/>
            <p:cNvSpPr txBox="1">
              <a:spLocks noChangeArrowheads="1"/>
            </p:cNvSpPr>
            <p:nvPr/>
          </p:nvSpPr>
          <p:spPr bwMode="auto">
            <a:xfrm>
              <a:off x="1792288" y="4156075"/>
              <a:ext cx="182543" cy="256486"/>
            </a:xfrm>
            <a:prstGeom prst="rect">
              <a:avLst/>
            </a:prstGeom>
            <a:noFill/>
            <a:ln w="9525">
              <a:noFill/>
              <a:miter lim="800000"/>
              <a:headEnd/>
              <a:tailEnd/>
            </a:ln>
          </p:spPr>
          <p:txBody>
            <a:bodyPr wrap="none">
              <a:spAutoFit/>
            </a:bodyPr>
            <a:lstStyle/>
            <a:p>
              <a:r>
                <a:rPr lang="en-US" sz="1200">
                  <a:latin typeface="+mj-lt"/>
                </a:rPr>
                <a:t>5</a:t>
              </a:r>
              <a:endParaRPr lang="en-CA" sz="1200">
                <a:latin typeface="+mj-lt"/>
              </a:endParaRPr>
            </a:p>
          </p:txBody>
        </p:sp>
        <p:sp>
          <p:nvSpPr>
            <p:cNvPr id="6174" name="Text Box 30"/>
            <p:cNvSpPr txBox="1">
              <a:spLocks noChangeArrowheads="1"/>
            </p:cNvSpPr>
            <p:nvPr/>
          </p:nvSpPr>
          <p:spPr bwMode="auto">
            <a:xfrm>
              <a:off x="1733550" y="3562350"/>
              <a:ext cx="240061" cy="256486"/>
            </a:xfrm>
            <a:prstGeom prst="rect">
              <a:avLst/>
            </a:prstGeom>
            <a:noFill/>
            <a:ln w="9525">
              <a:noFill/>
              <a:miter lim="800000"/>
              <a:headEnd/>
              <a:tailEnd/>
            </a:ln>
          </p:spPr>
          <p:txBody>
            <a:bodyPr wrap="none">
              <a:spAutoFit/>
            </a:bodyPr>
            <a:lstStyle/>
            <a:p>
              <a:r>
                <a:rPr lang="en-US" sz="1200">
                  <a:latin typeface="+mj-lt"/>
                </a:rPr>
                <a:t>10</a:t>
              </a:r>
              <a:endParaRPr lang="en-CA" sz="1200">
                <a:latin typeface="+mj-lt"/>
              </a:endParaRPr>
            </a:p>
          </p:txBody>
        </p:sp>
        <p:sp>
          <p:nvSpPr>
            <p:cNvPr id="6175" name="Text Box 31"/>
            <p:cNvSpPr txBox="1">
              <a:spLocks noChangeArrowheads="1"/>
            </p:cNvSpPr>
            <p:nvPr/>
          </p:nvSpPr>
          <p:spPr bwMode="auto">
            <a:xfrm>
              <a:off x="1725613" y="2955925"/>
              <a:ext cx="240061" cy="256486"/>
            </a:xfrm>
            <a:prstGeom prst="rect">
              <a:avLst/>
            </a:prstGeom>
            <a:noFill/>
            <a:ln w="9525">
              <a:noFill/>
              <a:miter lim="800000"/>
              <a:headEnd/>
              <a:tailEnd/>
            </a:ln>
          </p:spPr>
          <p:txBody>
            <a:bodyPr wrap="none">
              <a:spAutoFit/>
            </a:bodyPr>
            <a:lstStyle/>
            <a:p>
              <a:r>
                <a:rPr lang="en-US" sz="1200" dirty="0">
                  <a:latin typeface="+mj-lt"/>
                </a:rPr>
                <a:t>15</a:t>
              </a:r>
              <a:endParaRPr lang="en-CA" sz="1200" dirty="0">
                <a:latin typeface="+mj-lt"/>
              </a:endParaRPr>
            </a:p>
          </p:txBody>
        </p:sp>
        <p:sp>
          <p:nvSpPr>
            <p:cNvPr id="6176" name="Text Box 32"/>
            <p:cNvSpPr txBox="1">
              <a:spLocks noChangeArrowheads="1"/>
            </p:cNvSpPr>
            <p:nvPr/>
          </p:nvSpPr>
          <p:spPr bwMode="auto">
            <a:xfrm>
              <a:off x="1728788" y="2370138"/>
              <a:ext cx="240061" cy="256486"/>
            </a:xfrm>
            <a:prstGeom prst="rect">
              <a:avLst/>
            </a:prstGeom>
            <a:noFill/>
            <a:ln w="9525">
              <a:noFill/>
              <a:miter lim="800000"/>
              <a:headEnd/>
              <a:tailEnd/>
            </a:ln>
          </p:spPr>
          <p:txBody>
            <a:bodyPr wrap="none">
              <a:spAutoFit/>
            </a:bodyPr>
            <a:lstStyle/>
            <a:p>
              <a:r>
                <a:rPr lang="en-US" sz="1200">
                  <a:latin typeface="+mj-lt"/>
                </a:rPr>
                <a:t>20</a:t>
              </a:r>
              <a:endParaRPr lang="en-CA" sz="1200">
                <a:latin typeface="+mj-lt"/>
              </a:endParaRPr>
            </a:p>
          </p:txBody>
        </p:sp>
        <p:sp>
          <p:nvSpPr>
            <p:cNvPr id="6177" name="Text Box 33"/>
            <p:cNvSpPr txBox="1">
              <a:spLocks noChangeArrowheads="1"/>
            </p:cNvSpPr>
            <p:nvPr/>
          </p:nvSpPr>
          <p:spPr bwMode="auto">
            <a:xfrm>
              <a:off x="1728788" y="1787525"/>
              <a:ext cx="240061" cy="256486"/>
            </a:xfrm>
            <a:prstGeom prst="rect">
              <a:avLst/>
            </a:prstGeom>
            <a:noFill/>
            <a:ln w="9525">
              <a:noFill/>
              <a:miter lim="800000"/>
              <a:headEnd/>
              <a:tailEnd/>
            </a:ln>
          </p:spPr>
          <p:txBody>
            <a:bodyPr wrap="none">
              <a:spAutoFit/>
            </a:bodyPr>
            <a:lstStyle/>
            <a:p>
              <a:r>
                <a:rPr lang="en-US" sz="1200">
                  <a:latin typeface="+mj-lt"/>
                </a:rPr>
                <a:t>25</a:t>
              </a:r>
              <a:endParaRPr lang="en-CA" sz="1200">
                <a:latin typeface="+mj-lt"/>
              </a:endParaRPr>
            </a:p>
          </p:txBody>
        </p:sp>
        <p:sp>
          <p:nvSpPr>
            <p:cNvPr id="6178" name="Text Box 34"/>
            <p:cNvSpPr txBox="1">
              <a:spLocks noChangeArrowheads="1"/>
            </p:cNvSpPr>
            <p:nvPr/>
          </p:nvSpPr>
          <p:spPr bwMode="auto">
            <a:xfrm rot="16200000">
              <a:off x="432095" y="3254665"/>
              <a:ext cx="2136192" cy="270883"/>
            </a:xfrm>
            <a:prstGeom prst="rect">
              <a:avLst/>
            </a:prstGeom>
            <a:noFill/>
            <a:ln w="9525">
              <a:noFill/>
              <a:miter lim="800000"/>
              <a:headEnd/>
              <a:tailEnd/>
            </a:ln>
          </p:spPr>
          <p:txBody>
            <a:bodyPr wrap="none">
              <a:spAutoFit/>
            </a:bodyPr>
            <a:lstStyle/>
            <a:p>
              <a:r>
                <a:rPr lang="en-US" sz="2000" dirty="0" err="1">
                  <a:latin typeface="+mj-lt"/>
                </a:rPr>
                <a:t>Tỉ</a:t>
              </a:r>
              <a:r>
                <a:rPr lang="en-US" sz="2000" dirty="0">
                  <a:latin typeface="+mj-lt"/>
                </a:rPr>
                <a:t> </a:t>
              </a:r>
              <a:r>
                <a:rPr lang="en-US" sz="2000" dirty="0" err="1">
                  <a:latin typeface="+mj-lt"/>
                </a:rPr>
                <a:t>lệ</a:t>
              </a:r>
              <a:r>
                <a:rPr lang="en-US" sz="2000" dirty="0">
                  <a:latin typeface="+mj-lt"/>
                </a:rPr>
                <a:t> </a:t>
              </a:r>
              <a:r>
                <a:rPr lang="en-US" sz="2000" dirty="0" err="1">
                  <a:latin typeface="+mj-lt"/>
                </a:rPr>
                <a:t>viêm</a:t>
              </a:r>
              <a:r>
                <a:rPr lang="en-US" sz="2000" dirty="0">
                  <a:latin typeface="+mj-lt"/>
                </a:rPr>
                <a:t> </a:t>
              </a:r>
              <a:r>
                <a:rPr lang="en-US" sz="2000" dirty="0" err="1">
                  <a:latin typeface="+mj-lt"/>
                </a:rPr>
                <a:t>phổi</a:t>
              </a:r>
              <a:r>
                <a:rPr lang="en-US" sz="2000" dirty="0">
                  <a:latin typeface="+mj-lt"/>
                </a:rPr>
                <a:t> (%)</a:t>
              </a:r>
              <a:endParaRPr lang="en-CA" sz="2000" dirty="0">
                <a:latin typeface="+mj-lt"/>
              </a:endParaRPr>
            </a:p>
          </p:txBody>
        </p:sp>
        <p:sp>
          <p:nvSpPr>
            <p:cNvPr id="50213" name="Text Box 37"/>
            <p:cNvSpPr txBox="1">
              <a:spLocks noChangeArrowheads="1"/>
            </p:cNvSpPr>
            <p:nvPr/>
          </p:nvSpPr>
          <p:spPr bwMode="auto">
            <a:xfrm>
              <a:off x="6767513" y="2422525"/>
              <a:ext cx="644867" cy="284984"/>
            </a:xfrm>
            <a:prstGeom prst="rect">
              <a:avLst/>
            </a:prstGeom>
            <a:noFill/>
            <a:ln w="9525">
              <a:noFill/>
              <a:miter lim="800000"/>
              <a:headEnd/>
              <a:tailEnd/>
            </a:ln>
          </p:spPr>
          <p:txBody>
            <a:bodyPr wrap="none">
              <a:spAutoFit/>
            </a:bodyPr>
            <a:lstStyle/>
            <a:p>
              <a:r>
                <a:rPr lang="en-US" sz="1400" dirty="0">
                  <a:latin typeface="+mj-lt"/>
                </a:rPr>
                <a:t>FP/SALM</a:t>
              </a:r>
              <a:endParaRPr lang="en-CA" sz="1400" dirty="0">
                <a:latin typeface="+mj-lt"/>
              </a:endParaRPr>
            </a:p>
          </p:txBody>
        </p:sp>
        <p:sp>
          <p:nvSpPr>
            <p:cNvPr id="50214" name="Text Box 38"/>
            <p:cNvSpPr txBox="1">
              <a:spLocks noChangeArrowheads="1"/>
            </p:cNvSpPr>
            <p:nvPr/>
          </p:nvSpPr>
          <p:spPr bwMode="auto">
            <a:xfrm>
              <a:off x="6805613" y="3203575"/>
              <a:ext cx="456030" cy="284984"/>
            </a:xfrm>
            <a:prstGeom prst="rect">
              <a:avLst/>
            </a:prstGeom>
            <a:noFill/>
            <a:ln w="9525">
              <a:noFill/>
              <a:miter lim="800000"/>
              <a:headEnd/>
              <a:tailEnd/>
            </a:ln>
          </p:spPr>
          <p:txBody>
            <a:bodyPr wrap="none">
              <a:spAutoFit/>
            </a:bodyPr>
            <a:lstStyle/>
            <a:p>
              <a:r>
                <a:rPr lang="en-US" sz="1400">
                  <a:latin typeface="+mj-lt"/>
                </a:rPr>
                <a:t>SALM</a:t>
              </a:r>
              <a:endParaRPr lang="en-CA" sz="1400">
                <a:latin typeface="+mj-lt"/>
              </a:endParaRPr>
            </a:p>
          </p:txBody>
        </p:sp>
        <p:sp>
          <p:nvSpPr>
            <p:cNvPr id="50215" name="Text Box 39"/>
            <p:cNvSpPr txBox="1">
              <a:spLocks noChangeArrowheads="1"/>
            </p:cNvSpPr>
            <p:nvPr/>
          </p:nvSpPr>
          <p:spPr bwMode="auto">
            <a:xfrm>
              <a:off x="6769100" y="2606675"/>
              <a:ext cx="280217" cy="284984"/>
            </a:xfrm>
            <a:prstGeom prst="rect">
              <a:avLst/>
            </a:prstGeom>
            <a:noFill/>
            <a:ln w="9525">
              <a:noFill/>
              <a:miter lim="800000"/>
              <a:headEnd/>
              <a:tailEnd/>
            </a:ln>
          </p:spPr>
          <p:txBody>
            <a:bodyPr wrap="none">
              <a:spAutoFit/>
            </a:bodyPr>
            <a:lstStyle/>
            <a:p>
              <a:r>
                <a:rPr lang="en-US" sz="1400" dirty="0">
                  <a:latin typeface="+mj-lt"/>
                </a:rPr>
                <a:t>FP</a:t>
              </a:r>
              <a:endParaRPr lang="en-CA" sz="1400" dirty="0">
                <a:latin typeface="+mj-lt"/>
              </a:endParaRPr>
            </a:p>
          </p:txBody>
        </p:sp>
        <p:sp>
          <p:nvSpPr>
            <p:cNvPr id="6184" name="Text Box 40"/>
            <p:cNvSpPr txBox="1">
              <a:spLocks noChangeArrowheads="1"/>
            </p:cNvSpPr>
            <p:nvPr/>
          </p:nvSpPr>
          <p:spPr bwMode="auto">
            <a:xfrm>
              <a:off x="6805613" y="3359150"/>
              <a:ext cx="563471" cy="284984"/>
            </a:xfrm>
            <a:prstGeom prst="rect">
              <a:avLst/>
            </a:prstGeom>
            <a:noFill/>
            <a:ln w="9525">
              <a:noFill/>
              <a:miter lim="800000"/>
              <a:headEnd/>
              <a:tailEnd/>
            </a:ln>
          </p:spPr>
          <p:txBody>
            <a:bodyPr wrap="none">
              <a:spAutoFit/>
            </a:bodyPr>
            <a:lstStyle/>
            <a:p>
              <a:r>
                <a:rPr lang="en-US" sz="1400">
                  <a:latin typeface="+mj-lt"/>
                </a:rPr>
                <a:t>Placebo</a:t>
              </a:r>
              <a:endParaRPr lang="en-CA" sz="1400">
                <a:latin typeface="+mj-lt"/>
              </a:endParaRPr>
            </a:p>
          </p:txBody>
        </p:sp>
      </p:grpSp>
      <p:sp>
        <p:nvSpPr>
          <p:cNvPr id="42" name="Title 1"/>
          <p:cNvSpPr txBox="1">
            <a:spLocks/>
          </p:cNvSpPr>
          <p:nvPr/>
        </p:nvSpPr>
        <p:spPr bwMode="auto">
          <a:xfrm>
            <a:off x="609600" y="188640"/>
            <a:ext cx="11277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eaLnBrk="0" hangingPunct="0">
              <a:spcBef>
                <a:spcPct val="20000"/>
              </a:spcBef>
              <a:defRPr/>
            </a:pPr>
            <a:r>
              <a:rPr lang="en-US" sz="3200" b="1" dirty="0">
                <a:solidFill>
                  <a:srgbClr val="C00000"/>
                </a:solidFill>
                <a:latin typeface="Calibri" panose="020F0502020204030204" pitchFamily="34" charset="0"/>
                <a:cs typeface="Calibri" panose="020F0502020204030204" pitchFamily="34" charset="0"/>
              </a:rPr>
              <a:t>TORCH: </a:t>
            </a:r>
            <a:r>
              <a:rPr lang="en-US" sz="3200" b="1" dirty="0" err="1">
                <a:solidFill>
                  <a:srgbClr val="C00000"/>
                </a:solidFill>
                <a:latin typeface="Calibri" panose="020F0502020204030204" pitchFamily="34" charset="0"/>
                <a:cs typeface="Calibri" panose="020F0502020204030204" pitchFamily="34" charset="0"/>
              </a:rPr>
              <a:t>Tỉ</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lệ</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viêm</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phổi</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giữa</a:t>
            </a:r>
            <a:r>
              <a:rPr lang="en-US" sz="3200" b="1" dirty="0">
                <a:solidFill>
                  <a:srgbClr val="C00000"/>
                </a:solidFill>
                <a:latin typeface="Calibri" panose="020F0502020204030204" pitchFamily="34" charset="0"/>
                <a:cs typeface="Calibri" panose="020F0502020204030204" pitchFamily="34" charset="0"/>
              </a:rPr>
              <a:t> Flu/Sal so </a:t>
            </a:r>
            <a:r>
              <a:rPr lang="en-US" sz="3200" b="1" dirty="0" err="1">
                <a:solidFill>
                  <a:srgbClr val="C00000"/>
                </a:solidFill>
                <a:latin typeface="Calibri" panose="020F0502020204030204" pitchFamily="34" charset="0"/>
                <a:cs typeface="Calibri" panose="020F0502020204030204" pitchFamily="34" charset="0"/>
              </a:rPr>
              <a:t>với</a:t>
            </a:r>
            <a:r>
              <a:rPr lang="en-US" sz="3200" b="1" dirty="0">
                <a:solidFill>
                  <a:srgbClr val="C00000"/>
                </a:solidFill>
                <a:latin typeface="Calibri" panose="020F0502020204030204" pitchFamily="34" charset="0"/>
                <a:cs typeface="Calibri" panose="020F0502020204030204" pitchFamily="34" charset="0"/>
              </a:rPr>
              <a:t> Sal</a:t>
            </a:r>
          </a:p>
          <a:p>
            <a:pPr marL="342900" indent="-342900" algn="ctr" eaLnBrk="0" hangingPunct="0">
              <a:spcBef>
                <a:spcPct val="20000"/>
              </a:spcBef>
              <a:defRPr/>
            </a:pP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trên</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bệnh</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nhân</a:t>
            </a:r>
            <a:r>
              <a:rPr lang="en-US" sz="3200" b="1" dirty="0">
                <a:solidFill>
                  <a:srgbClr val="C00000"/>
                </a:solidFill>
                <a:latin typeface="Calibri" panose="020F0502020204030204" pitchFamily="34" charset="0"/>
                <a:cs typeface="Calibri" panose="020F0502020204030204" pitchFamily="34" charset="0"/>
              </a:rPr>
              <a:t> COPD</a:t>
            </a:r>
          </a:p>
        </p:txBody>
      </p:sp>
    </p:spTree>
    <p:extLst>
      <p:ext uri="{BB962C8B-B14F-4D97-AF65-F5344CB8AC3E}">
        <p14:creationId xmlns:p14="http://schemas.microsoft.com/office/powerpoint/2010/main" val="330311784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2384400"/>
            <a:ext cx="11137237" cy="511200"/>
          </a:xfrm>
        </p:spPr>
        <p:txBody>
          <a:bodyPr/>
          <a:lstStyle/>
          <a:p>
            <a:pPr algn="ctr"/>
            <a:r>
              <a:rPr lang="en-US" sz="4000" b="1" dirty="0" err="1" smtClean="0">
                <a:solidFill>
                  <a:srgbClr val="C00000"/>
                </a:solidFill>
                <a:latin typeface="Calibri" panose="020F0502020204030204" pitchFamily="34" charset="0"/>
                <a:cs typeface="Calibri" panose="020F0502020204030204" pitchFamily="34" charset="0"/>
              </a:rPr>
              <a:t>Vị</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trí</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của</a:t>
            </a:r>
            <a:r>
              <a:rPr lang="en-US" sz="4000" b="1" dirty="0" smtClean="0">
                <a:solidFill>
                  <a:srgbClr val="C00000"/>
                </a:solidFill>
                <a:latin typeface="Calibri" panose="020F0502020204030204" pitchFamily="34" charset="0"/>
                <a:cs typeface="Calibri" panose="020F0502020204030204" pitchFamily="34" charset="0"/>
              </a:rPr>
              <a:t> ICS/LABA </a:t>
            </a:r>
            <a:r>
              <a:rPr lang="en-US" sz="4000" b="1" dirty="0" err="1" smtClean="0">
                <a:solidFill>
                  <a:srgbClr val="C00000"/>
                </a:solidFill>
                <a:latin typeface="Calibri" panose="020F0502020204030204" pitchFamily="34" charset="0"/>
                <a:cs typeface="Calibri" panose="020F0502020204030204" pitchFamily="34" charset="0"/>
              </a:rPr>
              <a:t>trong</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điều</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trị</a:t>
            </a:r>
            <a:r>
              <a:rPr lang="en-US" sz="4000" b="1" dirty="0" smtClean="0">
                <a:solidFill>
                  <a:srgbClr val="C00000"/>
                </a:solidFill>
                <a:latin typeface="Calibri" panose="020F0502020204030204" pitchFamily="34" charset="0"/>
                <a:cs typeface="Calibri" panose="020F0502020204030204" pitchFamily="34" charset="0"/>
              </a:rPr>
              <a:t> COPD </a:t>
            </a:r>
            <a:r>
              <a:rPr lang="en-US" sz="4000" b="1" dirty="0" err="1" smtClean="0">
                <a:solidFill>
                  <a:srgbClr val="C00000"/>
                </a:solidFill>
                <a:latin typeface="Calibri" panose="020F0502020204030204" pitchFamily="34" charset="0"/>
                <a:cs typeface="Calibri" panose="020F0502020204030204" pitchFamily="34" charset="0"/>
              </a:rPr>
              <a:t>ngoài</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đợt</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cấp</a:t>
            </a:r>
            <a:r>
              <a:rPr lang="en-US" sz="4000" b="1" dirty="0" smtClean="0">
                <a:solidFill>
                  <a:srgbClr val="C00000"/>
                </a:solidFill>
                <a:latin typeface="Calibri" panose="020F0502020204030204" pitchFamily="34" charset="0"/>
                <a:cs typeface="Calibri" panose="020F0502020204030204" pitchFamily="34" charset="0"/>
              </a:rPr>
              <a:t> </a:t>
            </a:r>
            <a:r>
              <a:rPr lang="en-US" sz="4000" b="1" dirty="0" err="1" smtClean="0">
                <a:solidFill>
                  <a:srgbClr val="C00000"/>
                </a:solidFill>
                <a:latin typeface="Calibri" panose="020F0502020204030204" pitchFamily="34" charset="0"/>
                <a:cs typeface="Calibri" panose="020F0502020204030204" pitchFamily="34" charset="0"/>
              </a:rPr>
              <a:t>hiện</a:t>
            </a:r>
            <a:r>
              <a:rPr lang="en-US" sz="4000" b="1" dirty="0" smtClean="0">
                <a:solidFill>
                  <a:srgbClr val="C00000"/>
                </a:solidFill>
                <a:latin typeface="Calibri" panose="020F0502020204030204" pitchFamily="34" charset="0"/>
                <a:cs typeface="Calibri" panose="020F0502020204030204" pitchFamily="34" charset="0"/>
              </a:rPr>
              <a:t> nay </a:t>
            </a:r>
            <a:r>
              <a:rPr lang="en-US" sz="4000" b="1" dirty="0" err="1" smtClean="0">
                <a:solidFill>
                  <a:srgbClr val="C00000"/>
                </a:solidFill>
                <a:latin typeface="Calibri" panose="020F0502020204030204" pitchFamily="34" charset="0"/>
                <a:cs typeface="Calibri" panose="020F0502020204030204" pitchFamily="34" charset="0"/>
              </a:rPr>
              <a:t>theo</a:t>
            </a:r>
            <a:r>
              <a:rPr lang="en-US" sz="4000" b="1" dirty="0" smtClean="0">
                <a:solidFill>
                  <a:srgbClr val="C00000"/>
                </a:solidFill>
                <a:latin typeface="Calibri" panose="020F0502020204030204" pitchFamily="34" charset="0"/>
                <a:cs typeface="Calibri" panose="020F0502020204030204" pitchFamily="34" charset="0"/>
              </a:rPr>
              <a:t> GOLD 2019</a:t>
            </a:r>
            <a:endParaRPr lang="en-US" sz="4000" b="1" dirty="0">
              <a:solidFill>
                <a:srgbClr val="C00000"/>
              </a:solidFill>
              <a:latin typeface="Calibri" panose="020F0502020204030204" pitchFamily="34" charset="0"/>
              <a:cs typeface="Calibri" panose="020F0502020204030204" pitchFamily="34" charset="0"/>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65" y="116632"/>
            <a:ext cx="91357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05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425" y="116632"/>
            <a:ext cx="92881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2403180" y="381740"/>
            <a:ext cx="8376240" cy="523220"/>
          </a:xfrm>
          <a:prstGeom prst="rect">
            <a:avLst/>
          </a:prstGeom>
          <a:noFill/>
          <a:ln w="9525">
            <a:noFill/>
            <a:miter lim="800000"/>
            <a:headEnd/>
            <a:tailEnd/>
          </a:ln>
        </p:spPr>
        <p:txBody>
          <a:bodyPr wrap="square">
            <a:spAutoFit/>
          </a:bodyPr>
          <a:lstStyle/>
          <a:p>
            <a:pPr algn="ctr"/>
            <a:r>
              <a:rPr lang="en-US" sz="2800" b="1" dirty="0" smtClean="0">
                <a:solidFill>
                  <a:srgbClr val="C00000"/>
                </a:solidFill>
                <a:latin typeface="Tahoma" pitchFamily="34" charset="0"/>
                <a:cs typeface="Tahoma" pitchFamily="34" charset="0"/>
              </a:rPr>
              <a:t>KHUYẾN CÁO SỬ DỤNG ICS CHO BN NHÓM D</a:t>
            </a:r>
            <a:endParaRPr lang="en-US" sz="2800" b="1" dirty="0">
              <a:solidFill>
                <a:srgbClr val="C00000"/>
              </a:solidFill>
              <a:latin typeface="Tahoma" pitchFamily="34" charset="0"/>
              <a:cs typeface="Tahoma" pitchFamily="34" charset="0"/>
            </a:endParaRP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3287688" y="6525345"/>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xmlns="" id="{E3211355-3C1A-44A0-8168-D073D3B4DF77}"/>
              </a:ext>
            </a:extLst>
          </p:cNvPr>
          <p:cNvSpPr/>
          <p:nvPr/>
        </p:nvSpPr>
        <p:spPr>
          <a:xfrm>
            <a:off x="548640" y="1320903"/>
            <a:ext cx="11277600" cy="2400657"/>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sz="2400" dirty="0" err="1" smtClean="0">
                <a:solidFill>
                  <a:srgbClr val="424242"/>
                </a:solidFill>
                <a:latin typeface="Calibri" panose="020F0502020204030204" pitchFamily="34" charset="0"/>
                <a:cs typeface="Calibri" panose="020F0502020204030204" pitchFamily="34" charset="0"/>
              </a:rPr>
              <a:t>ĐốI</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một</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số</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bệnh</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nhân</a:t>
            </a:r>
            <a:r>
              <a:rPr lang="en-GB" sz="2400" dirty="0" smtClean="0">
                <a:solidFill>
                  <a:srgbClr val="424242"/>
                </a:solidFill>
                <a:latin typeface="Calibri" panose="020F0502020204030204" pitchFamily="34" charset="0"/>
                <a:cs typeface="Calibri" panose="020F0502020204030204" pitchFamily="34" charset="0"/>
              </a:rPr>
              <a:t> ICS/LABA </a:t>
            </a:r>
            <a:r>
              <a:rPr lang="en-GB" sz="2400" dirty="0" err="1" smtClean="0">
                <a:solidFill>
                  <a:srgbClr val="424242"/>
                </a:solidFill>
                <a:latin typeface="Calibri" panose="020F0502020204030204" pitchFamily="34" charset="0"/>
                <a:cs typeface="Calibri" panose="020F0502020204030204" pitchFamily="34" charset="0"/>
              </a:rPr>
              <a:t>được</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lựa</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chọn</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hàng</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đầu</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khi</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khởi</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trị</a:t>
            </a:r>
            <a:endParaRPr lang="en-GB" sz="24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sz="2400" dirty="0" err="1" smtClean="0">
                <a:solidFill>
                  <a:srgbClr val="424242"/>
                </a:solidFill>
                <a:latin typeface="Calibri" panose="020F0502020204030204" pitchFamily="34" charset="0"/>
                <a:cs typeface="Calibri" panose="020F0502020204030204" pitchFamily="34" charset="0"/>
              </a:rPr>
              <a:t>Bởi</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điều</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trị</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bằng</a:t>
            </a:r>
            <a:r>
              <a:rPr lang="en-GB" sz="2400" dirty="0" smtClean="0">
                <a:solidFill>
                  <a:srgbClr val="424242"/>
                </a:solidFill>
                <a:latin typeface="Calibri" panose="020F0502020204030204" pitchFamily="34" charset="0"/>
                <a:cs typeface="Calibri" panose="020F0502020204030204" pitchFamily="34" charset="0"/>
              </a:rPr>
              <a:t> ICS/LABA </a:t>
            </a:r>
            <a:r>
              <a:rPr lang="en-GB" sz="2400" dirty="0" err="1" smtClean="0">
                <a:solidFill>
                  <a:srgbClr val="424242"/>
                </a:solidFill>
                <a:latin typeface="Calibri" panose="020F0502020204030204" pitchFamily="34" charset="0"/>
                <a:cs typeface="Calibri" panose="020F0502020204030204" pitchFamily="34" charset="0"/>
              </a:rPr>
              <a:t>có</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thể</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giảm</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tần</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suất</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đợt</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cấp</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cho</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bệnh</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nhân</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có</a:t>
            </a:r>
            <a:r>
              <a:rPr lang="en-GB" sz="2400" dirty="0" smtClean="0">
                <a:solidFill>
                  <a:srgbClr val="424242"/>
                </a:solidFill>
                <a:latin typeface="Calibri" panose="020F0502020204030204" pitchFamily="34" charset="0"/>
                <a:cs typeface="Calibri" panose="020F0502020204030204" pitchFamily="34" charset="0"/>
              </a:rPr>
              <a:t> BCAT ≥ </a:t>
            </a:r>
            <a:r>
              <a:rPr lang="en-GB" sz="2400" dirty="0">
                <a:solidFill>
                  <a:srgbClr val="424242"/>
                </a:solidFill>
                <a:latin typeface="Calibri" panose="020F0502020204030204" pitchFamily="34" charset="0"/>
                <a:cs typeface="Calibri" panose="020F0502020204030204" pitchFamily="34" charset="0"/>
              </a:rPr>
              <a:t>300 cells/µL. </a:t>
            </a:r>
          </a:p>
          <a:p>
            <a:pPr marL="342900" indent="-342900">
              <a:spcAft>
                <a:spcPts val="1200"/>
              </a:spcAft>
              <a:buClr>
                <a:srgbClr val="FFCC66"/>
              </a:buClr>
              <a:buFont typeface="Arial" panose="020B0604020202020204" pitchFamily="34" charset="0"/>
              <a:buChar char="►"/>
            </a:pPr>
            <a:r>
              <a:rPr lang="en-GB" sz="2400" dirty="0">
                <a:solidFill>
                  <a:srgbClr val="424242"/>
                </a:solidFill>
                <a:latin typeface="Calibri" panose="020F0502020204030204" pitchFamily="34" charset="0"/>
                <a:cs typeface="Calibri" panose="020F0502020204030204" pitchFamily="34" charset="0"/>
              </a:rPr>
              <a:t>LABA/ICS </a:t>
            </a:r>
            <a:r>
              <a:rPr lang="en-GB" sz="2400" dirty="0" err="1" smtClean="0">
                <a:solidFill>
                  <a:srgbClr val="424242"/>
                </a:solidFill>
                <a:latin typeface="Calibri" panose="020F0502020204030204" pitchFamily="34" charset="0"/>
                <a:cs typeface="Calibri" panose="020F0502020204030204" pitchFamily="34" charset="0"/>
              </a:rPr>
              <a:t>có</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thể</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là</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lựa</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chọn</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đầu</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tiên</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cho</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bệnh</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nhân</a:t>
            </a:r>
            <a:r>
              <a:rPr lang="en-GB" sz="2400" dirty="0" smtClean="0">
                <a:solidFill>
                  <a:srgbClr val="424242"/>
                </a:solidFill>
                <a:latin typeface="Calibri" panose="020F0502020204030204" pitchFamily="34" charset="0"/>
                <a:cs typeface="Calibri" panose="020F0502020204030204" pitchFamily="34" charset="0"/>
              </a:rPr>
              <a:t> COPD </a:t>
            </a:r>
            <a:r>
              <a:rPr lang="en-GB" sz="2400" dirty="0" err="1" smtClean="0">
                <a:solidFill>
                  <a:srgbClr val="424242"/>
                </a:solidFill>
                <a:latin typeface="Calibri" panose="020F0502020204030204" pitchFamily="34" charset="0"/>
                <a:cs typeface="Calibri" panose="020F0502020204030204" pitchFamily="34" charset="0"/>
              </a:rPr>
              <a:t>có</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tiền</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sử</a:t>
            </a:r>
            <a:r>
              <a:rPr lang="en-GB" sz="2400" dirty="0" smtClean="0">
                <a:solidFill>
                  <a:srgbClr val="424242"/>
                </a:solidFill>
                <a:latin typeface="Calibri" panose="020F0502020204030204" pitchFamily="34" charset="0"/>
                <a:cs typeface="Calibri" panose="020F0502020204030204" pitchFamily="34" charset="0"/>
              </a:rPr>
              <a:t> hen (ACO)</a:t>
            </a:r>
            <a:endParaRPr lang="en-GB" sz="24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sz="2400" dirty="0">
                <a:solidFill>
                  <a:srgbClr val="424242"/>
                </a:solidFill>
                <a:latin typeface="Calibri" panose="020F0502020204030204" pitchFamily="34" charset="0"/>
                <a:cs typeface="Calibri" panose="020F0502020204030204" pitchFamily="34" charset="0"/>
              </a:rPr>
              <a:t>ICS </a:t>
            </a:r>
            <a:r>
              <a:rPr lang="en-GB" sz="2400" dirty="0" err="1" smtClean="0">
                <a:solidFill>
                  <a:srgbClr val="424242"/>
                </a:solidFill>
                <a:latin typeface="Calibri" panose="020F0502020204030204" pitchFamily="34" charset="0"/>
                <a:cs typeface="Calibri" panose="020F0502020204030204" pitchFamily="34" charset="0"/>
              </a:rPr>
              <a:t>có</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thể</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gây</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viêm</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phổi</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nên</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khi</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lựa</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chọn</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cần</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cân</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nhắc</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giữa</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lợi</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ích</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và</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nguy</a:t>
            </a:r>
            <a:r>
              <a:rPr lang="en-GB" sz="2400" dirty="0" smtClean="0">
                <a:solidFill>
                  <a:srgbClr val="424242"/>
                </a:solidFill>
                <a:latin typeface="Calibri" panose="020F0502020204030204" pitchFamily="34" charset="0"/>
                <a:cs typeface="Calibri" panose="020F0502020204030204" pitchFamily="34" charset="0"/>
              </a:rPr>
              <a:t> </a:t>
            </a:r>
            <a:r>
              <a:rPr lang="en-GB" sz="2400" dirty="0" err="1" smtClean="0">
                <a:solidFill>
                  <a:srgbClr val="424242"/>
                </a:solidFill>
                <a:latin typeface="Calibri" panose="020F0502020204030204" pitchFamily="34" charset="0"/>
                <a:cs typeface="Calibri" panose="020F0502020204030204" pitchFamily="34" charset="0"/>
              </a:rPr>
              <a:t>cơ</a:t>
            </a:r>
            <a:endParaRPr lang="en-GB" sz="2400" dirty="0">
              <a:solidFill>
                <a:srgbClr val="424242"/>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xmlns="" id="{BCDD542F-8B66-44DB-9B4C-78F1AD627B2C}"/>
              </a:ext>
            </a:extLst>
          </p:cNvPr>
          <p:cNvGrpSpPr/>
          <p:nvPr/>
        </p:nvGrpSpPr>
        <p:grpSpPr>
          <a:xfrm>
            <a:off x="1620721" y="3805115"/>
            <a:ext cx="8945879" cy="2458919"/>
            <a:chOff x="1907704" y="3197036"/>
            <a:chExt cx="5620387" cy="2458919"/>
          </a:xfrm>
        </p:grpSpPr>
        <p:pic>
          <p:nvPicPr>
            <p:cNvPr id="8" name="Picture 7">
              <a:extLst>
                <a:ext uri="{FF2B5EF4-FFF2-40B4-BE49-F238E27FC236}">
                  <a16:creationId xmlns:a16="http://schemas.microsoft.com/office/drawing/2014/main" xmlns="" id="{32B03326-C95C-44DC-9F8C-AF6CE2A01013}"/>
                </a:ext>
              </a:extLst>
            </p:cNvPr>
            <p:cNvPicPr>
              <a:picLocks noChangeAspect="1"/>
            </p:cNvPicPr>
            <p:nvPr/>
          </p:nvPicPr>
          <p:blipFill>
            <a:blip r:embed="rId3"/>
            <a:stretch>
              <a:fillRect/>
            </a:stretch>
          </p:blipFill>
          <p:spPr>
            <a:xfrm>
              <a:off x="1907704" y="3197036"/>
              <a:ext cx="5620387" cy="2458919"/>
            </a:xfrm>
            <a:prstGeom prst="rect">
              <a:avLst/>
            </a:prstGeom>
          </p:spPr>
        </p:pic>
        <p:sp>
          <p:nvSpPr>
            <p:cNvPr id="2" name="Rectangle 1">
              <a:extLst>
                <a:ext uri="{FF2B5EF4-FFF2-40B4-BE49-F238E27FC236}">
                  <a16:creationId xmlns:a16="http://schemas.microsoft.com/office/drawing/2014/main" xmlns="" id="{56996558-976D-45C6-BC5E-3E55097CC20A}"/>
                </a:ext>
              </a:extLst>
            </p:cNvPr>
            <p:cNvSpPr/>
            <p:nvPr/>
          </p:nvSpPr>
          <p:spPr>
            <a:xfrm>
              <a:off x="5436096" y="3727054"/>
              <a:ext cx="1944216"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xmlns="" id="{135E80B5-0945-4238-B165-9088B1719B58}"/>
                </a:ext>
              </a:extLst>
            </p:cNvPr>
            <p:cNvSpPr/>
            <p:nvPr/>
          </p:nvSpPr>
          <p:spPr>
            <a:xfrm>
              <a:off x="2051720" y="3777004"/>
              <a:ext cx="1224136" cy="620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xmlns="" id="{21B3DB82-3A09-4181-B9C0-1381A1BC5182}"/>
                </a:ext>
              </a:extLst>
            </p:cNvPr>
            <p:cNvSpPr/>
            <p:nvPr/>
          </p:nvSpPr>
          <p:spPr>
            <a:xfrm>
              <a:off x="5868144" y="5292843"/>
              <a:ext cx="1080120" cy="237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610298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95394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2028881" y="6403092"/>
            <a:ext cx="8128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2351584" y="6525345"/>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1" name="Picture 10">
            <a:extLst>
              <a:ext uri="{FF2B5EF4-FFF2-40B4-BE49-F238E27FC236}">
                <a16:creationId xmlns:a16="http://schemas.microsoft.com/office/drawing/2014/main" xmlns="" id="{32F13D51-98BF-4D81-9115-172A05F84281}"/>
              </a:ext>
            </a:extLst>
          </p:cNvPr>
          <p:cNvPicPr>
            <a:picLocks noChangeAspect="1"/>
          </p:cNvPicPr>
          <p:nvPr/>
        </p:nvPicPr>
        <p:blipFill>
          <a:blip r:embed="rId3"/>
          <a:stretch>
            <a:fillRect/>
          </a:stretch>
        </p:blipFill>
        <p:spPr>
          <a:xfrm>
            <a:off x="2004628" y="322438"/>
            <a:ext cx="8821912" cy="6202907"/>
          </a:xfrm>
          <a:prstGeom prst="rect">
            <a:avLst/>
          </a:prstGeom>
        </p:spPr>
      </p:pic>
      <p:sp>
        <p:nvSpPr>
          <p:cNvPr id="2" name="Rectangle 1"/>
          <p:cNvSpPr/>
          <p:nvPr/>
        </p:nvSpPr>
        <p:spPr>
          <a:xfrm>
            <a:off x="2445488" y="322438"/>
            <a:ext cx="6826103" cy="4218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atin typeface="Calibri" panose="020F0502020204030204" pitchFamily="34" charset="0"/>
                <a:cs typeface="Calibri" panose="020F0502020204030204" pitchFamily="34" charset="0"/>
              </a:rPr>
              <a:t>KHUYẾN CÁO SỬ DỤNG ICS THEO GOLD 2019</a:t>
            </a:r>
            <a:endParaRPr lang="en-US" sz="2800" b="1" dirty="0">
              <a:latin typeface="Calibri" panose="020F0502020204030204" pitchFamily="34" charset="0"/>
              <a:cs typeface="Calibri" panose="020F0502020204030204" pitchFamily="34" charset="0"/>
            </a:endParaRPr>
          </a:p>
        </p:txBody>
      </p:sp>
      <p:sp>
        <p:nvSpPr>
          <p:cNvPr id="3" name="Rectangle 2"/>
          <p:cNvSpPr/>
          <p:nvPr/>
        </p:nvSpPr>
        <p:spPr>
          <a:xfrm>
            <a:off x="3530009" y="2115879"/>
            <a:ext cx="1275907" cy="2977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KHÓ THỞ</a:t>
            </a:r>
            <a:endParaRPr lang="en-US" b="1" dirty="0"/>
          </a:p>
        </p:txBody>
      </p:sp>
      <p:sp>
        <p:nvSpPr>
          <p:cNvPr id="4" name="Rectangle 3"/>
          <p:cNvSpPr/>
          <p:nvPr/>
        </p:nvSpPr>
        <p:spPr>
          <a:xfrm>
            <a:off x="7623544" y="2115879"/>
            <a:ext cx="2062716" cy="2977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ĐỢT CẤP</a:t>
            </a:r>
            <a:endParaRPr lang="en-US" b="1" dirty="0"/>
          </a:p>
        </p:txBody>
      </p:sp>
      <p:sp>
        <p:nvSpPr>
          <p:cNvPr id="5" name="Rectangle 4"/>
          <p:cNvSpPr/>
          <p:nvPr/>
        </p:nvSpPr>
        <p:spPr>
          <a:xfrm>
            <a:off x="2240280" y="5714999"/>
            <a:ext cx="8366760" cy="5353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 Cho ICS </a:t>
            </a:r>
            <a:r>
              <a:rPr lang="en-US" sz="1400" dirty="0" err="1" smtClean="0">
                <a:latin typeface="Calibri" panose="020F0502020204030204" pitchFamily="34" charset="0"/>
                <a:cs typeface="Calibri" panose="020F0502020204030204" pitchFamily="34" charset="0"/>
              </a:rPr>
              <a:t>Nếu</a:t>
            </a:r>
            <a:r>
              <a:rPr lang="en-US" sz="1400" dirty="0" smtClean="0">
                <a:latin typeface="Calibri" panose="020F0502020204030204" pitchFamily="34" charset="0"/>
                <a:cs typeface="Calibri" panose="020F0502020204030204" pitchFamily="34" charset="0"/>
              </a:rPr>
              <a:t> BCAT &gt; 300 TB/mcl </a:t>
            </a:r>
            <a:r>
              <a:rPr lang="en-US" sz="1400" dirty="0" err="1" smtClean="0">
                <a:latin typeface="Calibri" panose="020F0502020204030204" pitchFamily="34" charset="0"/>
                <a:cs typeface="Calibri" panose="020F0502020204030204" pitchFamily="34" charset="0"/>
              </a:rPr>
              <a:t>hoặc</a:t>
            </a:r>
            <a:r>
              <a:rPr lang="en-US" sz="1400" dirty="0" smtClean="0">
                <a:latin typeface="Calibri" panose="020F0502020204030204" pitchFamily="34" charset="0"/>
                <a:cs typeface="Calibri" panose="020F0502020204030204" pitchFamily="34" charset="0"/>
              </a:rPr>
              <a:t> BCAT &gt; 100 </a:t>
            </a:r>
            <a:r>
              <a:rPr lang="en-US" sz="1400" dirty="0" err="1" smtClean="0">
                <a:latin typeface="Calibri" panose="020F0502020204030204" pitchFamily="34" charset="0"/>
                <a:cs typeface="Calibri" panose="020F0502020204030204" pitchFamily="34" charset="0"/>
              </a:rPr>
              <a:t>và</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có</a:t>
            </a:r>
            <a:r>
              <a:rPr lang="en-US" sz="1400" dirty="0" smtClean="0">
                <a:latin typeface="Calibri" panose="020F0502020204030204" pitchFamily="34" charset="0"/>
                <a:cs typeface="Calibri" panose="020F0502020204030204" pitchFamily="34" charset="0"/>
              </a:rPr>
              <a:t> ≥ 2 </a:t>
            </a:r>
            <a:r>
              <a:rPr lang="en-US" sz="1400" dirty="0" err="1" smtClean="0">
                <a:latin typeface="Calibri" panose="020F0502020204030204" pitchFamily="34" charset="0"/>
                <a:cs typeface="Calibri" panose="020F0502020204030204" pitchFamily="34" charset="0"/>
              </a:rPr>
              <a:t>đợt</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cấp</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mức</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độ</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trung</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bình</a:t>
            </a:r>
            <a:r>
              <a:rPr lang="en-US" sz="1400" dirty="0" smtClean="0">
                <a:latin typeface="Calibri" panose="020F0502020204030204" pitchFamily="34" charset="0"/>
                <a:cs typeface="Calibri" panose="020F0502020204030204" pitchFamily="34" charset="0"/>
              </a:rPr>
              <a:t>/ 1 </a:t>
            </a:r>
            <a:r>
              <a:rPr lang="en-US" sz="1400" dirty="0" err="1" smtClean="0">
                <a:latin typeface="Calibri" panose="020F0502020204030204" pitchFamily="34" charset="0"/>
                <a:cs typeface="Calibri" panose="020F0502020204030204" pitchFamily="34" charset="0"/>
              </a:rPr>
              <a:t>đợt</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cấp</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nhập</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viện</a:t>
            </a:r>
            <a:endParaRPr lang="en-US" sz="1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Giảm</a:t>
            </a:r>
            <a:r>
              <a:rPr lang="en-US" sz="1400" dirty="0" smtClean="0">
                <a:latin typeface="Calibri" panose="020F0502020204030204" pitchFamily="34" charset="0"/>
                <a:cs typeface="Calibri" panose="020F0502020204030204" pitchFamily="34" charset="0"/>
              </a:rPr>
              <a:t> ICS </a:t>
            </a:r>
            <a:r>
              <a:rPr lang="en-US" sz="1400" dirty="0" err="1" smtClean="0">
                <a:latin typeface="Calibri" panose="020F0502020204030204" pitchFamily="34" charset="0"/>
                <a:cs typeface="Calibri" panose="020F0502020204030204" pitchFamily="34" charset="0"/>
              </a:rPr>
              <a:t>hoặc</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rút</a:t>
            </a:r>
            <a:r>
              <a:rPr lang="en-US" sz="1400" dirty="0" smtClean="0">
                <a:latin typeface="Calibri" panose="020F0502020204030204" pitchFamily="34" charset="0"/>
                <a:cs typeface="Calibri" panose="020F0502020204030204" pitchFamily="34" charset="0"/>
              </a:rPr>
              <a:t> ICS </a:t>
            </a:r>
            <a:r>
              <a:rPr lang="en-US" sz="1400" dirty="0" err="1" smtClean="0">
                <a:latin typeface="Calibri" panose="020F0502020204030204" pitchFamily="34" charset="0"/>
                <a:cs typeface="Calibri" panose="020F0502020204030204" pitchFamily="34" charset="0"/>
              </a:rPr>
              <a:t>nếu</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có</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viêm</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phổi</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hoặc</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chỉ</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định</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ko</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phù</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hợp</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không</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thấy</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có</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hiệu</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quả</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2888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01" y="340862"/>
            <a:ext cx="11040000" cy="672000"/>
          </a:xfrm>
        </p:spPr>
        <p:txBody>
          <a:bodyPr/>
          <a:lstStyle/>
          <a:p>
            <a:pPr algn="ctr"/>
            <a:r>
              <a:rPr lang="en-US" sz="3600" dirty="0" smtClean="0">
                <a:solidFill>
                  <a:srgbClr val="C00000"/>
                </a:solidFill>
                <a:latin typeface="Calibri" panose="020F0502020204030204" pitchFamily="34" charset="0"/>
                <a:cs typeface="Calibri" panose="020F0502020204030204" pitchFamily="34" charset="0"/>
              </a:rPr>
              <a:t>HEN COPD CHỒNG LẤP (ACO)</a:t>
            </a:r>
            <a:endParaRPr lang="en-US" sz="3600" dirty="0">
              <a:solidFill>
                <a:srgbClr val="C00000"/>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1"/>
          </p:nvPr>
        </p:nvSpPr>
        <p:spPr>
          <a:xfrm>
            <a:off x="401147" y="1552684"/>
            <a:ext cx="6658876" cy="4229521"/>
          </a:xfrm>
        </p:spPr>
        <p:txBody>
          <a:bodyPr/>
          <a:lstStyle/>
          <a:p>
            <a:pPr marL="457200" indent="-457200">
              <a:lnSpc>
                <a:spcPct val="150000"/>
              </a:lnSpc>
              <a:buFont typeface="Arial" pitchFamily="34" charset="0"/>
              <a:buChar char="•"/>
            </a:pPr>
            <a:r>
              <a:rPr lang="en-US" dirty="0" err="1" smtClean="0"/>
              <a:t>Bắt</a:t>
            </a:r>
            <a:r>
              <a:rPr lang="en-US" dirty="0" smtClean="0"/>
              <a:t> </a:t>
            </a:r>
            <a:r>
              <a:rPr lang="en-US" dirty="0" err="1" smtClean="0"/>
              <a:t>đầu</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bằng</a:t>
            </a:r>
            <a:r>
              <a:rPr lang="en-US" dirty="0" smtClean="0"/>
              <a:t> ICS</a:t>
            </a:r>
          </a:p>
          <a:p>
            <a:pPr marL="457200" indent="-457200">
              <a:lnSpc>
                <a:spcPct val="150000"/>
              </a:lnSpc>
              <a:buFont typeface="Arial" pitchFamily="34" charset="0"/>
              <a:buChar char="•"/>
            </a:pPr>
            <a:r>
              <a:rPr lang="en-US" dirty="0" err="1" smtClean="0"/>
              <a:t>Không</a:t>
            </a:r>
            <a:r>
              <a:rPr lang="en-US" dirty="0" smtClean="0"/>
              <a:t> </a:t>
            </a:r>
            <a:r>
              <a:rPr lang="en-US" dirty="0" err="1" smtClean="0"/>
              <a:t>sử</a:t>
            </a:r>
            <a:r>
              <a:rPr lang="en-US" dirty="0" smtClean="0"/>
              <a:t> </a:t>
            </a:r>
            <a:r>
              <a:rPr lang="en-US" dirty="0" err="1" smtClean="0"/>
              <a:t>dụng</a:t>
            </a:r>
            <a:r>
              <a:rPr lang="en-US" dirty="0" smtClean="0"/>
              <a:t> ICS </a:t>
            </a:r>
            <a:r>
              <a:rPr lang="en-US" dirty="0" err="1" smtClean="0"/>
              <a:t>đơn</a:t>
            </a:r>
            <a:r>
              <a:rPr lang="en-US" dirty="0" smtClean="0"/>
              <a:t> </a:t>
            </a:r>
            <a:r>
              <a:rPr lang="en-US" dirty="0" err="1" smtClean="0"/>
              <a:t>thuần</a:t>
            </a:r>
            <a:r>
              <a:rPr lang="en-US" dirty="0" smtClean="0"/>
              <a:t> </a:t>
            </a:r>
            <a:r>
              <a:rPr lang="en-US" dirty="0" err="1" smtClean="0"/>
              <a:t>mà</a:t>
            </a:r>
            <a:r>
              <a:rPr lang="en-US" dirty="0" smtClean="0"/>
              <a:t> </a:t>
            </a:r>
            <a:r>
              <a:rPr lang="en-US" dirty="0" err="1" smtClean="0"/>
              <a:t>phối</a:t>
            </a:r>
            <a:r>
              <a:rPr lang="en-US" dirty="0" smtClean="0"/>
              <a:t> </a:t>
            </a:r>
            <a:r>
              <a:rPr lang="en-US" dirty="0" err="1" smtClean="0"/>
              <a:t>hợp</a:t>
            </a:r>
            <a:r>
              <a:rPr lang="en-US" dirty="0" smtClean="0"/>
              <a:t> ICS/LABA</a:t>
            </a:r>
          </a:p>
          <a:p>
            <a:pPr marL="457200" indent="-457200">
              <a:lnSpc>
                <a:spcPct val="150000"/>
              </a:lnSpc>
              <a:buFont typeface="Arial" pitchFamily="34" charset="0"/>
              <a:buChar char="•"/>
            </a:pPr>
            <a:r>
              <a:rPr lang="en-US" dirty="0" err="1" smtClean="0"/>
              <a:t>Kết</a:t>
            </a:r>
            <a:r>
              <a:rPr lang="en-US" dirty="0" smtClean="0"/>
              <a:t> </a:t>
            </a:r>
            <a:r>
              <a:rPr lang="en-US" dirty="0" err="1" smtClean="0"/>
              <a:t>hợp</a:t>
            </a:r>
            <a:r>
              <a:rPr lang="en-US" dirty="0" smtClean="0"/>
              <a:t> ICS/LABA/LAMA </a:t>
            </a:r>
            <a:r>
              <a:rPr lang="en-US" dirty="0" err="1" smtClean="0"/>
              <a:t>mang</a:t>
            </a:r>
            <a:r>
              <a:rPr lang="en-US" dirty="0" smtClean="0"/>
              <a:t> </a:t>
            </a:r>
            <a:r>
              <a:rPr lang="en-US" dirty="0" err="1" smtClean="0"/>
              <a:t>lại</a:t>
            </a:r>
            <a:r>
              <a:rPr lang="en-US" dirty="0" smtClean="0"/>
              <a:t> </a:t>
            </a:r>
            <a:r>
              <a:rPr lang="en-US" dirty="0" err="1" smtClean="0"/>
              <a:t>hiệu</a:t>
            </a:r>
            <a:r>
              <a:rPr lang="en-US" dirty="0" smtClean="0"/>
              <a:t> </a:t>
            </a:r>
            <a:r>
              <a:rPr lang="en-US" dirty="0" err="1" smtClean="0"/>
              <a:t>quả</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tốt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006" y="1388585"/>
            <a:ext cx="4264181" cy="498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940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816" y="246888"/>
            <a:ext cx="2798064" cy="672000"/>
          </a:xfrm>
        </p:spPr>
        <p:txBody>
          <a:bodyPr/>
          <a:lstStyle/>
          <a:p>
            <a:pPr algn="ctr"/>
            <a:r>
              <a:rPr lang="en-US" sz="4400" dirty="0" err="1" smtClean="0">
                <a:solidFill>
                  <a:srgbClr val="C00000"/>
                </a:solidFill>
                <a:latin typeface="Calibri" panose="020F0502020204030204" pitchFamily="34" charset="0"/>
                <a:cs typeface="Calibri" panose="020F0502020204030204" pitchFamily="34" charset="0"/>
              </a:rPr>
              <a:t>Kết</a:t>
            </a:r>
            <a:r>
              <a:rPr lang="en-US" sz="4400" dirty="0" smtClean="0">
                <a:solidFill>
                  <a:srgbClr val="C00000"/>
                </a:solidFill>
                <a:latin typeface="Calibri" panose="020F0502020204030204" pitchFamily="34" charset="0"/>
                <a:cs typeface="Calibri" panose="020F0502020204030204" pitchFamily="34" charset="0"/>
              </a:rPr>
              <a:t> </a:t>
            </a:r>
            <a:r>
              <a:rPr lang="en-US" sz="4400" dirty="0" err="1" smtClean="0">
                <a:solidFill>
                  <a:srgbClr val="C00000"/>
                </a:solidFill>
                <a:latin typeface="Calibri" panose="020F0502020204030204" pitchFamily="34" charset="0"/>
                <a:cs typeface="Calibri" panose="020F0502020204030204" pitchFamily="34" charset="0"/>
              </a:rPr>
              <a:t>luận</a:t>
            </a:r>
            <a:endParaRPr lang="en-US" sz="4400"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6"/>
          </p:nvPr>
        </p:nvSpPr>
        <p:spPr>
          <a:xfrm>
            <a:off x="374904" y="1175968"/>
            <a:ext cx="11539728" cy="5678424"/>
          </a:xfrm>
        </p:spPr>
        <p:txBody>
          <a:bodyPr/>
          <a:lstStyle/>
          <a:p>
            <a:pPr algn="just">
              <a:lnSpc>
                <a:spcPct val="110000"/>
              </a:lnSpc>
              <a:spcBef>
                <a:spcPts val="600"/>
              </a:spcBef>
              <a:spcAft>
                <a:spcPts val="600"/>
              </a:spcAft>
              <a:buFont typeface="Wingdings" panose="05000000000000000000" pitchFamily="2" charset="2"/>
              <a:buChar char="§"/>
            </a:pPr>
            <a:r>
              <a:rPr lang="en-US" dirty="0" err="1" smtClean="0">
                <a:latin typeface="Calibri" panose="020F0502020204030204" pitchFamily="34" charset="0"/>
                <a:cs typeface="Calibri" panose="020F0502020204030204" pitchFamily="34" charset="0"/>
              </a:rPr>
              <a:t>Điều</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trị</a:t>
            </a:r>
            <a:r>
              <a:rPr lang="en-US" dirty="0" smtClean="0">
                <a:latin typeface="Calibri" panose="020F0502020204030204" pitchFamily="34" charset="0"/>
                <a:cs typeface="Calibri" panose="020F0502020204030204" pitchFamily="34" charset="0"/>
              </a:rPr>
              <a:t> COPD </a:t>
            </a:r>
            <a:r>
              <a:rPr lang="en-US" dirty="0" err="1" smtClean="0">
                <a:latin typeface="Calibri" panose="020F0502020204030204" pitchFamily="34" charset="0"/>
                <a:cs typeface="Calibri" panose="020F0502020204030204" pitchFamily="34" charset="0"/>
              </a:rPr>
              <a:t>theo</a:t>
            </a:r>
            <a:r>
              <a:rPr lang="en-US" dirty="0" smtClean="0">
                <a:latin typeface="Calibri" panose="020F0502020204030204" pitchFamily="34" charset="0"/>
                <a:cs typeface="Calibri" panose="020F0502020204030204" pitchFamily="34" charset="0"/>
              </a:rPr>
              <a:t> GOLD 2019 </a:t>
            </a:r>
            <a:r>
              <a:rPr lang="en-US" dirty="0" err="1" smtClean="0">
                <a:latin typeface="Calibri" panose="020F0502020204030204" pitchFamily="34" charset="0"/>
                <a:cs typeface="Calibri" panose="020F0502020204030204" pitchFamily="34" charset="0"/>
              </a:rPr>
              <a:t>tiếp</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cận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theo</a:t>
            </a:r>
            <a:r>
              <a:rPr lang="en-US" dirty="0" smtClean="0">
                <a:latin typeface="Calibri" panose="020F0502020204030204" pitchFamily="34" charset="0"/>
                <a:cs typeface="Calibri" panose="020F0502020204030204" pitchFamily="34" charset="0"/>
              </a:rPr>
              <a:t> 2 </a:t>
            </a:r>
            <a:r>
              <a:rPr lang="en-US" dirty="0" err="1" smtClean="0">
                <a:latin typeface="Calibri" panose="020F0502020204030204" pitchFamily="34" charset="0"/>
                <a:cs typeface="Calibri" panose="020F0502020204030204" pitchFamily="34" charset="0"/>
              </a:rPr>
              <a:t>đích</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chính</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đó</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là</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giảm</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tình</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trạng</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khó</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thở</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và</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tần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suất</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đợt</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cấp</a:t>
            </a:r>
            <a:endParaRPr lang="en-US" dirty="0">
              <a:latin typeface="Calibri" panose="020F0502020204030204" pitchFamily="34" charset="0"/>
              <a:cs typeface="Calibri" panose="020F0502020204030204" pitchFamily="34" charset="0"/>
            </a:endParaRPr>
          </a:p>
          <a:p>
            <a:pPr algn="just">
              <a:lnSpc>
                <a:spcPct val="110000"/>
              </a:lnSpc>
              <a:spcBef>
                <a:spcPts val="600"/>
              </a:spcBef>
              <a:spcAft>
                <a:spcPts val="600"/>
              </a:spcAft>
              <a:buFont typeface="Wingdings" panose="05000000000000000000" pitchFamily="2" charset="2"/>
              <a:buChar char="§"/>
            </a:pPr>
            <a:r>
              <a:rPr lang="vi-VN" dirty="0" smtClean="0">
                <a:latin typeface="Calibri" panose="020F0502020204030204" pitchFamily="34" charset="0"/>
                <a:cs typeface="Calibri" panose="020F0502020204030204" pitchFamily="34" charset="0"/>
              </a:rPr>
              <a:t>Ư</a:t>
            </a:r>
            <a:r>
              <a:rPr lang="en-US" dirty="0" smtClean="0">
                <a:latin typeface="Calibri" panose="020F0502020204030204" pitchFamily="34" charset="0"/>
                <a:cs typeface="Calibri" panose="020F0502020204030204" pitchFamily="34" charset="0"/>
              </a:rPr>
              <a:t>u </a:t>
            </a:r>
            <a:r>
              <a:rPr lang="en-US" dirty="0" err="1" smtClean="0">
                <a:latin typeface="Calibri" panose="020F0502020204030204" pitchFamily="34" charset="0"/>
                <a:cs typeface="Calibri" panose="020F0502020204030204" pitchFamily="34" charset="0"/>
              </a:rPr>
              <a:t>tiên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sử</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dụng</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các</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thuốc</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giãn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phế</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quản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đơn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trị</a:t>
            </a:r>
            <a:r>
              <a:rPr lang="en-US" dirty="0" smtClean="0">
                <a:latin typeface="Calibri" panose="020F0502020204030204" pitchFamily="34" charset="0"/>
                <a:cs typeface="Calibri" panose="020F0502020204030204" pitchFamily="34" charset="0"/>
              </a:rPr>
              <a:t> (LABA or LAMA) </a:t>
            </a:r>
            <a:r>
              <a:rPr lang="en-US" dirty="0" err="1" smtClean="0">
                <a:latin typeface="Calibri" panose="020F0502020204030204" pitchFamily="34" charset="0"/>
                <a:cs typeface="Calibri" panose="020F0502020204030204" pitchFamily="34" charset="0"/>
              </a:rPr>
              <a:t>hoặc</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phối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hợp</a:t>
            </a:r>
            <a:r>
              <a:rPr lang="en-US" dirty="0" smtClean="0">
                <a:latin typeface="Calibri" panose="020F0502020204030204" pitchFamily="34" charset="0"/>
                <a:cs typeface="Calibri" panose="020F0502020204030204" pitchFamily="34" charset="0"/>
              </a:rPr>
              <a:t> (LABA/LAMA) </a:t>
            </a:r>
          </a:p>
          <a:p>
            <a:pPr algn="just">
              <a:lnSpc>
                <a:spcPct val="110000"/>
              </a:lnSpc>
              <a:spcBef>
                <a:spcPts val="600"/>
              </a:spcBef>
              <a:spcAft>
                <a:spcPts val="600"/>
              </a:spcAft>
              <a:buFont typeface="Wingdings" panose="05000000000000000000" pitchFamily="2" charset="2"/>
              <a:buChar char="§"/>
            </a:pPr>
            <a:r>
              <a:rPr lang="en-US" dirty="0" smtClean="0">
                <a:latin typeface="Calibri" panose="020F0502020204030204" pitchFamily="34" charset="0"/>
                <a:cs typeface="Calibri" panose="020F0502020204030204" pitchFamily="34" charset="0"/>
              </a:rPr>
              <a:t>ICS/LABA </a:t>
            </a:r>
            <a:r>
              <a:rPr lang="en-US" dirty="0" err="1" smtClean="0">
                <a:latin typeface="Calibri" panose="020F0502020204030204" pitchFamily="34" charset="0"/>
                <a:cs typeface="Calibri" panose="020F0502020204030204" pitchFamily="34" charset="0"/>
              </a:rPr>
              <a:t>được</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chỉ</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định</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trong</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những</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tình</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huống</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cụ</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thể</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lvl="1" algn="just">
              <a:lnSpc>
                <a:spcPct val="110000"/>
              </a:lnSpc>
              <a:spcBef>
                <a:spcPts val="600"/>
              </a:spcBef>
              <a:spcAft>
                <a:spcPts val="600"/>
              </a:spcAft>
              <a:buClr>
                <a:schemeClr val="tx2"/>
              </a:buClr>
              <a:buFont typeface="Arial" panose="020B0604020202020204" pitchFamily="34" charset="0"/>
              <a:buChar char="•"/>
            </a:pPr>
            <a:r>
              <a:rPr lang="en-US" sz="2000" dirty="0" err="1" smtClean="0">
                <a:latin typeface="Calibri" panose="020F0502020204030204" pitchFamily="34" charset="0"/>
                <a:cs typeface="Calibri" panose="020F0502020204030204" pitchFamily="34" charset="0"/>
              </a:rPr>
              <a:t>Khởi</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trị</a:t>
            </a:r>
            <a:r>
              <a:rPr lang="en-US" sz="2000" dirty="0" smtClean="0">
                <a:latin typeface="Calibri" panose="020F0502020204030204" pitchFamily="34" charset="0"/>
                <a:cs typeface="Calibri" panose="020F0502020204030204" pitchFamily="34" charset="0"/>
              </a:rPr>
              <a:t> ICS/LABA </a:t>
            </a:r>
            <a:r>
              <a:rPr lang="en-US" sz="2000" dirty="0" err="1" smtClean="0">
                <a:latin typeface="Calibri" panose="020F0502020204030204" pitchFamily="34" charset="0"/>
                <a:cs typeface="Calibri" panose="020F0502020204030204" pitchFamily="34" charset="0"/>
              </a:rPr>
              <a:t>đối</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với</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trường</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hợp</a:t>
            </a:r>
            <a:r>
              <a:rPr lang="en-US" sz="2000" dirty="0" smtClean="0">
                <a:latin typeface="Calibri" panose="020F0502020204030204" pitchFamily="34" charset="0"/>
                <a:cs typeface="Calibri" panose="020F0502020204030204" pitchFamily="34" charset="0"/>
              </a:rPr>
              <a:t> BCAT ≥300 </a:t>
            </a:r>
            <a:r>
              <a:rPr lang="en-US" sz="2000" dirty="0">
                <a:latin typeface="Calibri" panose="020F0502020204030204" pitchFamily="34" charset="0"/>
                <a:cs typeface="Calibri" panose="020F0502020204030204" pitchFamily="34" charset="0"/>
              </a:rPr>
              <a:t>TB/mcl </a:t>
            </a:r>
            <a:r>
              <a:rPr lang="en-US" sz="2000" dirty="0" err="1">
                <a:latin typeface="Calibri" panose="020F0502020204030204" pitchFamily="34" charset="0"/>
                <a:cs typeface="Calibri" panose="020F0502020204030204" pitchFamily="34" charset="0"/>
              </a:rPr>
              <a:t>hoặc</a:t>
            </a:r>
            <a:r>
              <a:rPr lang="en-US" sz="2000" dirty="0">
                <a:latin typeface="Calibri" panose="020F0502020204030204" pitchFamily="34" charset="0"/>
                <a:cs typeface="Calibri" panose="020F0502020204030204" pitchFamily="34" charset="0"/>
              </a:rPr>
              <a:t> BCAT ≥</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100 </a:t>
            </a:r>
            <a:r>
              <a:rPr lang="en-US" sz="2000" dirty="0" err="1">
                <a:latin typeface="Calibri" panose="020F0502020204030204" pitchFamily="34" charset="0"/>
                <a:cs typeface="Calibri" panose="020F0502020204030204" pitchFamily="34" charset="0"/>
              </a:rPr>
              <a:t>và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 2 </a:t>
            </a:r>
            <a:r>
              <a:rPr lang="en-US" sz="2000" dirty="0" err="1">
                <a:latin typeface="Calibri" panose="020F0502020204030204" pitchFamily="34" charset="0"/>
                <a:cs typeface="Calibri" panose="020F0502020204030204" pitchFamily="34" charset="0"/>
              </a:rPr>
              <a:t>đợt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cấp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mức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độ</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trung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bình</a:t>
            </a:r>
            <a:r>
              <a:rPr lang="en-US" sz="2000" dirty="0">
                <a:latin typeface="Calibri" panose="020F0502020204030204" pitchFamily="34" charset="0"/>
                <a:cs typeface="Calibri" panose="020F0502020204030204" pitchFamily="34" charset="0"/>
              </a:rPr>
              <a:t>/ 1 </a:t>
            </a:r>
            <a:r>
              <a:rPr lang="en-US" sz="2000" dirty="0" err="1">
                <a:latin typeface="Calibri" panose="020F0502020204030204" pitchFamily="34" charset="0"/>
                <a:cs typeface="Calibri" panose="020F0502020204030204" pitchFamily="34" charset="0"/>
              </a:rPr>
              <a:t>đợt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cấp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nhập</a:t>
            </a:r>
            <a:r>
              <a:rPr lang="en-US" sz="2000" dirty="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viện</a:t>
            </a:r>
            <a:endParaRPr lang="en-US" sz="2000" dirty="0" smtClean="0">
              <a:latin typeface="Calibri" panose="020F0502020204030204" pitchFamily="34" charset="0"/>
              <a:cs typeface="Calibri" panose="020F0502020204030204" pitchFamily="34" charset="0"/>
            </a:endParaRPr>
          </a:p>
          <a:p>
            <a:pPr lvl="1" algn="just">
              <a:lnSpc>
                <a:spcPct val="110000"/>
              </a:lnSpc>
              <a:spcBef>
                <a:spcPts val="600"/>
              </a:spcBef>
              <a:spcAft>
                <a:spcPts val="600"/>
              </a:spcAft>
              <a:buClr>
                <a:schemeClr val="tx2"/>
              </a:buClr>
              <a:buFont typeface="Arial" panose="020B0604020202020204" pitchFamily="34" charset="0"/>
              <a:buChar char="•"/>
            </a:pPr>
            <a:r>
              <a:rPr lang="en-US" sz="2000" dirty="0" err="1">
                <a:latin typeface="Calibri" panose="020F0502020204030204" pitchFamily="34" charset="0"/>
                <a:cs typeface="Calibri" panose="020F0502020204030204" pitchFamily="34" charset="0"/>
              </a:rPr>
              <a:t>Khởi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trị</a:t>
            </a:r>
            <a:r>
              <a:rPr lang="en-US" sz="2000" dirty="0">
                <a:latin typeface="Calibri" panose="020F0502020204030204" pitchFamily="34" charset="0"/>
                <a:cs typeface="Calibri" panose="020F0502020204030204" pitchFamily="34" charset="0"/>
              </a:rPr>
              <a:t> ICS/LABA </a:t>
            </a:r>
            <a:r>
              <a:rPr lang="en-US" sz="2000" dirty="0" err="1">
                <a:latin typeface="Calibri" panose="020F0502020204030204" pitchFamily="34" charset="0"/>
                <a:cs typeface="Calibri" panose="020F0502020204030204" pitchFamily="34" charset="0"/>
              </a:rPr>
              <a:t>đối</a:t>
            </a:r>
            <a:r>
              <a:rPr lang="en-US" sz="2000" dirty="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với</a:t>
            </a:r>
            <a:r>
              <a:rPr lang="en-US" sz="2000" dirty="0" smtClean="0">
                <a:latin typeface="Calibri" panose="020F0502020204030204" pitchFamily="34" charset="0"/>
                <a:cs typeface="Calibri" panose="020F0502020204030204" pitchFamily="34" charset="0"/>
              </a:rPr>
              <a:t> COPD </a:t>
            </a:r>
            <a:r>
              <a:rPr lang="en-US" sz="2000" dirty="0" err="1" smtClean="0">
                <a:latin typeface="Calibri" panose="020F0502020204030204" pitchFamily="34" charset="0"/>
                <a:cs typeface="Calibri" panose="020F0502020204030204" pitchFamily="34" charset="0"/>
              </a:rPr>
              <a:t>có</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tiền</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sử</a:t>
            </a:r>
            <a:r>
              <a:rPr lang="en-US" sz="2000" dirty="0" smtClean="0">
                <a:latin typeface="Calibri" panose="020F0502020204030204" pitchFamily="34" charset="0"/>
                <a:cs typeface="Calibri" panose="020F0502020204030204" pitchFamily="34" charset="0"/>
              </a:rPr>
              <a:t> hen (ACO)</a:t>
            </a:r>
          </a:p>
          <a:p>
            <a:pPr lvl="1" algn="just">
              <a:lnSpc>
                <a:spcPct val="110000"/>
              </a:lnSpc>
              <a:spcBef>
                <a:spcPts val="600"/>
              </a:spcBef>
              <a:spcAft>
                <a:spcPts val="600"/>
              </a:spcAft>
              <a:buClr>
                <a:schemeClr val="tx2"/>
              </a:buClr>
              <a:buFont typeface="Arial" panose="020B0604020202020204" pitchFamily="34" charset="0"/>
              <a:buChar char="•"/>
            </a:pPr>
            <a:r>
              <a:rPr lang="en-US" sz="2000" dirty="0" err="1" smtClean="0">
                <a:latin typeface="Calibri" panose="020F0502020204030204" pitchFamily="34" charset="0"/>
                <a:cs typeface="Calibri" panose="020F0502020204030204" pitchFamily="34" charset="0"/>
              </a:rPr>
              <a:t>Đối</a:t>
            </a:r>
            <a:r>
              <a:rPr lang="en-US" sz="2000" dirty="0" smtClean="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với</a:t>
            </a:r>
            <a:r>
              <a:rPr lang="en-US" sz="2000" dirty="0">
                <a:latin typeface="Calibri" panose="020F0502020204030204" pitchFamily="34" charset="0"/>
                <a:cs typeface="Calibri" panose="020F0502020204030204" pitchFamily="34" charset="0"/>
              </a:rPr>
              <a:t> BN </a:t>
            </a:r>
            <a:r>
              <a:rPr lang="en-US" sz="2000" dirty="0" err="1">
                <a:latin typeface="Calibri" panose="020F0502020204030204" pitchFamily="34" charset="0"/>
                <a:cs typeface="Calibri" panose="020F0502020204030204" pitchFamily="34" charset="0"/>
              </a:rPr>
              <a:t>vẫn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đợt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kịch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phát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đang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dùng</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LABA/LAMA </a:t>
            </a:r>
            <a:r>
              <a:rPr lang="en-US" sz="2000" dirty="0" err="1">
                <a:latin typeface="Calibri" panose="020F0502020204030204" pitchFamily="34" charset="0"/>
                <a:cs typeface="Calibri" panose="020F0502020204030204" pitchFamily="34" charset="0"/>
              </a:rPr>
              <a:t>thì</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tăng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lên</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LABA/LAMA/ICS </a:t>
            </a:r>
            <a:r>
              <a:rPr lang="en-US" sz="2000" dirty="0" err="1" smtClean="0">
                <a:latin typeface="Calibri" panose="020F0502020204030204" pitchFamily="34" charset="0"/>
                <a:cs typeface="Calibri" panose="020F0502020204030204" pitchFamily="34" charset="0"/>
              </a:rPr>
              <a:t>hoặc</a:t>
            </a:r>
            <a:r>
              <a:rPr lang="en-US" sz="2000" dirty="0" smtClean="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chuyển</a:t>
            </a:r>
            <a:r>
              <a:rPr lang="en-US" sz="2000" dirty="0">
                <a:latin typeface="Calibri" panose="020F0502020204030204" pitchFamily="34" charset="0"/>
                <a:cs typeface="Calibri" panose="020F0502020204030204" pitchFamily="34" charset="0"/>
              </a:rPr>
              <a:t> sang </a:t>
            </a:r>
            <a:r>
              <a:rPr lang="en-US" sz="2000" dirty="0" smtClean="0">
                <a:latin typeface="Calibri" panose="020F0502020204030204" pitchFamily="34" charset="0"/>
                <a:cs typeface="Calibri" panose="020F0502020204030204" pitchFamily="34" charset="0"/>
              </a:rPr>
              <a:t>LABA/ICS</a:t>
            </a:r>
            <a:endParaRPr lang="en-US" sz="2000" dirty="0">
              <a:latin typeface="Calibri" panose="020F0502020204030204" pitchFamily="34" charset="0"/>
              <a:cs typeface="Calibri" panose="020F0502020204030204" pitchFamily="34" charset="0"/>
            </a:endParaRPr>
          </a:p>
          <a:p>
            <a:pPr lvl="1" algn="just">
              <a:lnSpc>
                <a:spcPct val="110000"/>
              </a:lnSpc>
              <a:spcBef>
                <a:spcPts val="600"/>
              </a:spcBef>
              <a:spcAft>
                <a:spcPts val="600"/>
              </a:spcAft>
              <a:buClr>
                <a:schemeClr val="accent1"/>
              </a:buClr>
              <a:buSzPct val="100000"/>
              <a:buFont typeface="Arial" panose="020B0604020202020204" pitchFamily="34" charset="0"/>
              <a:buChar char="•"/>
            </a:pPr>
            <a:r>
              <a:rPr lang="en-GB" sz="2000" dirty="0" err="1" smtClean="0">
                <a:latin typeface="Calibri" panose="020F0502020204030204" pitchFamily="34" charset="0"/>
                <a:cs typeface="Calibri" panose="020F0502020204030204" pitchFamily="34" charset="0"/>
              </a:rPr>
              <a:t>Đối</a:t>
            </a:r>
            <a:r>
              <a:rPr lang="en-GB" sz="2000" dirty="0" smtClean="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với</a:t>
            </a:r>
            <a:r>
              <a:rPr lang="en-GB" sz="2000" dirty="0">
                <a:latin typeface="Calibri" panose="020F0502020204030204" pitchFamily="34" charset="0"/>
                <a:cs typeface="Calibri" panose="020F0502020204030204" pitchFamily="34" charset="0"/>
              </a:rPr>
              <a:t> BN </a:t>
            </a:r>
            <a:r>
              <a:rPr lang="en-GB" sz="2000" dirty="0" err="1">
                <a:latin typeface="Calibri" panose="020F0502020204030204" pitchFamily="34" charset="0"/>
                <a:cs typeface="Calibri" panose="020F0502020204030204" pitchFamily="34" charset="0"/>
              </a:rPr>
              <a:t>vẫn</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có</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đợt</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kịch</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phát</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hoặc</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triệu</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chứng</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khi</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đang</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dùng</a:t>
            </a: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LABA/ICS </a:t>
            </a:r>
            <a:r>
              <a:rPr lang="en-GB" sz="2000" dirty="0" err="1">
                <a:latin typeface="Calibri" panose="020F0502020204030204" pitchFamily="34" charset="0"/>
                <a:cs typeface="Calibri" panose="020F0502020204030204" pitchFamily="34" charset="0"/>
              </a:rPr>
              <a:t>thì</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thêm</a:t>
            </a: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LAMA </a:t>
            </a:r>
            <a:r>
              <a:rPr lang="en-GB" sz="2000" dirty="0" err="1" smtClean="0">
                <a:latin typeface="Calibri" panose="020F0502020204030204" pitchFamily="34" charset="0"/>
                <a:cs typeface="Calibri" panose="020F0502020204030204" pitchFamily="34" charset="0"/>
              </a:rPr>
              <a:t>hoặc</a:t>
            </a:r>
            <a:r>
              <a:rPr lang="en-GB" sz="2000" dirty="0" smtClean="0">
                <a:latin typeface="Calibri" panose="020F0502020204030204" pitchFamily="34" charset="0"/>
                <a:cs typeface="Calibri" panose="020F0502020204030204" pitchFamily="34" charset="0"/>
              </a:rPr>
              <a:t> </a:t>
            </a:r>
            <a:r>
              <a:rPr lang="en-GB" sz="2000" dirty="0" err="1" smtClean="0">
                <a:latin typeface="Calibri" panose="020F0502020204030204" pitchFamily="34" charset="0"/>
                <a:cs typeface="Calibri" panose="020F0502020204030204" pitchFamily="34" charset="0"/>
              </a:rPr>
              <a:t>khuyến</a:t>
            </a:r>
            <a:r>
              <a:rPr lang="en-GB" sz="2000" dirty="0" smtClean="0">
                <a:latin typeface="Calibri" panose="020F0502020204030204" pitchFamily="34" charset="0"/>
                <a:cs typeface="Calibri" panose="020F0502020204030204" pitchFamily="34" charset="0"/>
              </a:rPr>
              <a:t> </a:t>
            </a:r>
            <a:r>
              <a:rPr lang="en-GB" sz="2000" dirty="0" err="1" smtClean="0">
                <a:latin typeface="Calibri" panose="020F0502020204030204" pitchFamily="34" charset="0"/>
                <a:cs typeface="Calibri" panose="020F0502020204030204" pitchFamily="34" charset="0"/>
              </a:rPr>
              <a:t>cáo</a:t>
            </a:r>
            <a:r>
              <a:rPr lang="en-GB" sz="2000" dirty="0" smtClean="0">
                <a:latin typeface="Calibri" panose="020F0502020204030204" pitchFamily="34" charset="0"/>
                <a:cs typeface="Calibri" panose="020F0502020204030204" pitchFamily="34" charset="0"/>
              </a:rPr>
              <a:t> </a:t>
            </a:r>
            <a:r>
              <a:rPr lang="en-GB" sz="2000" dirty="0" err="1" smtClean="0">
                <a:latin typeface="Calibri" panose="020F0502020204030204" pitchFamily="34" charset="0"/>
                <a:cs typeface="Calibri" panose="020F0502020204030204" pitchFamily="34" charset="0"/>
              </a:rPr>
              <a:t>chuyển</a:t>
            </a:r>
            <a:r>
              <a:rPr lang="en-GB" sz="2000" dirty="0" smtClean="0">
                <a:latin typeface="Calibri" panose="020F0502020204030204" pitchFamily="34" charset="0"/>
                <a:cs typeface="Calibri" panose="020F0502020204030204" pitchFamily="34" charset="0"/>
              </a:rPr>
              <a:t> sang LABA/LAMA</a:t>
            </a:r>
            <a:endParaRPr lang="en-GB" sz="200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65" y="116632"/>
            <a:ext cx="91357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691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armacological-management-of-copd-2-638.jpg"/>
          <p:cNvPicPr>
            <a:picLocks noGrp="1" noChangeAspect="1"/>
          </p:cNvPicPr>
          <p:nvPr>
            <p:ph idx="1"/>
          </p:nvPr>
        </p:nvPicPr>
        <p:blipFill>
          <a:blip r:embed="rId2"/>
          <a:srcRect l="4038" t="38674" r="42109" b="7786"/>
          <a:stretch>
            <a:fillRect/>
          </a:stretch>
        </p:blipFill>
        <p:spPr>
          <a:xfrm>
            <a:off x="1248228" y="1451428"/>
            <a:ext cx="5544457" cy="4138445"/>
          </a:xfrm>
        </p:spPr>
      </p:pic>
      <p:sp>
        <p:nvSpPr>
          <p:cNvPr id="3" name="Slide Number Placeholder 2"/>
          <p:cNvSpPr>
            <a:spLocks noGrp="1"/>
          </p:cNvSpPr>
          <p:nvPr>
            <p:ph type="sldNum" sz="quarter" idx="4"/>
          </p:nvPr>
        </p:nvSpPr>
        <p:spPr/>
        <p:txBody>
          <a:bodyPr/>
          <a:lstStyle/>
          <a:p>
            <a:fld id="{3C4F54F3-C349-4609-AFEE-01462D5C7942}" type="slidenum">
              <a:rPr lang="en-GB" smtClean="0"/>
              <a:pPr/>
              <a:t>48</a:t>
            </a:fld>
            <a:endParaRPr lang="en-GB" dirty="0"/>
          </a:p>
        </p:txBody>
      </p:sp>
      <p:sp>
        <p:nvSpPr>
          <p:cNvPr id="2" name="Line Callout 1 1"/>
          <p:cNvSpPr/>
          <p:nvPr/>
        </p:nvSpPr>
        <p:spPr>
          <a:xfrm>
            <a:off x="5114275" y="2244460"/>
            <a:ext cx="5252484" cy="1052624"/>
          </a:xfrm>
          <a:prstGeom prst="borderCallout1">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TRÂN TRỌNG CẢM ƠN!</a:t>
            </a:r>
            <a:endParaRPr lang="en-US" sz="2800" b="1" dirty="0"/>
          </a:p>
        </p:txBody>
      </p:sp>
      <p:sp>
        <p:nvSpPr>
          <p:cNvPr id="6" name="Title 5"/>
          <p:cNvSpPr>
            <a:spLocks noGrp="1"/>
          </p:cNvSpPr>
          <p:nvPr>
            <p:ph type="title"/>
          </p:nvPr>
        </p:nvSpPr>
        <p:spPr/>
        <p:txBody>
          <a:bodyPr/>
          <a:lstStyle/>
          <a:p>
            <a:endParaRPr lang="en-US"/>
          </a:p>
        </p:txBody>
      </p:sp>
      <p:sp>
        <p:nvSpPr>
          <p:cNvPr id="13" name="Curved Up Arrow 12"/>
          <p:cNvSpPr/>
          <p:nvPr/>
        </p:nvSpPr>
        <p:spPr>
          <a:xfrm>
            <a:off x="4341109" y="3317358"/>
            <a:ext cx="2687011" cy="811310"/>
          </a:xfrm>
          <a:prstGeom prst="curved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6465" y="5237272"/>
            <a:ext cx="91357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15212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2159563" y="395083"/>
            <a:ext cx="8737600" cy="584775"/>
          </a:xfrm>
          <a:prstGeom prst="rect">
            <a:avLst/>
          </a:prstGeom>
          <a:noFill/>
          <a:ln w="9525">
            <a:noFill/>
            <a:miter lim="800000"/>
            <a:headEnd/>
            <a:tailEnd/>
          </a:ln>
        </p:spPr>
        <p:txBody>
          <a:bodyPr>
            <a:spAutoFit/>
          </a:bodyPr>
          <a:lstStyle/>
          <a:p>
            <a:pPr algn="ctr"/>
            <a:r>
              <a:rPr lang="en-US" sz="3200" b="1" dirty="0" smtClean="0">
                <a:solidFill>
                  <a:srgbClr val="C00000"/>
                </a:solidFill>
                <a:latin typeface="Tahoma" pitchFamily="34" charset="0"/>
                <a:cs typeface="Tahoma" pitchFamily="34" charset="0"/>
              </a:rPr>
              <a:t>ĐỊNH NGHĨA COPD</a:t>
            </a:r>
            <a:endParaRPr lang="en-US" sz="3200" b="1" dirty="0">
              <a:solidFill>
                <a:srgbClr val="C00000"/>
              </a:solidFill>
              <a:latin typeface="Tahoma" pitchFamily="34" charset="0"/>
              <a:cs typeface="Tahoma" pitchFamily="34" charset="0"/>
            </a:endParaRPr>
          </a:p>
        </p:txBody>
      </p:sp>
      <p:sp>
        <p:nvSpPr>
          <p:cNvPr id="8" name="TextBox 1"/>
          <p:cNvSpPr txBox="1">
            <a:spLocks noChangeArrowheads="1"/>
          </p:cNvSpPr>
          <p:nvPr/>
        </p:nvSpPr>
        <p:spPr bwMode="auto">
          <a:xfrm>
            <a:off x="1295467" y="1556792"/>
            <a:ext cx="10369152" cy="4057393"/>
          </a:xfrm>
          <a:prstGeom prst="rect">
            <a:avLst/>
          </a:prstGeom>
          <a:noFill/>
          <a:ln w="9525">
            <a:noFill/>
            <a:miter lim="800000"/>
            <a:headEnd/>
            <a:tailEnd/>
          </a:ln>
        </p:spPr>
        <p:txBody>
          <a:bodyPr wrap="square">
            <a:spAutoFit/>
          </a:bodyPr>
          <a:lstStyle/>
          <a:p>
            <a:pPr>
              <a:lnSpc>
                <a:spcPct val="150000"/>
              </a:lnSpc>
              <a:spcBef>
                <a:spcPts val="1200"/>
              </a:spcBef>
              <a:buFont typeface="Wingdings" pitchFamily="2" charset="2"/>
              <a:buChar char="§"/>
              <a:tabLst/>
            </a:pPr>
            <a:r>
              <a:rPr lang="en-US" altLang="zh-CN" sz="2800" dirty="0">
                <a:latin typeface="Calibri" pitchFamily="34" charset="0"/>
                <a:cs typeface="Calibri" pitchFamily="34" charset="0"/>
              </a:rPr>
              <a:t>COPD </a:t>
            </a:r>
            <a:r>
              <a:rPr lang="en-US" altLang="zh-CN" sz="2800" dirty="0" err="1">
                <a:latin typeface="Calibri" pitchFamily="34" charset="0"/>
                <a:cs typeface="Calibri" pitchFamily="34" charset="0"/>
              </a:rPr>
              <a:t>là</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bệnh</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thường</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gặp</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có</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thể</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dự</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phòng</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và</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điều</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trị</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được</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đặc</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trưng</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bởi</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các</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triệu</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chứng</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hô</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hấp</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dai</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dẳng</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và</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tắc</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nghẽn</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đường</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thở</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tiến</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triển</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nặng</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dần</a:t>
            </a:r>
            <a:r>
              <a:rPr lang="en-US" altLang="zh-CN" sz="2800" dirty="0">
                <a:latin typeface="Calibri" pitchFamily="34" charset="0"/>
                <a:cs typeface="Calibri" pitchFamily="34" charset="0"/>
              </a:rPr>
              <a:t> do </a:t>
            </a:r>
            <a:r>
              <a:rPr lang="en-US" altLang="zh-CN" sz="2800" dirty="0" err="1">
                <a:latin typeface="Calibri" pitchFamily="34" charset="0"/>
                <a:cs typeface="Calibri" pitchFamily="34" charset="0"/>
              </a:rPr>
              <a:t>các</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bất</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thường</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của</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đường</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thơ</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va</a:t>
            </a:r>
            <a:r>
              <a:rPr lang="en-US" altLang="zh-CN" sz="2800" dirty="0">
                <a:latin typeface="Calibri" pitchFamily="34" charset="0"/>
                <a:cs typeface="Calibri" pitchFamily="34" charset="0"/>
              </a:rPr>
              <a:t>̀/</a:t>
            </a:r>
            <a:r>
              <a:rPr lang="en-US" altLang="zh-CN" sz="2800" dirty="0" err="1">
                <a:latin typeface="Calibri" pitchFamily="34" charset="0"/>
                <a:cs typeface="Calibri" pitchFamily="34" charset="0"/>
              </a:rPr>
              <a:t>hoặc</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phê</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nang</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liên</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quan</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tới</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phơi</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nhiễm</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với</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các</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phần</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tử</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và</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khí</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độc</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hại</a:t>
            </a:r>
            <a:r>
              <a:rPr lang="en-US" altLang="zh-CN" sz="2800" dirty="0">
                <a:latin typeface="Calibri" pitchFamily="34" charset="0"/>
                <a:cs typeface="Calibri" pitchFamily="34" charset="0"/>
              </a:rPr>
              <a:t> (GOLD </a:t>
            </a:r>
            <a:r>
              <a:rPr lang="en-US" altLang="zh-CN" sz="2800" dirty="0" smtClean="0">
                <a:latin typeface="Calibri" pitchFamily="34" charset="0"/>
                <a:cs typeface="Calibri" pitchFamily="34" charset="0"/>
              </a:rPr>
              <a:t>2019)</a:t>
            </a:r>
            <a:endParaRPr lang="en-US" altLang="zh-CN" sz="2800" dirty="0">
              <a:latin typeface="Calibri" pitchFamily="34" charset="0"/>
              <a:cs typeface="Calibri" pitchFamily="34" charset="0"/>
            </a:endParaRPr>
          </a:p>
          <a:p>
            <a:pPr>
              <a:lnSpc>
                <a:spcPct val="150000"/>
              </a:lnSpc>
              <a:spcBef>
                <a:spcPts val="1200"/>
              </a:spcBef>
              <a:buFont typeface="Wingdings" pitchFamily="2" charset="2"/>
              <a:buChar char="§"/>
              <a:tabLst/>
            </a:pPr>
            <a:r>
              <a:rPr lang="en-US" altLang="zh-CN" sz="2800" dirty="0" err="1">
                <a:latin typeface="Calibri" pitchFamily="34" charset="0"/>
                <a:cs typeface="Calibri" pitchFamily="34" charset="0"/>
              </a:rPr>
              <a:t>Định</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nghĩa</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này</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không</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thay</a:t>
            </a:r>
            <a:r>
              <a:rPr lang="en-US" altLang="zh-CN" sz="2800" dirty="0">
                <a:latin typeface="Calibri" pitchFamily="34" charset="0"/>
                <a:cs typeface="Calibri" pitchFamily="34" charset="0"/>
              </a:rPr>
              <a:t> </a:t>
            </a:r>
            <a:r>
              <a:rPr lang="en-US" altLang="zh-CN" sz="2800" dirty="0" err="1">
                <a:latin typeface="Calibri" pitchFamily="34" charset="0"/>
                <a:cs typeface="Calibri" pitchFamily="34" charset="0"/>
              </a:rPr>
              <a:t>đổi</a:t>
            </a:r>
            <a:r>
              <a:rPr lang="en-US" altLang="zh-CN" sz="2800" dirty="0">
                <a:latin typeface="Calibri" pitchFamily="34" charset="0"/>
                <a:cs typeface="Calibri" pitchFamily="34" charset="0"/>
              </a:rPr>
              <a:t> so </a:t>
            </a:r>
            <a:r>
              <a:rPr lang="en-US" altLang="zh-CN" sz="2800" dirty="0" err="1">
                <a:latin typeface="Calibri" pitchFamily="34" charset="0"/>
                <a:cs typeface="Calibri" pitchFamily="34" charset="0"/>
              </a:rPr>
              <a:t>với</a:t>
            </a:r>
            <a:r>
              <a:rPr lang="en-US" altLang="zh-CN" sz="2800" dirty="0">
                <a:latin typeface="Calibri" pitchFamily="34" charset="0"/>
                <a:cs typeface="Calibri" pitchFamily="34" charset="0"/>
              </a:rPr>
              <a:t> GOLD </a:t>
            </a:r>
            <a:r>
              <a:rPr lang="en-US" altLang="zh-CN" sz="2800" dirty="0" smtClean="0">
                <a:latin typeface="Calibri" pitchFamily="34" charset="0"/>
                <a:cs typeface="Calibri" pitchFamily="34" charset="0"/>
              </a:rPr>
              <a:t>2018</a:t>
            </a:r>
            <a:endParaRPr lang="en-US" altLang="zh-CN" sz="2800" dirty="0">
              <a:latin typeface="Calibri" pitchFamily="34" charset="0"/>
              <a:cs typeface="Calibri" pitchFamily="34" charset="0"/>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76819" y="6509027"/>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474402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013733"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157072" y="184504"/>
            <a:ext cx="11184565" cy="1077218"/>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NGUYÊN NHÂN, CƠ CHẾ BỆNH SINH, BỆNH NGUYÊN CỦA COPD</a:t>
            </a:r>
            <a:endParaRPr lang="en-US" sz="3200" b="1" dirty="0">
              <a:solidFill>
                <a:srgbClr val="C00000"/>
              </a:solidFill>
              <a:latin typeface="Tahoma" pitchFamily="34" charset="0"/>
              <a:cs typeface="Tahoma" pitchFamily="34" charset="0"/>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76819" y="6509027"/>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xmlns="" id="{DF06F0CB-6869-4214-9A99-B37F41807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73"/>
          <a:stretch/>
        </p:blipFill>
        <p:spPr>
          <a:xfrm rot="16200000">
            <a:off x="3487167" y="-804905"/>
            <a:ext cx="5697722" cy="9313036"/>
          </a:xfrm>
          <a:prstGeom prst="rect">
            <a:avLst/>
          </a:prstGeom>
        </p:spPr>
      </p:pic>
      <p:sp>
        <p:nvSpPr>
          <p:cNvPr id="2" name="Oval 1"/>
          <p:cNvSpPr/>
          <p:nvPr/>
        </p:nvSpPr>
        <p:spPr>
          <a:xfrm>
            <a:off x="1871531" y="3068960"/>
            <a:ext cx="2078699" cy="151216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Hút</a:t>
            </a:r>
            <a:r>
              <a:rPr lang="en-US" sz="2000" b="1" dirty="0" smtClean="0"/>
              <a:t> </a:t>
            </a:r>
            <a:r>
              <a:rPr lang="en-US" sz="2000" b="1" dirty="0" err="1" smtClean="0"/>
              <a:t>thuốc</a:t>
            </a:r>
            <a:endParaRPr lang="en-US" sz="2000" b="1" dirty="0" smtClean="0"/>
          </a:p>
          <a:p>
            <a:pPr algn="ctr"/>
            <a:r>
              <a:rPr lang="en-US" sz="2000" b="1" dirty="0" err="1" smtClean="0"/>
              <a:t>Khói</a:t>
            </a:r>
            <a:r>
              <a:rPr lang="en-US" sz="2000" b="1" dirty="0" smtClean="0"/>
              <a:t> </a:t>
            </a:r>
            <a:r>
              <a:rPr lang="en-US" sz="2000" b="1" dirty="0" err="1" smtClean="0"/>
              <a:t>bui</a:t>
            </a:r>
            <a:endParaRPr lang="en-US" sz="2000" b="1" dirty="0"/>
          </a:p>
        </p:txBody>
      </p:sp>
      <p:sp>
        <p:nvSpPr>
          <p:cNvPr id="3" name="Oval 2"/>
          <p:cNvSpPr/>
          <p:nvPr/>
        </p:nvSpPr>
        <p:spPr>
          <a:xfrm>
            <a:off x="4751851" y="3068960"/>
            <a:ext cx="2016224" cy="151216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Viêm</a:t>
            </a:r>
            <a:r>
              <a:rPr lang="en-US" sz="1600" b="1" dirty="0" smtClean="0"/>
              <a:t> </a:t>
            </a:r>
            <a:r>
              <a:rPr lang="en-US" sz="1600" b="1" dirty="0" err="1" smtClean="0"/>
              <a:t>hệ</a:t>
            </a:r>
            <a:r>
              <a:rPr lang="en-US" sz="1600" b="1" dirty="0" smtClean="0"/>
              <a:t> </a:t>
            </a:r>
            <a:r>
              <a:rPr lang="en-US" sz="1600" b="1" dirty="0" err="1" smtClean="0"/>
              <a:t>thống</a:t>
            </a:r>
            <a:r>
              <a:rPr lang="en-US" sz="1600" b="1" dirty="0" smtClean="0"/>
              <a:t> </a:t>
            </a:r>
            <a:r>
              <a:rPr lang="en-US" sz="1600" b="1" dirty="0" err="1" smtClean="0"/>
              <a:t>và</a:t>
            </a:r>
            <a:r>
              <a:rPr lang="en-US" sz="1600" b="1" dirty="0" smtClean="0"/>
              <a:t> ở </a:t>
            </a:r>
            <a:r>
              <a:rPr lang="en-US" sz="1600" b="1" dirty="0" err="1" smtClean="0"/>
              <a:t>phổi</a:t>
            </a:r>
            <a:endParaRPr lang="en-US" sz="1600" b="1" dirty="0"/>
          </a:p>
        </p:txBody>
      </p:sp>
      <p:sp>
        <p:nvSpPr>
          <p:cNvPr id="4" name="Oval 3"/>
          <p:cNvSpPr/>
          <p:nvPr/>
        </p:nvSpPr>
        <p:spPr>
          <a:xfrm>
            <a:off x="7536160" y="3140968"/>
            <a:ext cx="2016224" cy="144016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Bệnh</a:t>
            </a:r>
            <a:r>
              <a:rPr lang="en-US" sz="1600" b="1" dirty="0" smtClean="0"/>
              <a:t> </a:t>
            </a:r>
            <a:r>
              <a:rPr lang="en-US" sz="1600" b="1" dirty="0" err="1" smtClean="0"/>
              <a:t>lý</a:t>
            </a:r>
            <a:r>
              <a:rPr lang="en-US" sz="1600" b="1" dirty="0" smtClean="0"/>
              <a:t> </a:t>
            </a:r>
            <a:r>
              <a:rPr lang="en-US" sz="1600" b="1" dirty="0" err="1" smtClean="0"/>
              <a:t>đường</a:t>
            </a:r>
            <a:r>
              <a:rPr lang="en-US" sz="1600" b="1" dirty="0" smtClean="0"/>
              <a:t> </a:t>
            </a:r>
            <a:r>
              <a:rPr lang="en-US" sz="1600" b="1" dirty="0" err="1" smtClean="0"/>
              <a:t>thở</a:t>
            </a:r>
            <a:r>
              <a:rPr lang="en-US" sz="1600" b="1" dirty="0" smtClean="0"/>
              <a:t> </a:t>
            </a:r>
            <a:r>
              <a:rPr lang="en-US" sz="1600" b="1" dirty="0" err="1" smtClean="0"/>
              <a:t>nhỏ</a:t>
            </a:r>
            <a:endParaRPr lang="en-US" sz="1600" b="1" dirty="0"/>
          </a:p>
        </p:txBody>
      </p:sp>
      <p:sp>
        <p:nvSpPr>
          <p:cNvPr id="5" name="Oval 4"/>
          <p:cNvSpPr/>
          <p:nvPr/>
        </p:nvSpPr>
        <p:spPr>
          <a:xfrm>
            <a:off x="8976320" y="1268760"/>
            <a:ext cx="1874560" cy="129614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 </a:t>
            </a:r>
          </a:p>
          <a:p>
            <a:pPr algn="ctr"/>
            <a:r>
              <a:rPr lang="en-US" b="1" dirty="0" err="1" smtClean="0"/>
              <a:t>Khạc</a:t>
            </a:r>
            <a:r>
              <a:rPr lang="en-US" b="1" dirty="0" smtClean="0"/>
              <a:t> </a:t>
            </a:r>
            <a:r>
              <a:rPr lang="en-US" b="1" dirty="0" err="1" smtClean="0"/>
              <a:t>đờm</a:t>
            </a:r>
            <a:endParaRPr lang="en-US" b="1" dirty="0" smtClean="0"/>
          </a:p>
          <a:p>
            <a:pPr algn="ctr"/>
            <a:r>
              <a:rPr lang="en-US" b="1" dirty="0" err="1" smtClean="0"/>
              <a:t>Khó</a:t>
            </a:r>
            <a:r>
              <a:rPr lang="en-US" b="1" dirty="0" smtClean="0"/>
              <a:t> </a:t>
            </a:r>
            <a:r>
              <a:rPr lang="en-US" b="1" dirty="0" err="1" smtClean="0"/>
              <a:t>thở</a:t>
            </a:r>
            <a:endParaRPr lang="en-US" b="1" dirty="0"/>
          </a:p>
        </p:txBody>
      </p:sp>
      <p:sp>
        <p:nvSpPr>
          <p:cNvPr id="8" name="Oval 7"/>
          <p:cNvSpPr/>
          <p:nvPr/>
        </p:nvSpPr>
        <p:spPr>
          <a:xfrm>
            <a:off x="8976320" y="5157192"/>
            <a:ext cx="1728192" cy="122413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Tắc</a:t>
            </a:r>
            <a:r>
              <a:rPr lang="en-US" b="1" dirty="0" smtClean="0"/>
              <a:t> </a:t>
            </a:r>
            <a:r>
              <a:rPr lang="en-US" b="1" dirty="0" err="1" smtClean="0"/>
              <a:t>nghẽn</a:t>
            </a:r>
            <a:endParaRPr lang="en-US" b="1" dirty="0" smtClean="0"/>
          </a:p>
          <a:p>
            <a:pPr algn="ctr"/>
            <a:r>
              <a:rPr lang="en-US" b="1" dirty="0" err="1" smtClean="0"/>
              <a:t>Cố</a:t>
            </a:r>
            <a:r>
              <a:rPr lang="en-US" b="1" dirty="0" smtClean="0"/>
              <a:t> </a:t>
            </a:r>
            <a:r>
              <a:rPr lang="en-US" b="1" dirty="0" err="1" smtClean="0"/>
              <a:t>định</a:t>
            </a:r>
            <a:r>
              <a:rPr lang="en-US" b="1" dirty="0" smtClean="0"/>
              <a:t> </a:t>
            </a:r>
            <a:endParaRPr lang="en-US" b="1" dirty="0"/>
          </a:p>
        </p:txBody>
      </p:sp>
    </p:spTree>
    <p:extLst>
      <p:ext uri="{BB962C8B-B14F-4D97-AF65-F5344CB8AC3E}">
        <p14:creationId xmlns:p14="http://schemas.microsoft.com/office/powerpoint/2010/main" val="2210235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4664"/>
            <a:ext cx="10972800" cy="511200"/>
          </a:xfrm>
        </p:spPr>
        <p:txBody>
          <a:bodyPr/>
          <a:lstStyle/>
          <a:p>
            <a:pPr algn="ctr"/>
            <a:r>
              <a:rPr lang="en-US" sz="4000" b="1" dirty="0" smtClean="0">
                <a:solidFill>
                  <a:srgbClr val="C00000"/>
                </a:solidFill>
              </a:rPr>
              <a:t>TRIỆU CHỨNG LÂM SÀNG CỦA COPD</a:t>
            </a:r>
            <a:endParaRPr lang="en-US" sz="4000" b="1" dirty="0">
              <a:solidFill>
                <a:srgbClr val="C00000"/>
              </a:solidFill>
            </a:endParaRPr>
          </a:p>
        </p:txBody>
      </p:sp>
      <p:sp>
        <p:nvSpPr>
          <p:cNvPr id="3" name="Text Placeholder 2"/>
          <p:cNvSpPr>
            <a:spLocks noGrp="1"/>
          </p:cNvSpPr>
          <p:nvPr>
            <p:ph type="body" sz="quarter" idx="13"/>
          </p:nvPr>
        </p:nvSpPr>
        <p:spPr>
          <a:xfrm>
            <a:off x="508000" y="1217431"/>
            <a:ext cx="11568608" cy="5105400"/>
          </a:xfrm>
        </p:spPr>
        <p:txBody>
          <a:bodyPr>
            <a:noAutofit/>
          </a:bodyPr>
          <a:lstStyle/>
          <a:p>
            <a:pPr>
              <a:lnSpc>
                <a:spcPct val="120000"/>
              </a:lnSpc>
              <a:buFont typeface="Wingdings" pitchFamily="2" charset="2"/>
              <a:buChar char="§"/>
            </a:pPr>
            <a:r>
              <a:rPr lang="en-US" sz="2800" b="0" dirty="0" smtClean="0"/>
              <a:t>Ho, </a:t>
            </a:r>
            <a:r>
              <a:rPr lang="en-US" sz="2800" b="0" dirty="0" err="1" smtClean="0"/>
              <a:t>khạc</a:t>
            </a:r>
            <a:r>
              <a:rPr lang="en-US" sz="2800" b="0" dirty="0" smtClean="0"/>
              <a:t> </a:t>
            </a:r>
            <a:r>
              <a:rPr lang="en-US" sz="2800" b="0" dirty="0" err="1" smtClean="0"/>
              <a:t>đờm</a:t>
            </a:r>
            <a:r>
              <a:rPr lang="en-US" sz="2800" b="0" dirty="0" smtClean="0"/>
              <a:t> </a:t>
            </a:r>
            <a:r>
              <a:rPr lang="en-US" sz="2800" b="0" dirty="0" err="1" smtClean="0"/>
              <a:t>mạn</a:t>
            </a:r>
            <a:r>
              <a:rPr lang="en-US" sz="2800" b="0" dirty="0" smtClean="0"/>
              <a:t> </a:t>
            </a:r>
            <a:r>
              <a:rPr lang="en-US" sz="2800" b="0" dirty="0" err="1" smtClean="0"/>
              <a:t>tính</a:t>
            </a:r>
            <a:r>
              <a:rPr lang="en-US" sz="2800" b="0" dirty="0" smtClean="0"/>
              <a:t>: </a:t>
            </a:r>
            <a:r>
              <a:rPr lang="en-US" sz="2800" b="0" dirty="0" err="1" smtClean="0"/>
              <a:t>thường</a:t>
            </a:r>
            <a:r>
              <a:rPr lang="en-US" sz="2800" b="0" dirty="0" smtClean="0"/>
              <a:t> ho </a:t>
            </a:r>
            <a:r>
              <a:rPr lang="en-US" sz="2800" b="0" dirty="0" err="1" smtClean="0"/>
              <a:t>khạc</a:t>
            </a:r>
            <a:r>
              <a:rPr lang="en-US" sz="2800" b="0" dirty="0" smtClean="0"/>
              <a:t> </a:t>
            </a:r>
            <a:r>
              <a:rPr lang="en-US" sz="2800" b="0" dirty="0" err="1" smtClean="0"/>
              <a:t>đờm</a:t>
            </a:r>
            <a:r>
              <a:rPr lang="en-US" sz="2800" b="0" dirty="0" smtClean="0"/>
              <a:t> </a:t>
            </a:r>
            <a:r>
              <a:rPr lang="en-US" sz="2800" b="0" dirty="0" err="1" smtClean="0"/>
              <a:t>về</a:t>
            </a:r>
            <a:r>
              <a:rPr lang="en-US" sz="2800" b="0" dirty="0" smtClean="0"/>
              <a:t> </a:t>
            </a:r>
            <a:r>
              <a:rPr lang="en-US" sz="2800" b="0" dirty="0" err="1" smtClean="0"/>
              <a:t>buổi</a:t>
            </a:r>
            <a:r>
              <a:rPr lang="en-US" sz="2800" b="0" dirty="0" smtClean="0"/>
              <a:t> </a:t>
            </a:r>
            <a:r>
              <a:rPr lang="en-US" sz="2800" b="0" dirty="0" err="1" smtClean="0"/>
              <a:t>sáng</a:t>
            </a:r>
            <a:r>
              <a:rPr lang="en-US" sz="2800" b="0" dirty="0" smtClean="0"/>
              <a:t>, </a:t>
            </a:r>
            <a:r>
              <a:rPr lang="en-US" sz="2800" b="0" dirty="0" err="1" smtClean="0"/>
              <a:t>đờm</a:t>
            </a:r>
            <a:r>
              <a:rPr lang="en-US" sz="2800" b="0" dirty="0" smtClean="0"/>
              <a:t> </a:t>
            </a:r>
            <a:r>
              <a:rPr lang="en-US" sz="2800" b="0" dirty="0" err="1" smtClean="0"/>
              <a:t>nhầy</a:t>
            </a:r>
            <a:r>
              <a:rPr lang="en-US" sz="2800" b="0" dirty="0" smtClean="0"/>
              <a:t> </a:t>
            </a:r>
            <a:r>
              <a:rPr lang="en-US" sz="2800" b="0" dirty="0" err="1" smtClean="0"/>
              <a:t>trong</a:t>
            </a:r>
            <a:r>
              <a:rPr lang="en-US" sz="2800" b="0" dirty="0" smtClean="0"/>
              <a:t> </a:t>
            </a:r>
            <a:r>
              <a:rPr lang="en-US" sz="2800" b="0" dirty="0" err="1" smtClean="0"/>
              <a:t>khó</a:t>
            </a:r>
            <a:r>
              <a:rPr lang="en-US" sz="2800" b="0" dirty="0" smtClean="0"/>
              <a:t> </a:t>
            </a:r>
            <a:r>
              <a:rPr lang="en-US" sz="2800" b="0" dirty="0" err="1" smtClean="0"/>
              <a:t>khạc</a:t>
            </a:r>
            <a:r>
              <a:rPr lang="en-US" sz="2800" b="0" dirty="0" smtClean="0"/>
              <a:t> </a:t>
            </a:r>
            <a:r>
              <a:rPr lang="en-US" sz="2800" b="0" dirty="0" err="1" smtClean="0"/>
              <a:t>hoặc</a:t>
            </a:r>
            <a:r>
              <a:rPr lang="en-US" sz="2800" b="0" dirty="0" smtClean="0"/>
              <a:t> </a:t>
            </a:r>
            <a:r>
              <a:rPr lang="en-US" sz="2800" b="0" dirty="0" err="1" smtClean="0"/>
              <a:t>đờm</a:t>
            </a:r>
            <a:r>
              <a:rPr lang="en-US" sz="2800" b="0" dirty="0" smtClean="0"/>
              <a:t> </a:t>
            </a:r>
            <a:r>
              <a:rPr lang="en-US" sz="2800" b="0" dirty="0" err="1" smtClean="0"/>
              <a:t>mủ</a:t>
            </a:r>
            <a:r>
              <a:rPr lang="en-US" sz="2800" b="0" dirty="0" smtClean="0"/>
              <a:t>  </a:t>
            </a:r>
            <a:r>
              <a:rPr lang="en-US" sz="2800" b="0" dirty="0" err="1" smtClean="0"/>
              <a:t>trong</a:t>
            </a:r>
            <a:r>
              <a:rPr lang="en-US" sz="2800" b="0" dirty="0" smtClean="0"/>
              <a:t> </a:t>
            </a:r>
            <a:r>
              <a:rPr lang="en-US" sz="2800" b="0" dirty="0" err="1" smtClean="0"/>
              <a:t>các</a:t>
            </a:r>
            <a:r>
              <a:rPr lang="en-US" sz="2800" b="0" dirty="0" smtClean="0"/>
              <a:t> </a:t>
            </a:r>
            <a:r>
              <a:rPr lang="en-US" sz="2800" b="0" dirty="0" err="1" smtClean="0"/>
              <a:t>đợt</a:t>
            </a:r>
            <a:r>
              <a:rPr lang="en-US" sz="2800" b="0" dirty="0" smtClean="0"/>
              <a:t> </a:t>
            </a:r>
            <a:r>
              <a:rPr lang="en-US" sz="2800" b="0" dirty="0" err="1" smtClean="0"/>
              <a:t>nhiễm</a:t>
            </a:r>
            <a:r>
              <a:rPr lang="en-US" sz="2800" b="0" dirty="0" smtClean="0"/>
              <a:t> </a:t>
            </a:r>
            <a:r>
              <a:rPr lang="en-US" sz="2800" b="0" dirty="0" err="1" smtClean="0"/>
              <a:t>trùng</a:t>
            </a:r>
            <a:endParaRPr lang="en-US" sz="2800" b="0" dirty="0" smtClean="0"/>
          </a:p>
          <a:p>
            <a:pPr>
              <a:lnSpc>
                <a:spcPct val="120000"/>
              </a:lnSpc>
              <a:buFont typeface="Wingdings" pitchFamily="2" charset="2"/>
              <a:buChar char="§"/>
            </a:pPr>
            <a:r>
              <a:rPr lang="en-US" sz="2800" b="0" dirty="0" err="1" smtClean="0"/>
              <a:t>Khó</a:t>
            </a:r>
            <a:r>
              <a:rPr lang="en-US" sz="2800" b="0" dirty="0" smtClean="0"/>
              <a:t> </a:t>
            </a:r>
            <a:r>
              <a:rPr lang="en-US" sz="2800" b="0" dirty="0" err="1" smtClean="0"/>
              <a:t>thở</a:t>
            </a:r>
            <a:r>
              <a:rPr lang="en-US" sz="2800" b="0" dirty="0" smtClean="0"/>
              <a:t> </a:t>
            </a:r>
            <a:r>
              <a:rPr lang="en-US" sz="2800" b="0" dirty="0" err="1" smtClean="0"/>
              <a:t>tăng</a:t>
            </a:r>
            <a:r>
              <a:rPr lang="en-US" sz="2800" b="0" dirty="0" smtClean="0"/>
              <a:t> </a:t>
            </a:r>
            <a:r>
              <a:rPr lang="en-US" sz="2800" b="0" dirty="0" err="1" smtClean="0"/>
              <a:t>dần</a:t>
            </a:r>
            <a:r>
              <a:rPr lang="en-US" sz="2800" b="0" dirty="0" smtClean="0"/>
              <a:t>: </a:t>
            </a:r>
            <a:r>
              <a:rPr lang="en-US" sz="2800" b="0" dirty="0" err="1" smtClean="0"/>
              <a:t>lúc</a:t>
            </a:r>
            <a:r>
              <a:rPr lang="en-US" sz="2800" b="0" dirty="0" smtClean="0"/>
              <a:t> </a:t>
            </a:r>
            <a:r>
              <a:rPr lang="en-US" sz="2800" b="0" dirty="0" err="1" smtClean="0"/>
              <a:t>đầu</a:t>
            </a:r>
            <a:r>
              <a:rPr lang="en-US" sz="2800" b="0" dirty="0" smtClean="0"/>
              <a:t> </a:t>
            </a:r>
            <a:r>
              <a:rPr lang="en-US" sz="2800" b="0" dirty="0" err="1" smtClean="0"/>
              <a:t>khó</a:t>
            </a:r>
            <a:r>
              <a:rPr lang="en-US" sz="2800" b="0" dirty="0" smtClean="0"/>
              <a:t> </a:t>
            </a:r>
            <a:r>
              <a:rPr lang="en-US" sz="2800" b="0" dirty="0" err="1" smtClean="0"/>
              <a:t>thở</a:t>
            </a:r>
            <a:r>
              <a:rPr lang="en-US" sz="2800" b="0" dirty="0" smtClean="0"/>
              <a:t> </a:t>
            </a:r>
            <a:r>
              <a:rPr lang="en-US" sz="2800" b="0" dirty="0" err="1" smtClean="0"/>
              <a:t>khi</a:t>
            </a:r>
            <a:r>
              <a:rPr lang="en-US" sz="2800" b="0" dirty="0" smtClean="0"/>
              <a:t> </a:t>
            </a:r>
            <a:r>
              <a:rPr lang="en-US" sz="2800" b="0" dirty="0" err="1" smtClean="0"/>
              <a:t>gắng</a:t>
            </a:r>
            <a:r>
              <a:rPr lang="en-US" sz="2800" b="0" dirty="0" smtClean="0"/>
              <a:t> </a:t>
            </a:r>
            <a:r>
              <a:rPr lang="en-US" sz="2800" b="0" dirty="0" err="1" smtClean="0"/>
              <a:t>sức</a:t>
            </a:r>
            <a:r>
              <a:rPr lang="en-US" sz="2800" b="0" dirty="0" smtClean="0"/>
              <a:t>, </a:t>
            </a:r>
            <a:r>
              <a:rPr lang="en-US" sz="2800" b="0" dirty="0" err="1" smtClean="0"/>
              <a:t>sau</a:t>
            </a:r>
            <a:r>
              <a:rPr lang="en-US" sz="2800" b="0" dirty="0" smtClean="0"/>
              <a:t> </a:t>
            </a:r>
            <a:r>
              <a:rPr lang="en-US" sz="2800" b="0" dirty="0" err="1" smtClean="0"/>
              <a:t>khó</a:t>
            </a:r>
            <a:r>
              <a:rPr lang="en-US" sz="2800" b="0" dirty="0" smtClean="0"/>
              <a:t> </a:t>
            </a:r>
            <a:r>
              <a:rPr lang="en-US" sz="2800" b="0" dirty="0" err="1" smtClean="0"/>
              <a:t>thở</a:t>
            </a:r>
            <a:r>
              <a:rPr lang="en-US" sz="2800" b="0" dirty="0" smtClean="0"/>
              <a:t> </a:t>
            </a:r>
            <a:r>
              <a:rPr lang="en-US" sz="2800" b="0" dirty="0" err="1" smtClean="0"/>
              <a:t>cả</a:t>
            </a:r>
            <a:r>
              <a:rPr lang="en-US" sz="2800" b="0" dirty="0" smtClean="0"/>
              <a:t> </a:t>
            </a:r>
            <a:r>
              <a:rPr lang="en-US" sz="2800" b="0" dirty="0" err="1" smtClean="0"/>
              <a:t>lúc</a:t>
            </a:r>
            <a:r>
              <a:rPr lang="en-US" sz="2800" b="0" dirty="0" smtClean="0"/>
              <a:t> </a:t>
            </a:r>
            <a:r>
              <a:rPr lang="en-US" sz="2800" b="0" dirty="0" err="1" smtClean="0"/>
              <a:t>nghỉ</a:t>
            </a:r>
            <a:r>
              <a:rPr lang="en-US" sz="2800" b="0" dirty="0" smtClean="0"/>
              <a:t> </a:t>
            </a:r>
            <a:r>
              <a:rPr lang="en-US" sz="2800" b="0" dirty="0" err="1" smtClean="0"/>
              <a:t>ngơi</a:t>
            </a:r>
            <a:r>
              <a:rPr lang="en-US" sz="2800" b="0" dirty="0" smtClean="0"/>
              <a:t>, </a:t>
            </a:r>
            <a:r>
              <a:rPr lang="en-US" sz="2800" b="0" dirty="0" err="1" smtClean="0"/>
              <a:t>khó</a:t>
            </a:r>
            <a:r>
              <a:rPr lang="en-US" sz="2800" b="0" dirty="0" smtClean="0"/>
              <a:t> </a:t>
            </a:r>
            <a:r>
              <a:rPr lang="en-US" sz="2800" b="0" dirty="0" err="1" smtClean="0"/>
              <a:t>thở</a:t>
            </a:r>
            <a:r>
              <a:rPr lang="en-US" sz="2800" b="0" dirty="0" smtClean="0"/>
              <a:t> </a:t>
            </a:r>
            <a:r>
              <a:rPr lang="en-US" sz="2800" b="0" dirty="0" err="1" smtClean="0"/>
              <a:t>cả</a:t>
            </a:r>
            <a:r>
              <a:rPr lang="en-US" sz="2800" b="0" dirty="0" smtClean="0"/>
              <a:t> </a:t>
            </a:r>
            <a:r>
              <a:rPr lang="en-US" sz="2800" b="0" dirty="0" err="1" smtClean="0"/>
              <a:t>ngày</a:t>
            </a:r>
            <a:endParaRPr lang="en-US" sz="2800" b="0" dirty="0" smtClean="0"/>
          </a:p>
          <a:p>
            <a:pPr>
              <a:lnSpc>
                <a:spcPct val="120000"/>
              </a:lnSpc>
              <a:buFont typeface="Wingdings" pitchFamily="2" charset="2"/>
              <a:buChar char="§"/>
            </a:pPr>
            <a:r>
              <a:rPr lang="en-US" sz="2800" b="0" dirty="0" err="1" smtClean="0"/>
              <a:t>Khám</a:t>
            </a:r>
            <a:r>
              <a:rPr lang="en-US" sz="2800" b="0" dirty="0" smtClean="0"/>
              <a:t> </a:t>
            </a:r>
            <a:r>
              <a:rPr lang="en-US" sz="2800" b="0" dirty="0" err="1" smtClean="0"/>
              <a:t>phổi</a:t>
            </a:r>
            <a:r>
              <a:rPr lang="en-US" sz="2800" b="0" dirty="0" smtClean="0"/>
              <a:t>: </a:t>
            </a:r>
            <a:r>
              <a:rPr lang="en-US" sz="2800" b="0" dirty="0" err="1" smtClean="0"/>
              <a:t>lồng</a:t>
            </a:r>
            <a:r>
              <a:rPr lang="en-US" sz="2800" b="0" dirty="0" smtClean="0"/>
              <a:t> </a:t>
            </a:r>
            <a:r>
              <a:rPr lang="en-US" sz="2800" b="0" dirty="0" err="1" smtClean="0"/>
              <a:t>ngực</a:t>
            </a:r>
            <a:r>
              <a:rPr lang="en-US" sz="2800" b="0" dirty="0" smtClean="0"/>
              <a:t> </a:t>
            </a:r>
            <a:r>
              <a:rPr lang="en-US" sz="2800" b="0" dirty="0" err="1" smtClean="0"/>
              <a:t>hình</a:t>
            </a:r>
            <a:r>
              <a:rPr lang="en-US" sz="2800" b="0" dirty="0" smtClean="0"/>
              <a:t> </a:t>
            </a:r>
            <a:r>
              <a:rPr lang="en-US" sz="2800" b="0" dirty="0" err="1" smtClean="0"/>
              <a:t>thùng</a:t>
            </a:r>
            <a:r>
              <a:rPr lang="en-US" sz="2800" b="0" dirty="0" smtClean="0"/>
              <a:t> (</a:t>
            </a:r>
            <a:r>
              <a:rPr lang="en-US" sz="2800" b="0" dirty="0" err="1" smtClean="0"/>
              <a:t>giãn</a:t>
            </a:r>
            <a:r>
              <a:rPr lang="en-US" sz="2800" b="0" dirty="0" smtClean="0"/>
              <a:t> </a:t>
            </a:r>
            <a:r>
              <a:rPr lang="en-US" sz="2800" b="0" dirty="0" err="1" smtClean="0"/>
              <a:t>phế</a:t>
            </a:r>
            <a:r>
              <a:rPr lang="en-US" sz="2800" b="0" dirty="0" smtClean="0"/>
              <a:t> </a:t>
            </a:r>
            <a:r>
              <a:rPr lang="en-US" sz="2800" b="0" dirty="0" err="1" smtClean="0"/>
              <a:t>nang</a:t>
            </a:r>
            <a:r>
              <a:rPr lang="en-US" sz="2800" b="0" dirty="0" smtClean="0"/>
              <a:t>), ran </a:t>
            </a:r>
            <a:r>
              <a:rPr lang="en-US" sz="2800" b="0" dirty="0" err="1" smtClean="0"/>
              <a:t>rít</a:t>
            </a:r>
            <a:r>
              <a:rPr lang="en-US" sz="2800" b="0" dirty="0" smtClean="0"/>
              <a:t> ran </a:t>
            </a:r>
            <a:r>
              <a:rPr lang="en-US" sz="2800" b="0" dirty="0" err="1" smtClean="0"/>
              <a:t>ngáy</a:t>
            </a:r>
            <a:r>
              <a:rPr lang="en-US" sz="2800" b="0" dirty="0" smtClean="0"/>
              <a:t>, ran </a:t>
            </a:r>
            <a:r>
              <a:rPr lang="en-US" sz="2800" b="0" dirty="0" err="1" smtClean="0"/>
              <a:t>ẩm</a:t>
            </a:r>
            <a:r>
              <a:rPr lang="en-US" sz="2800" b="0" dirty="0" smtClean="0"/>
              <a:t> ran </a:t>
            </a:r>
            <a:r>
              <a:rPr lang="en-US" sz="2800" b="0" dirty="0" err="1" smtClean="0"/>
              <a:t>nổ</a:t>
            </a:r>
            <a:r>
              <a:rPr lang="en-US" sz="2800" b="0" dirty="0" smtClean="0"/>
              <a:t> </a:t>
            </a:r>
            <a:r>
              <a:rPr lang="en-US" sz="2800" b="0" dirty="0" err="1" smtClean="0"/>
              <a:t>trong</a:t>
            </a:r>
            <a:r>
              <a:rPr lang="en-US" sz="2800" b="0" dirty="0" smtClean="0"/>
              <a:t> </a:t>
            </a:r>
            <a:r>
              <a:rPr lang="en-US" sz="2800" b="0" dirty="0" err="1" smtClean="0"/>
              <a:t>đợt</a:t>
            </a:r>
            <a:r>
              <a:rPr lang="en-US" sz="2800" b="0" dirty="0" smtClean="0"/>
              <a:t> </a:t>
            </a:r>
            <a:r>
              <a:rPr lang="en-US" sz="2800" b="0" dirty="0" err="1" smtClean="0"/>
              <a:t>cấp</a:t>
            </a:r>
            <a:endParaRPr lang="en-US" sz="2800" b="0" dirty="0" smtClean="0"/>
          </a:p>
          <a:p>
            <a:pPr>
              <a:lnSpc>
                <a:spcPct val="120000"/>
              </a:lnSpc>
              <a:buFont typeface="Wingdings" pitchFamily="2" charset="2"/>
              <a:buChar char="§"/>
            </a:pPr>
            <a:r>
              <a:rPr lang="en-US" sz="2800" b="0" dirty="0" smtClean="0"/>
              <a:t>Ở </a:t>
            </a:r>
            <a:r>
              <a:rPr lang="en-US" sz="2800" b="0" dirty="0" err="1" smtClean="0"/>
              <a:t>giai</a:t>
            </a:r>
            <a:r>
              <a:rPr lang="en-US" sz="2800" b="0" dirty="0" smtClean="0"/>
              <a:t> </a:t>
            </a:r>
            <a:r>
              <a:rPr lang="en-US" sz="2800" b="0" dirty="0" err="1" smtClean="0"/>
              <a:t>đoạn</a:t>
            </a:r>
            <a:r>
              <a:rPr lang="en-US" sz="2800" b="0" dirty="0" smtClean="0"/>
              <a:t> </a:t>
            </a:r>
            <a:r>
              <a:rPr lang="en-US" sz="2800" b="0" dirty="0" err="1" smtClean="0"/>
              <a:t>sớm</a:t>
            </a:r>
            <a:r>
              <a:rPr lang="en-US" sz="2800" b="0" dirty="0" smtClean="0"/>
              <a:t>: </a:t>
            </a:r>
            <a:r>
              <a:rPr lang="en-US" sz="2800" b="0" dirty="0" err="1" smtClean="0"/>
              <a:t>thường</a:t>
            </a:r>
            <a:r>
              <a:rPr lang="en-US" sz="2800" b="0" dirty="0" smtClean="0"/>
              <a:t> </a:t>
            </a:r>
            <a:r>
              <a:rPr lang="en-US" sz="2800" b="0" dirty="0" err="1" smtClean="0"/>
              <a:t>không</a:t>
            </a:r>
            <a:r>
              <a:rPr lang="en-US" sz="2800" b="0" dirty="0" smtClean="0"/>
              <a:t> </a:t>
            </a:r>
            <a:r>
              <a:rPr lang="en-US" sz="2800" b="0" dirty="0" err="1" smtClean="0"/>
              <a:t>thấy</a:t>
            </a:r>
            <a:r>
              <a:rPr lang="en-US" sz="2800" b="0" dirty="0" smtClean="0"/>
              <a:t> </a:t>
            </a:r>
            <a:r>
              <a:rPr lang="en-US" sz="2800" b="0" dirty="0" err="1" smtClean="0"/>
              <a:t>gì</a:t>
            </a:r>
            <a:r>
              <a:rPr lang="en-US" sz="2800" b="0" dirty="0" smtClean="0"/>
              <a:t> </a:t>
            </a:r>
            <a:r>
              <a:rPr lang="en-US" sz="2800" b="0" dirty="0" err="1" smtClean="0"/>
              <a:t>đặc</a:t>
            </a:r>
            <a:r>
              <a:rPr lang="en-US" sz="2800" b="0" dirty="0" smtClean="0"/>
              <a:t> </a:t>
            </a:r>
            <a:r>
              <a:rPr lang="en-US" sz="2800" b="0" dirty="0" err="1" smtClean="0"/>
              <a:t>biệt</a:t>
            </a:r>
            <a:endParaRPr lang="en-US" sz="2800" b="0" dirty="0" smtClean="0"/>
          </a:p>
          <a:p>
            <a:pPr>
              <a:lnSpc>
                <a:spcPct val="120000"/>
              </a:lnSpc>
              <a:buFont typeface="Wingdings" pitchFamily="2" charset="2"/>
              <a:buChar char="§"/>
            </a:pPr>
            <a:r>
              <a:rPr lang="en-US" sz="2800" b="0" dirty="0" err="1" smtClean="0"/>
              <a:t>Giai</a:t>
            </a:r>
            <a:r>
              <a:rPr lang="en-US" sz="2800" b="0" dirty="0" smtClean="0"/>
              <a:t> </a:t>
            </a:r>
            <a:r>
              <a:rPr lang="en-US" sz="2800" b="0" dirty="0" err="1" smtClean="0"/>
              <a:t>đoạn</a:t>
            </a:r>
            <a:r>
              <a:rPr lang="en-US" sz="2800" b="0" dirty="0" smtClean="0"/>
              <a:t> </a:t>
            </a:r>
            <a:r>
              <a:rPr lang="en-US" sz="2800" b="0" dirty="0" err="1" smtClean="0"/>
              <a:t>muộn</a:t>
            </a:r>
            <a:r>
              <a:rPr lang="en-US" sz="2800" b="0" dirty="0" smtClean="0"/>
              <a:t>: </a:t>
            </a:r>
            <a:r>
              <a:rPr lang="en-US" sz="2800" b="0" dirty="0" err="1" smtClean="0"/>
              <a:t>dấu</a:t>
            </a:r>
            <a:r>
              <a:rPr lang="en-US" sz="2800" b="0" dirty="0" smtClean="0"/>
              <a:t> </a:t>
            </a:r>
            <a:r>
              <a:rPr lang="en-US" sz="2800" b="0" dirty="0" err="1" smtClean="0"/>
              <a:t>hiệu</a:t>
            </a:r>
            <a:r>
              <a:rPr lang="en-US" sz="2800" b="0" dirty="0" smtClean="0"/>
              <a:t> </a:t>
            </a:r>
            <a:r>
              <a:rPr lang="en-US" sz="2800" b="0" dirty="0" err="1" smtClean="0"/>
              <a:t>tâm</a:t>
            </a:r>
            <a:r>
              <a:rPr lang="en-US" sz="2800" b="0" dirty="0" smtClean="0"/>
              <a:t> </a:t>
            </a:r>
            <a:r>
              <a:rPr lang="en-US" sz="2800" b="0" dirty="0" err="1" smtClean="0"/>
              <a:t>phế</a:t>
            </a:r>
            <a:r>
              <a:rPr lang="en-US" sz="2800" b="0" dirty="0" smtClean="0"/>
              <a:t> </a:t>
            </a:r>
            <a:r>
              <a:rPr lang="en-US" sz="2800" b="0" dirty="0" err="1" smtClean="0"/>
              <a:t>mạn</a:t>
            </a:r>
            <a:r>
              <a:rPr lang="en-US" sz="2800" b="0" dirty="0" smtClean="0"/>
              <a:t>, </a:t>
            </a:r>
            <a:r>
              <a:rPr lang="en-US" sz="2800" b="0" dirty="0" err="1" smtClean="0"/>
              <a:t>suy</a:t>
            </a:r>
            <a:r>
              <a:rPr lang="en-US" sz="2800" b="0" dirty="0" smtClean="0"/>
              <a:t> </a:t>
            </a:r>
            <a:r>
              <a:rPr lang="en-US" sz="2800" b="0" dirty="0" err="1" smtClean="0"/>
              <a:t>hô</a:t>
            </a:r>
            <a:r>
              <a:rPr lang="en-US" sz="2800" b="0" dirty="0" smtClean="0"/>
              <a:t> </a:t>
            </a:r>
            <a:r>
              <a:rPr lang="en-US" sz="2800" b="0" dirty="0" err="1" smtClean="0"/>
              <a:t>hấp</a:t>
            </a:r>
            <a:r>
              <a:rPr lang="en-US" sz="2800" b="0" dirty="0" smtClean="0"/>
              <a:t> </a:t>
            </a:r>
            <a:r>
              <a:rPr lang="en-US" sz="2800" b="0" dirty="0" err="1" smtClean="0"/>
              <a:t>mạn</a:t>
            </a:r>
            <a:r>
              <a:rPr lang="en-US" sz="2800" b="0" dirty="0" smtClean="0"/>
              <a:t> </a:t>
            </a:r>
            <a:r>
              <a:rPr lang="en-US" sz="2800" b="0" dirty="0" err="1" smtClean="0"/>
              <a:t>tính</a:t>
            </a:r>
            <a:endParaRPr lang="en-US" sz="2800" b="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118573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8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9" y="116632"/>
            <a:ext cx="94694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007387" y="425859"/>
            <a:ext cx="11184565" cy="584775"/>
          </a:xfrm>
          <a:prstGeom prst="rect">
            <a:avLst/>
          </a:prstGeom>
          <a:noFill/>
          <a:ln w="9525">
            <a:noFill/>
            <a:miter lim="800000"/>
            <a:headEnd/>
            <a:tailEnd/>
          </a:ln>
        </p:spPr>
        <p:txBody>
          <a:bodyPr wrap="square">
            <a:spAutoFit/>
          </a:bodyPr>
          <a:lstStyle/>
          <a:p>
            <a:pPr algn="ctr"/>
            <a:r>
              <a:rPr lang="en-US" sz="3200" b="1" dirty="0" smtClean="0">
                <a:solidFill>
                  <a:srgbClr val="C00000"/>
                </a:solidFill>
                <a:latin typeface="Tahoma" pitchFamily="34" charset="0"/>
                <a:cs typeface="Tahoma" pitchFamily="34" charset="0"/>
              </a:rPr>
              <a:t>CHỨC NĂNG HÔ HẤP</a:t>
            </a:r>
            <a:endParaRPr lang="en-US" sz="3200" b="1" dirty="0">
              <a:solidFill>
                <a:srgbClr val="C00000"/>
              </a:solidFill>
              <a:latin typeface="Tahoma" pitchFamily="34" charset="0"/>
              <a:cs typeface="Tahoma" pitchFamily="34" charset="0"/>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2376819" y="6509027"/>
            <a:ext cx="8128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xmlns="" id="{583EA0A8-1C21-4CAA-BC47-8F388FB16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531" y="985848"/>
            <a:ext cx="9753620" cy="5486411"/>
          </a:xfrm>
          <a:prstGeom prst="rect">
            <a:avLst/>
          </a:prstGeom>
        </p:spPr>
      </p:pic>
      <p:sp>
        <p:nvSpPr>
          <p:cNvPr id="2" name="Rectangle 1"/>
          <p:cNvSpPr/>
          <p:nvPr/>
        </p:nvSpPr>
        <p:spPr>
          <a:xfrm>
            <a:off x="2376819" y="1010634"/>
            <a:ext cx="3577414" cy="4034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CNHH </a:t>
            </a:r>
            <a:r>
              <a:rPr lang="en-US" sz="2000" b="1" dirty="0" err="1" smtClean="0"/>
              <a:t>bình</a:t>
            </a:r>
            <a:r>
              <a:rPr lang="en-US" sz="2000" b="1" dirty="0" smtClean="0"/>
              <a:t> </a:t>
            </a:r>
            <a:r>
              <a:rPr lang="en-US" sz="2000" b="1" dirty="0" err="1" smtClean="0"/>
              <a:t>thường</a:t>
            </a:r>
            <a:endParaRPr lang="en-US" sz="2000" b="1" dirty="0"/>
          </a:p>
        </p:txBody>
      </p:sp>
      <p:sp>
        <p:nvSpPr>
          <p:cNvPr id="4" name="Rectangle 3"/>
          <p:cNvSpPr/>
          <p:nvPr/>
        </p:nvSpPr>
        <p:spPr>
          <a:xfrm>
            <a:off x="7240772" y="1010635"/>
            <a:ext cx="3540642" cy="4034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CNHH ở </a:t>
            </a:r>
            <a:r>
              <a:rPr lang="en-US" sz="2000" b="1" dirty="0" err="1" smtClean="0"/>
              <a:t>bệnh</a:t>
            </a:r>
            <a:r>
              <a:rPr lang="en-US" sz="2000" b="1" dirty="0" smtClean="0"/>
              <a:t> </a:t>
            </a:r>
            <a:r>
              <a:rPr lang="en-US" sz="2000" b="1" dirty="0" err="1" smtClean="0"/>
              <a:t>nhân</a:t>
            </a:r>
            <a:r>
              <a:rPr lang="en-US" sz="2000" b="1" dirty="0" smtClean="0"/>
              <a:t> COPD</a:t>
            </a:r>
            <a:endParaRPr lang="en-US" sz="2000" b="1" dirty="0"/>
          </a:p>
        </p:txBody>
      </p:sp>
    </p:spTree>
    <p:extLst>
      <p:ext uri="{BB962C8B-B14F-4D97-AF65-F5344CB8AC3E}">
        <p14:creationId xmlns:p14="http://schemas.microsoft.com/office/powerpoint/2010/main" val="1837172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5172" y="415264"/>
            <a:ext cx="3742661" cy="1312480"/>
          </a:xfrm>
        </p:spPr>
        <p:txBody>
          <a:bodyPr/>
          <a:lstStyle/>
          <a:p>
            <a:r>
              <a:rPr lang="en-US" sz="2800" b="1" dirty="0" smtClean="0">
                <a:solidFill>
                  <a:srgbClr val="C00000"/>
                </a:solidFill>
              </a:rPr>
              <a:t>FEV1 GIẢM THEO THỜI GIAN </a:t>
            </a:r>
            <a:endParaRPr lang="en-US" sz="2800" b="1" dirty="0">
              <a:solidFill>
                <a:srgbClr val="C00000"/>
              </a:solidFill>
            </a:endParaRPr>
          </a:p>
        </p:txBody>
      </p:sp>
      <p:sp>
        <p:nvSpPr>
          <p:cNvPr id="3" name="Content Placeholder 2"/>
          <p:cNvSpPr>
            <a:spLocks noGrp="1"/>
          </p:cNvSpPr>
          <p:nvPr>
            <p:ph idx="1"/>
          </p:nvPr>
        </p:nvSpPr>
        <p:spPr>
          <a:xfrm>
            <a:off x="8272130" y="1850086"/>
            <a:ext cx="3295520" cy="4430612"/>
          </a:xfrm>
        </p:spPr>
        <p:txBody>
          <a:bodyPr>
            <a:normAutofit/>
          </a:bodyPr>
          <a:lstStyle/>
          <a:p>
            <a:r>
              <a:rPr lang="en-US" sz="2800" dirty="0" smtClean="0">
                <a:latin typeface="Calibri" pitchFamily="34" charset="0"/>
                <a:cs typeface="Calibri" pitchFamily="34" charset="0"/>
              </a:rPr>
              <a:t>CNHH </a:t>
            </a:r>
            <a:r>
              <a:rPr lang="en-US" sz="2800" dirty="0" err="1" smtClean="0">
                <a:latin typeface="Calibri" pitchFamily="34" charset="0"/>
                <a:cs typeface="Calibri" pitchFamily="34" charset="0"/>
              </a:rPr>
              <a:t>suy</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giảm</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theo</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tuổi</a:t>
            </a:r>
            <a:r>
              <a:rPr lang="en-US" sz="2800" dirty="0" smtClean="0">
                <a:latin typeface="Calibri" pitchFamily="34" charset="0"/>
                <a:cs typeface="Calibri" pitchFamily="34" charset="0"/>
              </a:rPr>
              <a:t> ở </a:t>
            </a:r>
            <a:r>
              <a:rPr lang="en-US" sz="2800" dirty="0" err="1" smtClean="0">
                <a:latin typeface="Calibri" pitchFamily="34" charset="0"/>
                <a:cs typeface="Calibri" pitchFamily="34" charset="0"/>
              </a:rPr>
              <a:t>người</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bình</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thường</a:t>
            </a:r>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CNHH ở </a:t>
            </a:r>
            <a:r>
              <a:rPr lang="en-US" sz="2800" dirty="0" err="1" smtClean="0">
                <a:latin typeface="Calibri" pitchFamily="34" charset="0"/>
                <a:cs typeface="Calibri" pitchFamily="34" charset="0"/>
              </a:rPr>
              <a:t>bệnh</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nhân</a:t>
            </a:r>
            <a:r>
              <a:rPr lang="en-US" sz="2800" dirty="0" smtClean="0">
                <a:latin typeface="Calibri" pitchFamily="34" charset="0"/>
                <a:cs typeface="Calibri" pitchFamily="34" charset="0"/>
              </a:rPr>
              <a:t> COPD </a:t>
            </a:r>
            <a:r>
              <a:rPr lang="en-US" sz="2800" dirty="0" err="1" smtClean="0">
                <a:latin typeface="Calibri" pitchFamily="34" charset="0"/>
                <a:cs typeface="Calibri" pitchFamily="34" charset="0"/>
              </a:rPr>
              <a:t>suy</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giảm</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nhanh</a:t>
            </a:r>
            <a:endParaRPr lang="en-US" sz="2800" dirty="0">
              <a:latin typeface="Calibri" pitchFamily="34" charset="0"/>
              <a:cs typeface="Calibri" pitchFamily="34" charset="0"/>
            </a:endParaRPr>
          </a:p>
        </p:txBody>
      </p:sp>
      <p:sp>
        <p:nvSpPr>
          <p:cNvPr id="4" name="Content Placeholder 3"/>
          <p:cNvSpPr>
            <a:spLocks noGrp="1"/>
          </p:cNvSpPr>
          <p:nvPr>
            <p:ph idx="10"/>
          </p:nvPr>
        </p:nvSpPr>
        <p:spPr/>
        <p:txBody>
          <a:bodyPr>
            <a:normAutofit/>
          </a:bodyPr>
          <a:lstStyle/>
          <a:p>
            <a:r>
              <a:rPr lang="en-US" sz="1800" dirty="0" smtClean="0"/>
              <a:t>Lange P et al</a:t>
            </a:r>
            <a:r>
              <a:rPr lang="en-US" sz="1800" i="1" dirty="0" smtClean="0"/>
              <a:t>. NEJM </a:t>
            </a:r>
            <a:r>
              <a:rPr lang="en-US" sz="1800" dirty="0" smtClean="0"/>
              <a:t>2015</a:t>
            </a:r>
            <a:endParaRPr lang="en-US" sz="1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32" t="12992" r="9887" b="5959"/>
          <a:stretch/>
        </p:blipFill>
        <p:spPr bwMode="auto">
          <a:xfrm>
            <a:off x="436686" y="627307"/>
            <a:ext cx="7183362" cy="5411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1818" y="5531151"/>
            <a:ext cx="94694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395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66AAC869-5407-4D39-BB16-E22823B24132}" vid="{B987829B-142C-4AA9-9B37-5BB60DE300B9}"/>
    </a:ext>
  </a:extLst>
</a:theme>
</file>

<file path=ppt/theme/theme2.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66AAC869-5407-4D39-BB16-E22823B24132}" vid="{84B83029-B708-4CD2-BC8D-17C83F7B4BCB}"/>
    </a:ext>
  </a:extLst>
</a:theme>
</file>

<file path=ppt/theme/theme3.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66AAC869-5407-4D39-BB16-E22823B24132}" vid="{2274B52C-C093-4CC6-9444-91B80CA5CAE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55BACAA6EBA5428C7CB4F25A01CE62" ma:contentTypeVersion="76" ma:contentTypeDescription="Create a new document." ma:contentTypeScope="" ma:versionID="5ece0abfa19a3b207b8062c41b0fde32">
  <xsd:schema xmlns:xsd="http://www.w3.org/2001/XMLSchema" xmlns:xs="http://www.w3.org/2001/XMLSchema" xmlns:p="http://schemas.microsoft.com/office/2006/metadata/properties" xmlns:ns1="http://schemas.microsoft.com/sharepoint/v3" xmlns:ns2="9ed8962e-431e-4340-a6c8-2893a8efe810" xmlns:ns3="ef07dc2c-0969-45bd-b24a-a0d3e1562389" xmlns:ns4="0de5f59a-5ea9-419c-9900-515238072da8" xmlns:ns5="44a56295-c29e-4898-8136-a54736c65b82" xmlns:ns6="http://schemas.microsoft.com/sharepoint/v4" xmlns:ns8="3610dea9-bb51-43b1-be36-7e1f933ace5b" targetNamespace="http://schemas.microsoft.com/office/2006/metadata/properties" ma:root="true" ma:fieldsID="13ec7e67f0110fb0ddbe1b23f2f622fb" ns1:_="" ns2:_="" ns3:_="" ns4:_="" ns5:_="" ns6:_="" ns8:_="">
    <xsd:import namespace="http://schemas.microsoft.com/sharepoint/v3"/>
    <xsd:import namespace="9ed8962e-431e-4340-a6c8-2893a8efe810"/>
    <xsd:import namespace="ef07dc2c-0969-45bd-b24a-a0d3e1562389"/>
    <xsd:import namespace="0de5f59a-5ea9-419c-9900-515238072da8"/>
    <xsd:import namespace="44a56295-c29e-4898-8136-a54736c65b82"/>
    <xsd:import namespace="http://schemas.microsoft.com/sharepoint/v4"/>
    <xsd:import namespace="3610dea9-bb51-43b1-be36-7e1f933ace5b"/>
    <xsd:element name="properties">
      <xsd:complexType>
        <xsd:sequence>
          <xsd:element name="documentManagement">
            <xsd:complexType>
              <xsd:all>
                <xsd:element ref="ns2:AZDescription" minOccurs="0"/>
                <xsd:element ref="ns3:Tier_x0020_1_x0020_Location" minOccurs="0"/>
                <xsd:element ref="ns3:Tier_x0020_2_x0020_Location" minOccurs="0"/>
                <xsd:element ref="ns4:Folder" minOccurs="0"/>
                <xsd:element ref="ns3:Event_x0020_Name" minOccurs="0"/>
                <xsd:element ref="ns4:Day" minOccurs="0"/>
                <xsd:element ref="ns1:URL" minOccurs="0"/>
                <xsd:element ref="ns4:Language" minOccurs="0"/>
                <xsd:element ref="ns2:ArchivedDate" minOccurs="0"/>
                <xsd:element ref="ns4:SecurityLevelTaxHTField0" minOccurs="0"/>
                <xsd:element ref="ns4:Tier_x0020_3_x0020_Location" minOccurs="0"/>
                <xsd:element ref="ns4:URL" minOccurs="0"/>
                <xsd:element ref="ns5:TaxCatchAll" minOccurs="0"/>
                <xsd:element ref="ns6:IconOverlay" minOccurs="0"/>
                <xsd:element ref="ns1:PublishingStartDate" minOccurs="0"/>
                <xsd:element ref="ns5:TaxCatchAllLabel" minOccurs="0"/>
                <xsd:element ref="ns1:PublishingExpirationDate" minOccurs="0"/>
                <xsd:element ref="ns5:he6c97020908414f9698cb0ea346c24f" minOccurs="0"/>
                <xsd:element ref="ns5:jaeacda55eaf49eea6307827c7feedaf" minOccurs="0"/>
                <xsd:element ref="ns5:od8998f8c6ba4c29bf84317eb1d7f3b2" minOccurs="0"/>
                <xsd:element ref="ns5:m23d76a27d5d4b50b4313c7294a53b75" minOccurs="0"/>
                <xsd:element ref="ns5:ne676df58e424feeaeeae0a9805fc502" minOccurs="0"/>
                <xsd:element ref="ns3:Source_x0020_Language" minOccurs="0"/>
                <xsd:element ref="ns3:Country" minOccurs="0"/>
                <xsd:element ref="ns3:Function" minOccurs="0"/>
                <xsd:element ref="ns8:SharedWithUsers" minOccurs="0"/>
                <xsd:element ref="ns8:SharedWithDetails" minOccurs="0"/>
                <xsd:element ref="ns3:Sub_x002d_folder" minOccurs="0"/>
                <xsd:element ref="ns8:LastSharedByUser" minOccurs="0"/>
                <xsd:element ref="ns8: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hidden="true" ma:internalName="URL0"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2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26"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d8962e-431e-4340-a6c8-2893a8efe810" elementFormDefault="qualified">
    <xsd:import namespace="http://schemas.microsoft.com/office/2006/documentManagement/types"/>
    <xsd:import namespace="http://schemas.microsoft.com/office/infopath/2007/PartnerControls"/>
    <xsd:element name="AZDescription" ma:index="2" nillable="true" ma:displayName="Description" ma:description="The Description Field provides additional context to the content name and title (e.g. purpose of content)." ma:format="" ma:internalName="AZDescription" ma:readOnly="false" ma:showField="Term1033">
      <xsd:simpleType>
        <xsd:restriction base="dms:Note">
          <xsd:maxLength value="255"/>
        </xsd:restriction>
      </xsd:simpleType>
    </xsd:element>
    <xsd:element name="ArchivedDate" ma:index="13" nillable="true" ma:displayName="Archived Date" ma:description="Date at which resource is eligible to archived" ma:format="DateTime" ma:hidden="true" ma:internalName="Archived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07dc2c-0969-45bd-b24a-a0d3e1562389" elementFormDefault="qualified">
    <xsd:import namespace="http://schemas.microsoft.com/office/2006/documentManagement/types"/>
    <xsd:import namespace="http://schemas.microsoft.com/office/infopath/2007/PartnerControls"/>
    <xsd:element name="Tier_x0020_1_x0020_Location" ma:index="3" nillable="true" ma:displayName="Tier 1 Location" ma:list="{fa25ada2-9e48-4399-9c18-a0fabeb005f5}" ma:internalName="Tier_x0020_1_x0020_Location" ma:showField="Title">
      <xsd:complexType>
        <xsd:complexContent>
          <xsd:extension base="dms:MultiChoiceLookup">
            <xsd:sequence>
              <xsd:element name="Value" type="dms:Lookup" maxOccurs="unbounded" minOccurs="0" nillable="true"/>
            </xsd:sequence>
          </xsd:extension>
        </xsd:complexContent>
      </xsd:complexType>
    </xsd:element>
    <xsd:element name="Tier_x0020_2_x0020_Location" ma:index="4" nillable="true" ma:displayName="Tier 2 Location" ma:list="{fa25ada2-9e48-4399-9c18-a0fabeb005f5}" ma:internalName="Tier_x0020_2_x0020_Location" ma:showField="Tier_x0020_2">
      <xsd:complexType>
        <xsd:complexContent>
          <xsd:extension base="dms:MultiChoiceLookup">
            <xsd:sequence>
              <xsd:element name="Value" type="dms:Lookup" maxOccurs="unbounded" minOccurs="0" nillable="true"/>
            </xsd:sequence>
          </xsd:extension>
        </xsd:complexContent>
      </xsd:complexType>
    </xsd:element>
    <xsd:element name="Event_x0020_Name" ma:index="6" nillable="true" ma:displayName="Event Name" ma:format="Dropdown" ma:internalName="Event_x0020_Name">
      <xsd:simpleType>
        <xsd:restriction base="dms:Choice">
          <xsd:enumeration value="None"/>
          <xsd:enumeration value="ATS Denver 2015"/>
          <xsd:enumeration value="ERS Amsterdam 2015"/>
          <xsd:enumeration value="ATS San Diego 2014"/>
          <xsd:enumeration value="ERS Munich 2014"/>
          <xsd:enumeration value="LBF 2015"/>
          <xsd:enumeration value="LBF 2014"/>
          <xsd:enumeration value="LBF 2013"/>
          <xsd:enumeration value="VBF 2013"/>
          <xsd:enumeration value="ERS Barcelona 2013"/>
          <xsd:enumeration value="VBF 2012"/>
          <xsd:enumeration value="ERS Vienna 2012"/>
          <xsd:enumeration value="ERS Amsterdam 2011"/>
          <xsd:enumeration value="GBF Prague 2011"/>
          <xsd:enumeration value="GBF Amsterdam 2011"/>
          <xsd:enumeration value="GBF Barcelona 2010"/>
          <xsd:enumeration value="GBF Brussels 2010"/>
          <xsd:enumeration value="ATS 2016 San Francisco"/>
          <xsd:enumeration value="ERS 2016 London"/>
          <xsd:enumeration value="ATS 2017 Washington"/>
          <xsd:enumeration value="ERS 2016 Milan"/>
        </xsd:restriction>
      </xsd:simpleType>
    </xsd:element>
    <xsd:element name="Source_x0020_Language" ma:index="33" nillable="true" ma:displayName="Source Language" ma:default="English" ma:format="Dropdown" ma:hidden="true" ma:internalName="Source_x0020_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Country" ma:index="36" nillable="true" ma:displayName="Country" ma:hidden="true" ma:list="{fa25ada2-9e48-4399-9c18-a0fabeb005f5}" ma:internalName="Country" ma:readOnly="false" ma:showField="Country">
      <xsd:simpleType>
        <xsd:restriction base="dms:Lookup"/>
      </xsd:simpleType>
    </xsd:element>
    <xsd:element name="Function" ma:index="37" nillable="true" ma:displayName="Function" ma:hidden="true" ma:list="{fa25ada2-9e48-4399-9c18-a0fabeb005f5}" ma:internalName="Function" ma:readOnly="false" ma:showField="Function">
      <xsd:simpleType>
        <xsd:restriction base="dms:Lookup"/>
      </xsd:simpleType>
    </xsd:element>
    <xsd:element name="Sub_x002d_folder" ma:index="40" nillable="true" ma:displayName="Sub-folder" ma:internalName="Sub_x002d_fold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e5f59a-5ea9-419c-9900-515238072da8" elementFormDefault="qualified">
    <xsd:import namespace="http://schemas.microsoft.com/office/2006/documentManagement/types"/>
    <xsd:import namespace="http://schemas.microsoft.com/office/infopath/2007/PartnerControls"/>
    <xsd:element name="Folder" ma:index="5" nillable="true" ma:displayName="Folder" ma:format="" ma:internalName="Folder" ma:readOnly="false">
      <xsd:simpleType>
        <xsd:restriction base="dms:Text">
          <xsd:maxLength value="100"/>
        </xsd:restriction>
      </xsd:simpleType>
    </xsd:element>
    <xsd:element name="Day" ma:index="7" nillable="true" ma:displayName="Day" ma:default="N/A" ma:description="Use this field only for structuring Events Page." ma:format="Dropdown" ma:internalName="Day" ma:readOnly="false">
      <xsd:simpleType>
        <xsd:restriction base="dms:Choice">
          <xsd:enumeration value="N/A"/>
          <xsd:enumeration value="Day 1"/>
          <xsd:enumeration value="Day 2"/>
        </xsd:restriction>
      </xsd:simpleType>
    </xsd:element>
    <xsd:element name="Language" ma:index="12" nillable="true" ma:displayName="Language" ma:default="English" ma:description="The language in which the content is written." ma:format="" ma:hidden="true" ma:internalName="AZ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element name="SecurityLevelTaxHTField0" ma:index="18" nillable="true" ma:displayName="SecurityLevel_0" ma:format="" ma:hidden="true" ma:internalName="SecurityLevelTaxHTField0" ma:readOnly="false">
      <xsd:simpleType>
        <xsd:restriction base="dms:Note"/>
      </xsd:simpleType>
    </xsd:element>
    <xsd:element name="Tier_x0020_3_x0020_Location" ma:index="19" nillable="true" ma:displayName="Tier 3 Location" ma:default="N/A" ma:format="Dropdown" ma:hidden="true" ma:internalName="Tier_x0020_3_x0020_Location" ma:readOnly="false">
      <xsd:simpleType>
        <xsd:restriction base="dms:Choice">
          <xsd:enumeration value="N/A"/>
          <xsd:enumeration value="Device"/>
        </xsd:restriction>
      </xsd:simpleType>
    </xsd:element>
    <xsd:element name="URL" ma:index="20" nillable="true" ma:displayName="URL" ma:format="" ma:hidden="true"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TaxCatchAll" ma:index="21" nillable="true" ma:displayName="Taxonomy Catch All Column" ma:description="" ma:hidden="true" ma:list="fa6d3ff2-632f-40cc-9f4e-c97caa514fd2" ma:internalName="TaxCatchAll" ma:showField="CatchAllData" ma:web="3610dea9-bb51-43b1-be36-7e1f933ace5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description="" ma:hidden="true" ma:list="fa6d3ff2-632f-40cc-9f4e-c97caa514fd2" ma:internalName="TaxCatchAllLabel" ma:readOnly="true" ma:showField="CatchAllDataLabel" ma:web="3610dea9-bb51-43b1-be36-7e1f933ace5b">
      <xsd:complexType>
        <xsd:complexContent>
          <xsd:extension base="dms:MultiChoiceLookup">
            <xsd:sequence>
              <xsd:element name="Value" type="dms:Lookup" maxOccurs="unbounded" minOccurs="0" nillable="true"/>
            </xsd:sequence>
          </xsd:extension>
        </xsd:complexContent>
      </xsd:complexType>
    </xsd:element>
    <xsd:element name="he6c97020908414f9698cb0ea346c24f" ma:index="27" nillable="true" ma:taxonomy="true" ma:internalName="he6c97020908414f9698cb0ea346c24f" ma:taxonomyFieldName="SecurityLevel" ma:displayName="Confidentiality Level" ma:readOnly="false" ma:default="4049;#Company Restricted|7823532b-ad29-449e-8b12-d3ea149df461" ma:fieldId="{1e6c9702-0908-414f-9698-cb0ea346c24f}" ma:sspId="1ee89e71-04cd-405e-9ca3-99e020c1694d" ma:termSetId="8324ee68-4ef7-4955-9f36-30f9219bd71e" ma:anchorId="d429caf9-eb7a-4880-8d16-95bbe07c014a" ma:open="false" ma:isKeyword="false">
      <xsd:complexType>
        <xsd:sequence>
          <xsd:element ref="pc:Terms" minOccurs="0" maxOccurs="1"/>
        </xsd:sequence>
      </xsd:complexType>
    </xsd:element>
    <xsd:element name="jaeacda55eaf49eea6307827c7feedaf" ma:index="28" nillable="true" ma:taxonomy="true" ma:internalName="jaeacda55eaf49eea6307827c7feedaf" ma:taxonomyFieldName="GRADCode" ma:displayName="GRAD Code" ma:readOnly="false" ma:fieldId="{3aeacda5-5eaf-49ee-a630-7827c7feedaf}" ma:sspId="1ee89e71-04cd-405e-9ca3-99e020c1694d" ma:termSetId="8324ee68-4ef7-4955-9f36-30f9219bd71e" ma:anchorId="125c7433-d3f9-449f-bc6a-d640f44dc121" ma:open="false" ma:isKeyword="false">
      <xsd:complexType>
        <xsd:sequence>
          <xsd:element ref="pc:Terms" minOccurs="0" maxOccurs="1"/>
        </xsd:sequence>
      </xsd:complexType>
    </xsd:element>
    <xsd:element name="od8998f8c6ba4c29bf84317eb1d7f3b2" ma:index="29" nillable="true" ma:taxonomy="true" ma:internalName="od8998f8c6ba4c29bf84317eb1d7f3b2" ma:taxonomyFieldName="AZAudience" ma:displayName="Audience" ma:readOnly="false" ma:fieldId="{8d8998f8-c6ba-4c29-bf84-317eb1d7f3b2}" ma:taxonomyMulti="true" ma:sspId="1ee89e71-04cd-405e-9ca3-99e020c1694d" ma:termSetId="8324ee68-4ef7-4955-9f36-30f9219bd71e" ma:anchorId="b4521421-5401-4d8e-a391-e7ac82367b49" ma:open="false" ma:isKeyword="false">
      <xsd:complexType>
        <xsd:sequence>
          <xsd:element ref="pc:Terms" minOccurs="0" maxOccurs="1"/>
        </xsd:sequence>
      </xsd:complexType>
    </xsd:element>
    <xsd:element name="m23d76a27d5d4b50b4313c7294a53b75" ma:index="30" nillable="true" ma:taxonomy="true" ma:internalName="m23d76a27d5d4b50b4313c7294a53b75" ma:taxonomyFieldName="Type" ma:displayName="Information Type" ma:readOnly="false" ma:fieldId="{623d76a2-7d5d-4b50-b431-3c7294a53b75}" ma:taxonomyMulti="true" ma:sspId="1ee89e71-04cd-405e-9ca3-99e020c1694d" ma:termSetId="8324ee68-4ef7-4955-9f36-30f9219bd71e" ma:anchorId="43cc0e64-61c7-4c76-9e43-ca9eda1b0c36" ma:open="false" ma:isKeyword="false">
      <xsd:complexType>
        <xsd:sequence>
          <xsd:element ref="pc:Terms" minOccurs="0" maxOccurs="1"/>
        </xsd:sequence>
      </xsd:complexType>
    </xsd:element>
    <xsd:element name="ne676df58e424feeaeeae0a9805fc502" ma:index="31" nillable="true" ma:taxonomy="true" ma:internalName="ne676df58e424feeaeeae0a9805fc502" ma:taxonomyFieldName="AZSubject" ma:displayName="AZ Subject" ma:readOnly="false" ma:fieldId="{7e676df5-8e42-4fee-aeea-e0a9805fc502}" ma:taxonomyMulti="true" ma:sspId="1ee89e71-04cd-405e-9ca3-99e020c1694d" ma:termSetId="8324ee68-4ef7-4955-9f36-30f9219bd71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10dea9-bb51-43b1-be36-7e1f933ace5b" elementFormDefault="qualified">
    <xsd:import namespace="http://schemas.microsoft.com/office/2006/documentManagement/types"/>
    <xsd:import namespace="http://schemas.microsoft.com/office/infopath/2007/PartnerControls"/>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element name="LastSharedByUser" ma:index="41" nillable="true" ma:displayName="Last Shared By User" ma:description="" ma:internalName="LastSharedByUser" ma:readOnly="true">
      <xsd:simpleType>
        <xsd:restriction base="dms:Note">
          <xsd:maxLength value="255"/>
        </xsd:restriction>
      </xsd:simpleType>
    </xsd:element>
    <xsd:element name="LastSharedByTime" ma:index="4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a6e45f28-9d9e-44e1-bb7b-a265dadfd732"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Folder xmlns="0de5f59a-5ea9-419c-9900-515238072da8">GOLD 2017</Folder>
    <Event_x0020_Name xmlns="ef07dc2c-0969-45bd-b24a-a0d3e1562389" xsi:nil="true"/>
    <Tier_x0020_1_x0020_Location xmlns="ef07dc2c-0969-45bd-b24a-a0d3e1562389"/>
    <URL xmlns="0de5f59a-5ea9-419c-9900-515238072da8">
      <Url xsi:nil="true"/>
      <Description xsi:nil="true"/>
    </URL>
    <IconOverlay xmlns="http://schemas.microsoft.com/sharepoint/v4" xsi:nil="true"/>
    <od8998f8c6ba4c29bf84317eb1d7f3b2 xmlns="44a56295-c29e-4898-8136-a54736c65b82">
      <Terms xmlns="http://schemas.microsoft.com/office/infopath/2007/PartnerControls"/>
    </od8998f8c6ba4c29bf84317eb1d7f3b2>
    <ne676df58e424feeaeeae0a9805fc502 xmlns="44a56295-c29e-4898-8136-a54736c65b82">
      <Terms xmlns="http://schemas.microsoft.com/office/infopath/2007/PartnerControls"/>
    </ne676df58e424feeaeeae0a9805fc502>
    <Day xmlns="0de5f59a-5ea9-419c-9900-515238072da8">N/A</Day>
    <m23d76a27d5d4b50b4313c7294a53b75 xmlns="44a56295-c29e-4898-8136-a54736c65b82">
      <Terms xmlns="http://schemas.microsoft.com/office/infopath/2007/PartnerControls"/>
    </m23d76a27d5d4b50b4313c7294a53b75>
    <Sub_x002d_folder xmlns="ef07dc2c-0969-45bd-b24a-a0d3e1562389" xsi:nil="true"/>
    <URL xmlns="http://schemas.microsoft.com/sharepoint/v3">
      <Url xsi:nil="true"/>
      <Description xsi:nil="true"/>
    </URL>
    <PublishingExpirationDate xmlns="http://schemas.microsoft.com/sharepoint/v3" xsi:nil="true"/>
    <Function xmlns="ef07dc2c-0969-45bd-b24a-a0d3e1562389" xsi:nil="true"/>
    <Language xmlns="0de5f59a-5ea9-419c-9900-515238072da8">English</Language>
    <Tier_x0020_3_x0020_Location xmlns="0de5f59a-5ea9-419c-9900-515238072da8">N/A</Tier_x0020_3_x0020_Location>
    <TaxCatchAll xmlns="44a56295-c29e-4898-8136-a54736c65b82">
      <Value>1</Value>
    </TaxCatchAll>
    <PublishingStartDate xmlns="http://schemas.microsoft.com/sharepoint/v3" xsi:nil="true"/>
    <Source_x0020_Language xmlns="ef07dc2c-0969-45bd-b24a-a0d3e1562389">English</Source_x0020_Language>
    <AZDescription xmlns="9ed8962e-431e-4340-a6c8-2893a8efe810" xsi:nil="true"/>
    <SecurityLevelTaxHTField0 xmlns="0de5f59a-5ea9-419c-9900-515238072da8" xsi:nil="true"/>
    <ArchivedDate xmlns="9ed8962e-431e-4340-a6c8-2893a8efe810" xsi:nil="true"/>
    <Country xmlns="ef07dc2c-0969-45bd-b24a-a0d3e1562389" xsi:nil="true"/>
    <Tier_x0020_2_x0020_Location xmlns="ef07dc2c-0969-45bd-b24a-a0d3e1562389">
      <Value>27</Value>
    </Tier_x0020_2_x0020_Location>
    <he6c97020908414f9698cb0ea346c24f xmlns="44a56295-c29e-4898-8136-a54736c65b82">
      <Terms xmlns="http://schemas.microsoft.com/office/infopath/2007/PartnerControls">
        <TermInfo xmlns="http://schemas.microsoft.com/office/infopath/2007/PartnerControls">
          <TermName xmlns="http://schemas.microsoft.com/office/infopath/2007/PartnerControls">Company Restricted</TermName>
          <TermId xmlns="http://schemas.microsoft.com/office/infopath/2007/PartnerControls">7823532b-ad29-449e-8b12-d3ea149df461</TermId>
        </TermInfo>
      </Terms>
    </he6c97020908414f9698cb0ea346c24f>
    <jaeacda55eaf49eea6307827c7feedaf xmlns="44a56295-c29e-4898-8136-a54736c65b82">
      <Terms xmlns="http://schemas.microsoft.com/office/infopath/2007/PartnerControls"/>
    </jaeacda55eaf49eea6307827c7feedaf>
  </documentManagement>
</p:properties>
</file>

<file path=customXml/itemProps1.xml><?xml version="1.0" encoding="utf-8"?>
<ds:datastoreItem xmlns:ds="http://schemas.openxmlformats.org/officeDocument/2006/customXml" ds:itemID="{25891750-77C6-4C0F-A19B-964C15A57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d8962e-431e-4340-a6c8-2893a8efe810"/>
    <ds:schemaRef ds:uri="ef07dc2c-0969-45bd-b24a-a0d3e1562389"/>
    <ds:schemaRef ds:uri="0de5f59a-5ea9-419c-9900-515238072da8"/>
    <ds:schemaRef ds:uri="44a56295-c29e-4898-8136-a54736c65b82"/>
    <ds:schemaRef ds:uri="http://schemas.microsoft.com/sharepoint/v4"/>
    <ds:schemaRef ds:uri="3610dea9-bb51-43b1-be36-7e1f933ace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32DF2F-36C0-49F9-A984-41A6C638F123}">
  <ds:schemaRefs>
    <ds:schemaRef ds:uri="http://schemas.microsoft.com/sharepoint/v3/contenttype/forms"/>
  </ds:schemaRefs>
</ds:datastoreItem>
</file>

<file path=customXml/itemProps3.xml><?xml version="1.0" encoding="utf-8"?>
<ds:datastoreItem xmlns:ds="http://schemas.openxmlformats.org/officeDocument/2006/customXml" ds:itemID="{932F5BF2-D2AF-4D4C-86A1-87D002F842C8}">
  <ds:schemaRefs>
    <ds:schemaRef ds:uri="Microsoft.SharePoint.Taxonomy.ContentTypeSync"/>
  </ds:schemaRefs>
</ds:datastoreItem>
</file>

<file path=customXml/itemProps4.xml><?xml version="1.0" encoding="utf-8"?>
<ds:datastoreItem xmlns:ds="http://schemas.openxmlformats.org/officeDocument/2006/customXml" ds:itemID="{D5733B8B-E98A-4941-BD15-93797E56E5A3}">
  <ds:schemaRefs>
    <ds:schemaRef ds:uri="http://purl.org/dc/terms/"/>
    <ds:schemaRef ds:uri="0de5f59a-5ea9-419c-9900-515238072da8"/>
    <ds:schemaRef ds:uri="http://schemas.microsoft.com/office/infopath/2007/PartnerControls"/>
    <ds:schemaRef ds:uri="http://purl.org/dc/elements/1.1/"/>
    <ds:schemaRef ds:uri="http://purl.org/dc/dcmitype/"/>
    <ds:schemaRef ds:uri="http://schemas.microsoft.com/sharepoint/v4"/>
    <ds:schemaRef ds:uri="ef07dc2c-0969-45bd-b24a-a0d3e1562389"/>
    <ds:schemaRef ds:uri="http://www.w3.org/XML/1998/namespace"/>
    <ds:schemaRef ds:uri="http://schemas.openxmlformats.org/package/2006/metadata/core-properties"/>
    <ds:schemaRef ds:uri="3610dea9-bb51-43b1-be36-7e1f933ace5b"/>
    <ds:schemaRef ds:uri="44a56295-c29e-4898-8136-a54736c65b82"/>
    <ds:schemaRef ds:uri="http://schemas.microsoft.com/office/2006/documentManagement/types"/>
    <ds:schemaRef ds:uri="9ed8962e-431e-4340-a6c8-2893a8efe810"/>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19459</TotalTime>
  <Words>3534</Words>
  <Application>Microsoft Office PowerPoint</Application>
  <PresentationFormat>Custom</PresentationFormat>
  <Paragraphs>433</Paragraphs>
  <Slides>48</Slides>
  <Notes>10</Notes>
  <HiddenSlides>2</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AZ Divider Slide Options</vt:lpstr>
      <vt:lpstr>AZ Divider Slide Options - Colours</vt:lpstr>
      <vt:lpstr>AZ General Master Slide Options</vt:lpstr>
      <vt:lpstr>PowerPoint Presentation</vt:lpstr>
      <vt:lpstr>NỘI  DUNG TRÌNH BÀY</vt:lpstr>
      <vt:lpstr>HƯỚNG DẪN GOLD 2019: ĐIỀU TRỊ COPD  GIAI ĐOẠN ỔN ĐỊNH</vt:lpstr>
      <vt:lpstr>PowerPoint Presentation</vt:lpstr>
      <vt:lpstr>PowerPoint Presentation</vt:lpstr>
      <vt:lpstr>PowerPoint Presentation</vt:lpstr>
      <vt:lpstr>TRIỆU CHỨNG LÂM SÀNG CỦA COPD</vt:lpstr>
      <vt:lpstr>PowerPoint Presentation</vt:lpstr>
      <vt:lpstr>FEV1 GIẢM THEO THỜI GIAN </vt:lpstr>
      <vt:lpstr>PowerPoint Presentation</vt:lpstr>
      <vt:lpstr>PowerPoint Presentation</vt:lpstr>
      <vt:lpstr>PowerPoint Presentation</vt:lpstr>
      <vt:lpstr>CNHH CỦA BỆNH NHÂN COPD</vt:lpstr>
      <vt:lpstr>CHẨN ĐOÁN HÌNH ẢNH</vt:lpstr>
      <vt:lpstr>PowerPoint Presentation</vt:lpstr>
      <vt:lpstr>PowerPoint Presentation</vt:lpstr>
      <vt:lpstr>CHẨN ĐOÁN PHÂN BIỆT</vt:lpstr>
      <vt:lpstr>đánh giá bệnh nhân COPD</vt:lpstr>
      <vt:lpstr>PowerPoint Presentation</vt:lpstr>
      <vt:lpstr>PowerPoint Presentation</vt:lpstr>
      <vt:lpstr>PowerPoint Presentation</vt:lpstr>
      <vt:lpstr>PowerPoint Presentation</vt:lpstr>
      <vt:lpstr>MỤC TIÊU ĐIỀU TRỊ COPD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Vai trò của ICS/LABA trong điều trị COPD  ngoài đợt cấp</vt:lpstr>
      <vt:lpstr>PowerPoint Presentation</vt:lpstr>
      <vt:lpstr>RCTs: So sánh phối hợp ICS/LABA với  điều trị đơn thuần từng thành phần hoặc giả dược</vt:lpstr>
      <vt:lpstr>BUD/FOR và FLU/SAL làm giảm đợt cấp COPD</vt:lpstr>
      <vt:lpstr>Symbicort (Bud/Form) giúp cải thiện suy giảm FEV1</vt:lpstr>
      <vt:lpstr>FLU/SAL ổn định chức năng hô hấp tốt hơn so với giả dược</vt:lpstr>
      <vt:lpstr>PowerPoint Presentation</vt:lpstr>
      <vt:lpstr>PowerPoint Presentation</vt:lpstr>
      <vt:lpstr>Vị trí của ICS/LABA trong điều trị COPD ngoài đợt cấp hiện nay theo GOLD 2019</vt:lpstr>
      <vt:lpstr>PowerPoint Presentation</vt:lpstr>
      <vt:lpstr>PowerPoint Presentation</vt:lpstr>
      <vt:lpstr>HEN COPD CHỒNG LẤP (ACO)</vt:lpstr>
      <vt:lpstr>Kết luận</vt:lpstr>
      <vt:lpstr>PowerPoint Presentation</vt:lpstr>
    </vt:vector>
  </TitlesOfParts>
  <Company>Interpublic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Kay, Matthew (LDN-DHX)</dc:creator>
  <cp:lastModifiedBy>A</cp:lastModifiedBy>
  <cp:revision>494</cp:revision>
  <cp:lastPrinted>2016-12-05T07:17:03Z</cp:lastPrinted>
  <dcterms:created xsi:type="dcterms:W3CDTF">2016-04-12T10:41:04Z</dcterms:created>
  <dcterms:modified xsi:type="dcterms:W3CDTF">2019-03-14T03:54:29Z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0x010100D855BACAA6EBA5428C7CB4F25A01CE62</vt:lpwstr>
  </property>
  <property fmtid="{D5CDD505-2E9C-101B-9397-08002B2CF9AE}" pid="3" name="AZAudience">
    <vt:lpwstr/>
  </property>
  <property fmtid="{D5CDD505-2E9C-101B-9397-08002B2CF9AE}" pid="4" name="AZSubject">
    <vt:lpwstr/>
  </property>
  <property fmtid="{D5CDD505-2E9C-101B-9397-08002B2CF9AE}" pid="5" name="SecurityLevel">
    <vt:lpwstr>1;#Company Restricted|7823532b-ad29-449e-8b12-d3ea149df461</vt:lpwstr>
  </property>
  <property fmtid="{D5CDD505-2E9C-101B-9397-08002B2CF9AE}" pid="6" name="Type">
    <vt:lpwstr/>
  </property>
  <property fmtid="{D5CDD505-2E9C-101B-9397-08002B2CF9AE}" pid="7" name="GRADCode">
    <vt:lpwstr/>
  </property>
</Properties>
</file>