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401" r:id="rId5"/>
    <p:sldId id="355" r:id="rId6"/>
    <p:sldId id="412" r:id="rId7"/>
    <p:sldId id="402" r:id="rId8"/>
    <p:sldId id="259" r:id="rId9"/>
    <p:sldId id="413" r:id="rId10"/>
    <p:sldId id="314" r:id="rId11"/>
    <p:sldId id="384" r:id="rId12"/>
    <p:sldId id="418" r:id="rId13"/>
    <p:sldId id="311" r:id="rId14"/>
    <p:sldId id="310" r:id="rId15"/>
    <p:sldId id="312" r:id="rId16"/>
    <p:sldId id="313" r:id="rId17"/>
    <p:sldId id="316" r:id="rId18"/>
    <p:sldId id="317" r:id="rId19"/>
    <p:sldId id="318" r:id="rId20"/>
    <p:sldId id="319" r:id="rId21"/>
    <p:sldId id="320" r:id="rId22"/>
    <p:sldId id="321" r:id="rId23"/>
    <p:sldId id="389" r:id="rId24"/>
    <p:sldId id="322" r:id="rId25"/>
    <p:sldId id="326" r:id="rId26"/>
    <p:sldId id="325" r:id="rId27"/>
    <p:sldId id="324" r:id="rId28"/>
    <p:sldId id="416" r:id="rId29"/>
    <p:sldId id="414" r:id="rId30"/>
    <p:sldId id="348" r:id="rId31"/>
    <p:sldId id="356" r:id="rId32"/>
    <p:sldId id="357" r:id="rId33"/>
    <p:sldId id="358" r:id="rId34"/>
    <p:sldId id="359" r:id="rId35"/>
    <p:sldId id="360" r:id="rId36"/>
    <p:sldId id="361" r:id="rId37"/>
    <p:sldId id="362" r:id="rId38"/>
    <p:sldId id="363" r:id="rId39"/>
    <p:sldId id="364" r:id="rId40"/>
    <p:sldId id="334" r:id="rId41"/>
    <p:sldId id="335" r:id="rId42"/>
    <p:sldId id="336" r:id="rId43"/>
    <p:sldId id="388" r:id="rId44"/>
    <p:sldId id="383" r:id="rId45"/>
    <p:sldId id="400" r:id="rId46"/>
    <p:sldId id="392" r:id="rId47"/>
    <p:sldId id="393" r:id="rId48"/>
    <p:sldId id="394" r:id="rId49"/>
    <p:sldId id="395" r:id="rId50"/>
    <p:sldId id="396" r:id="rId51"/>
    <p:sldId id="397" r:id="rId52"/>
    <p:sldId id="398" r:id="rId53"/>
    <p:sldId id="403" r:id="rId54"/>
    <p:sldId id="404" r:id="rId55"/>
    <p:sldId id="405" r:id="rId56"/>
    <p:sldId id="406" r:id="rId57"/>
    <p:sldId id="407" r:id="rId58"/>
    <p:sldId id="408" r:id="rId59"/>
    <p:sldId id="409" r:id="rId60"/>
    <p:sldId id="410" r:id="rId61"/>
    <p:sldId id="411" r:id="rId62"/>
    <p:sldId id="337" r:id="rId63"/>
    <p:sldId id="338" r:id="rId64"/>
    <p:sldId id="339" r:id="rId65"/>
    <p:sldId id="340" r:id="rId66"/>
    <p:sldId id="34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3" d="100"/>
          <a:sy n="73" d="100"/>
        </p:scale>
        <p:origin x="-788" y="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9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1B03D-23D7-4BDC-B10A-2837E4091A9E}" type="datetimeFigureOut">
              <a:rPr lang="en-US" smtClean="0"/>
              <a:pPr/>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6C409-048A-4F7C-A419-2E67117E70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p:txBody>
          <a:bodyPr/>
          <a:lstStyle/>
          <a:p>
            <a:pPr>
              <a:buFont typeface="Arial" pitchFamily="34" charset="0"/>
              <a:buNone/>
            </a:pPr>
            <a:r>
              <a:rPr lang="en-US" dirty="0"/>
              <a:t>Shown here are the Association’s recommended glycemic goals for many </a:t>
            </a:r>
            <a:r>
              <a:rPr lang="en-US" dirty="0" err="1"/>
              <a:t>nonpregnant</a:t>
            </a:r>
            <a:r>
              <a:rPr lang="en-US" dirty="0"/>
              <a:t> adults with diabetes.  </a:t>
            </a:r>
          </a:p>
          <a:p>
            <a:pPr>
              <a:buFont typeface="Arial" pitchFamily="34" charset="0"/>
              <a:buNone/>
            </a:pPr>
            <a:endParaRPr lang="en-US" dirty="0"/>
          </a:p>
          <a:p>
            <a:r>
              <a:rPr lang="en-US" dirty="0"/>
              <a:t>These recommendations are based on those for A1C values, with listed blood glucose levels that appear to correlate with achievement of an A1C of &lt;7.0%.</a:t>
            </a:r>
          </a:p>
          <a:p>
            <a:pPr>
              <a:buFont typeface="Arial" pitchFamily="34" charset="0"/>
              <a:buNone/>
            </a:pPr>
            <a:endParaRPr lang="en-US" dirty="0"/>
          </a:p>
          <a:p>
            <a:pPr>
              <a:buFont typeface="Arial" pitchFamily="34" charset="0"/>
              <a:buNone/>
            </a:pPr>
            <a:r>
              <a:rPr lang="en-US" b="1" dirty="0"/>
              <a:t>[SLIDE]</a:t>
            </a:r>
          </a:p>
        </p:txBody>
      </p:sp>
      <p:sp>
        <p:nvSpPr>
          <p:cNvPr id="3409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05EC59F-C411-4F3D-8666-118A627C186B}" type="slidenum">
              <a:rPr lang="en-US" sz="900"/>
              <a:pPr algn="r"/>
              <a:t>5</a:t>
            </a:fld>
            <a:endParaRPr lang="en-US" sz="900"/>
          </a:p>
        </p:txBody>
      </p:sp>
      <p:sp>
        <p:nvSpPr>
          <p:cNvPr id="340997" name="TextBox 5"/>
          <p:cNvSpPr txBox="1">
            <a:spLocks noChangeArrowheads="1"/>
          </p:cNvSpPr>
          <p:nvPr/>
        </p:nvSpPr>
        <p:spPr bwMode="auto">
          <a:xfrm>
            <a:off x="686421" y="7954156"/>
            <a:ext cx="5485158" cy="1060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1):S25–S26; Table 9</a:t>
            </a:r>
          </a:p>
          <a:p>
            <a:pPr>
              <a:buFont typeface="Calibri" pitchFamily="34" charset="0"/>
              <a:buNone/>
            </a:pPr>
            <a:r>
              <a:rPr lang="en-US" sz="900"/>
              <a:t>American Diabetes Association. Postprandial blood glucose. Diabetes Care 2001;24:775–778</a:t>
            </a:r>
          </a:p>
          <a:p>
            <a:pPr>
              <a:buFont typeface="Calibri" pitchFamily="34" charset="0"/>
              <a:buNone/>
            </a:pPr>
            <a:r>
              <a:rPr lang="en-US" sz="900"/>
              <a:t>Ceriello A, Taboga C, Tonutti L, et al. Evidence for an independent and cumulative effect of postprandial hypertriglyceridemia and hyperglycemia on endothelial dysfunction and oxidative stress generation: effects of short- and long-term simvastatin treatment. Circulation 2002;106:1211–1218</a:t>
            </a:r>
          </a:p>
        </p:txBody>
      </p:sp>
    </p:spTree>
    <p:extLst>
      <p:ext uri="{BB962C8B-B14F-4D97-AF65-F5344CB8AC3E}">
        <p14:creationId xmlns="" xmlns:p14="http://schemas.microsoft.com/office/powerpoint/2010/main" val="376063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For patients with fasting triglyceride levels ≥500 md/</a:t>
            </a:r>
            <a:r>
              <a:rPr lang="en-US" dirty="0" err="1"/>
              <a:t>dL</a:t>
            </a:r>
            <a:r>
              <a:rPr lang="en-US" dirty="0"/>
              <a:t>, evaluate for secondary causes of hypertriglyceridemia and consider medical therapy to reduce the risk of pancreatitis.</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38</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282136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In</a:t>
            </a:r>
            <a:r>
              <a:rPr lang="en-US" baseline="0" dirty="0"/>
              <a:t> regard to other treatment combinations for the management of hyperlipidemia, </a:t>
            </a:r>
          </a:p>
          <a:p>
            <a:endParaRPr lang="en-US" baseline="0" dirty="0"/>
          </a:p>
          <a:p>
            <a:pPr marL="171450" indent="-171450">
              <a:buFont typeface="Arial" panose="020B0604020202020204" pitchFamily="34" charset="0"/>
              <a:buChar char="•"/>
            </a:pPr>
            <a:r>
              <a:rPr lang="en-US" dirty="0"/>
              <a:t>Combination therapy (statin/fibrate) has not been shown to improve ASCVD outcomes and is generally not recommended.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Combination therapy (statin/niacin) has not been shown to provide additional CV benefit above statin therapy alone, may increase the risk of stroke with additional side effects, and is generally not recommended. </a:t>
            </a:r>
            <a:r>
              <a:rPr lang="en-US" b="1" dirty="0">
                <a:solidFill>
                  <a:schemeClr val="accent6"/>
                </a:solidFill>
              </a:rPr>
              <a:t>A</a:t>
            </a:r>
            <a:endParaRPr lang="en-US" b="1" baseline="0" dirty="0"/>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39</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458998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p:txBody>
          <a:bodyPr wrap="square" numCol="1" anchor="t" anchorCtr="0" compatLnSpc="1">
            <a:prstTxWarp prst="textNoShape">
              <a:avLst/>
            </a:prstTxWarp>
          </a:bodyPr>
          <a:lstStyle/>
          <a:p>
            <a:pPr marL="0" indent="0">
              <a:buFont typeface="Arial" charset="0"/>
              <a:buNone/>
              <a:defRPr/>
            </a:pPr>
            <a:r>
              <a:rPr lang="en-US" dirty="0" smtClean="0"/>
              <a:t>This slide represents a summary of common treatment goals for A1C, blood pressure, and LDL cholesterol for most adults with diabetes</a:t>
            </a:r>
          </a:p>
          <a:p>
            <a:pPr>
              <a:defRPr/>
            </a:pPr>
            <a:endParaRPr lang="en-US" dirty="0" smtClean="0"/>
          </a:p>
        </p:txBody>
      </p:sp>
      <p:sp>
        <p:nvSpPr>
          <p:cNvPr id="206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086E5B-E9CC-4DD2-84F3-2AF8A4AE1B2A}" type="slidenum">
              <a:rPr lang="en-US"/>
              <a:pPr>
                <a:defRPr/>
              </a:pPr>
              <a:t>44</a:t>
            </a:fld>
            <a:endParaRPr lang="en-US" dirty="0"/>
          </a:p>
        </p:txBody>
      </p:sp>
      <p:sp>
        <p:nvSpPr>
          <p:cNvPr id="5" name="TextBox 4"/>
          <p:cNvSpPr txBox="1"/>
          <p:nvPr/>
        </p:nvSpPr>
        <p:spPr>
          <a:xfrm>
            <a:off x="685800" y="8494426"/>
            <a:ext cx="5486400" cy="507831"/>
          </a:xfrm>
          <a:prstGeom prst="rect">
            <a:avLst/>
          </a:prstGeom>
          <a:noFill/>
        </p:spPr>
        <p:txBody>
          <a:bodyPr>
            <a:spAutoFit/>
          </a:bodyPr>
          <a:lstStyle/>
          <a:p>
            <a:pPr marL="111125" indent="-111125">
              <a:spcBef>
                <a:spcPts val="600"/>
              </a:spcBef>
              <a:defRPr/>
            </a:pPr>
            <a:r>
              <a:rPr lang="en-US" sz="900" b="1" dirty="0">
                <a:latin typeface="+mn-lt"/>
              </a:rPr>
              <a:t>Reference</a:t>
            </a:r>
          </a:p>
          <a:p>
            <a:pPr>
              <a:defRPr/>
            </a:pPr>
            <a:r>
              <a:rPr lang="en-US" sz="900" dirty="0">
                <a:latin typeface="+mn-lt"/>
              </a:rPr>
              <a:t>American Diabetes Association. Standards of medical care in diabetes—2013. </a:t>
            </a:r>
            <a:r>
              <a:rPr lang="en-US" sz="900" i="1" dirty="0">
                <a:latin typeface="+mn-lt"/>
              </a:rPr>
              <a:t>Diabetes Care</a:t>
            </a:r>
            <a:r>
              <a:rPr lang="en-US" sz="900" dirty="0">
                <a:latin typeface="+mn-lt"/>
              </a:rPr>
              <a:t> 2013;36(suppl 1):S33; Table 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p:txBody>
          <a:bodyPr/>
          <a:lstStyle/>
          <a:p>
            <a:r>
              <a:rPr lang="en-US" dirty="0"/>
              <a:t>Recommendations for screening patients with diabetic kidney disease are highlighted on this slide. Diabetic kidney disease, or chronic kidney disease attributed to diabetes, occurs in 20–40% of patients with diabetes and is the leading cause of end-stage renal disease (ESRD). Kidney disease not attributable to diabetes, and due to other etiologies, is referred to as chronic kidney disease (CKD). </a:t>
            </a:r>
          </a:p>
          <a:p>
            <a:endParaRPr lang="en-US" dirty="0"/>
          </a:p>
          <a:p>
            <a:r>
              <a:rPr lang="en-US" dirty="0"/>
              <a:t>Screening</a:t>
            </a:r>
            <a:r>
              <a:rPr lang="en-US" baseline="0" dirty="0"/>
              <a:t> is recommended to occur a</a:t>
            </a:r>
            <a:r>
              <a:rPr lang="en-US" dirty="0"/>
              <a:t>t least once a year, assess urinary albumin (e.g., spot urine albumin-to-creatinine ratio [UACR]) and estimated glomerular filtration rate (</a:t>
            </a:r>
            <a:r>
              <a:rPr lang="en-US" dirty="0" err="1"/>
              <a:t>eGFR</a:t>
            </a:r>
            <a:r>
              <a:rPr lang="en-US" dirty="0"/>
              <a:t>) in patients with type 1 diabetes with duration of ≥5 years, in all patients with type 2 diabetes, and in all patients with comorbid hypertension. </a:t>
            </a:r>
          </a:p>
          <a:p>
            <a:endParaRPr lang="en-US" b="1" dirty="0"/>
          </a:p>
        </p:txBody>
      </p:sp>
      <p:sp>
        <p:nvSpPr>
          <p:cNvPr id="393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26678E-ED92-4AC4-B71F-BD9894EA173B}" type="slidenum">
              <a:rPr lang="en-US" sz="900"/>
              <a:pPr algn="r"/>
              <a:t>46</a:t>
            </a:fld>
            <a:endParaRPr lang="en-US" sz="900"/>
          </a:p>
        </p:txBody>
      </p:sp>
      <p:sp>
        <p:nvSpPr>
          <p:cNvPr id="39322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xmlns="" val="214617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p:txBody>
          <a:bodyPr/>
          <a:lstStyle/>
          <a:p>
            <a:r>
              <a:rPr lang="en-US" b="0" dirty="0"/>
              <a:t>The</a:t>
            </a:r>
            <a:r>
              <a:rPr lang="en-US" b="0" baseline="0" dirty="0"/>
              <a:t> following series of slides will outline 2018 recommendations related to the treatment of DKD. The recommendations are as follows:</a:t>
            </a:r>
          </a:p>
          <a:p>
            <a:endParaRPr lang="en-US" b="0" baseline="0" dirty="0"/>
          </a:p>
          <a:p>
            <a:pPr marL="171450" indent="-171450">
              <a:buFont typeface="Arial" panose="020B0604020202020204" pitchFamily="34" charset="0"/>
              <a:buChar char="•"/>
            </a:pPr>
            <a:r>
              <a:rPr lang="en-US" dirty="0"/>
              <a:t>Optimize glucose control to reduce the risk or slow progression of DKD.</a:t>
            </a:r>
            <a:r>
              <a:rPr lang="en-US" b="1" dirty="0"/>
              <a:t>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Optimize blood pressure control to reduce the risk or slow progression of DKD.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b="1" dirty="0">
                <a:solidFill>
                  <a:srgbClr val="F79646"/>
                </a:solidFill>
              </a:rPr>
              <a:t>B</a:t>
            </a:r>
            <a:r>
              <a:rPr lang="en-US" dirty="0"/>
              <a:t> </a:t>
            </a:r>
          </a:p>
          <a:p>
            <a:endParaRPr lang="en-US" dirty="0"/>
          </a:p>
          <a:p>
            <a:r>
              <a:rPr lang="en-US" b="1" dirty="0"/>
              <a:t>[SLIDE]</a:t>
            </a:r>
          </a:p>
          <a:p>
            <a:endParaRPr lang="en-US" dirty="0"/>
          </a:p>
          <a:p>
            <a:endParaRPr lang="en-US" dirty="0"/>
          </a:p>
        </p:txBody>
      </p:sp>
      <p:sp>
        <p:nvSpPr>
          <p:cNvPr id="395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4EE6B5C-11D6-4364-B079-4AC018D049EA}" type="slidenum">
              <a:rPr lang="en-US" sz="900"/>
              <a:pPr algn="r"/>
              <a:t>47</a:t>
            </a:fld>
            <a:endParaRPr lang="en-US" sz="900"/>
          </a:p>
        </p:txBody>
      </p:sp>
      <p:sp>
        <p:nvSpPr>
          <p:cNvPr id="395269"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218278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In </a:t>
            </a:r>
            <a:r>
              <a:rPr lang="en-US" dirty="0" err="1"/>
              <a:t>nonpregnant</a:t>
            </a:r>
            <a:r>
              <a:rPr lang="en-US" dirty="0"/>
              <a:t> patients with diabetes and hypertension, either an ACE inhibitor or ARB is recommended for those with modestly elevated urinary albumin-to-creatinine ratio (30–299 mg/g creatinine) </a:t>
            </a:r>
            <a:r>
              <a:rPr lang="en-US" dirty="0">
                <a:solidFill>
                  <a:schemeClr val="accent6"/>
                </a:solidFill>
              </a:rPr>
              <a:t>B</a:t>
            </a:r>
            <a:r>
              <a:rPr lang="en-US" dirty="0"/>
              <a:t> and is strongly recommended for those with urinary albumin-to-creatinine ratio ≥300 mg/g creatinine and/or </a:t>
            </a:r>
            <a:r>
              <a:rPr lang="en-US" dirty="0" err="1"/>
              <a:t>eGFR</a:t>
            </a:r>
            <a:r>
              <a:rPr lang="en-US" dirty="0"/>
              <a:t> &lt;60 mL/min/1.73m</a:t>
            </a:r>
            <a:r>
              <a:rPr lang="en-US" baseline="30000" dirty="0"/>
              <a:t>2</a:t>
            </a:r>
            <a:r>
              <a:rPr lang="en-US" dirty="0"/>
              <a:t>. </a:t>
            </a:r>
            <a:r>
              <a:rPr lang="en-US" b="1" dirty="0">
                <a:solidFill>
                  <a:schemeClr val="accent6"/>
                </a:solidFill>
              </a:rPr>
              <a:t>A</a:t>
            </a:r>
            <a:r>
              <a:rPr lang="en-US" b="1"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48</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66442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Periodically monitor serum creatinine and potassium levels for the development of increased creatinine or changes in potassium when ACE inhibitors, ARBs, or diuretics are used.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Continued monitoring of UACR in patients with albuminuria treated with an ACE inhibitor or ARB is reasonable to assess the response to treatment and progression of DKD. </a:t>
            </a:r>
            <a:r>
              <a:rPr lang="en-US" b="1" dirty="0">
                <a:solidFill>
                  <a:schemeClr val="accent6"/>
                </a:solidFill>
              </a:rPr>
              <a:t>E</a:t>
            </a:r>
            <a:r>
              <a:rPr lang="en-US" b="1" dirty="0"/>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49</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99739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b="1" dirty="0">
              <a:solidFill>
                <a:srgbClr val="FBE905"/>
              </a:solidFill>
            </a:endParaRPr>
          </a:p>
          <a:p>
            <a:pPr marL="457200" indent="-457200">
              <a:spcBef>
                <a:spcPts val="1200"/>
              </a:spcBef>
              <a:buFont typeface="Arial" panose="020B0604020202020204" pitchFamily="34" charset="0"/>
              <a:buChar char="•"/>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b="1" dirty="0">
                <a:solidFill>
                  <a:schemeClr val="accent6"/>
                </a:solidFill>
              </a:rPr>
              <a:t>E</a:t>
            </a:r>
            <a:r>
              <a:rPr lang="en-US"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50</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57179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b="1" dirty="0">
                <a:solidFill>
                  <a:schemeClr val="accent6"/>
                </a:solidFill>
              </a:rPr>
              <a:t>A</a:t>
            </a:r>
            <a:r>
              <a:rPr lang="en-US"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Promptly refer to a physician experienced in the care of kidney disease for uncertainty about the etiology of kidney disease, difficult management issues, and rapidly progressing kidney disease. </a:t>
            </a:r>
            <a:r>
              <a:rPr lang="en-US" b="1" dirty="0">
                <a:solidFill>
                  <a:schemeClr val="accent6"/>
                </a:solidFill>
              </a:rPr>
              <a:t>B</a:t>
            </a:r>
            <a:endParaRPr lang="en-US" b="1" dirty="0">
              <a:solidFill>
                <a:srgbClr val="FBE905"/>
              </a:solidFill>
            </a:endParaRP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51</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70233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table from the 2018 Standards of Care summarizes the stages of CKD and the corresponding recommended foci of kidney-related care, as summarized in the DKD recommendations just reviewed.</a:t>
            </a:r>
          </a:p>
          <a:p>
            <a:endParaRPr lang="en-US" sz="1200" b="0" i="0" u="none" strike="noStrike" kern="1200" baseline="0" dirty="0">
              <a:solidFill>
                <a:schemeClr val="tx1"/>
              </a:solidFill>
              <a:latin typeface="+mn-lt"/>
              <a:ea typeface="+mn-ea"/>
              <a:cs typeface="+mn-cs"/>
            </a:endParaRPr>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52</a:t>
            </a:fld>
            <a:endParaRPr lang="en-US" sz="900">
              <a:latin typeface="Calibri" pitchFamily="34" charset="0"/>
            </a:endParaRPr>
          </a:p>
        </p:txBody>
      </p:sp>
    </p:spTree>
    <p:extLst>
      <p:ext uri="{BB962C8B-B14F-4D97-AF65-F5344CB8AC3E}">
        <p14:creationId xmlns:p14="http://schemas.microsoft.com/office/powerpoint/2010/main" xmlns="" val="188801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ea typeface="msgothic" charset="0"/>
              <a:cs typeface="msgothic" charset="0"/>
            </a:endParaRPr>
          </a:p>
        </p:txBody>
      </p:sp>
      <p:sp>
        <p:nvSpPr>
          <p:cNvPr id="32771" name="Text Box 2"/>
          <p:cNvSpPr txBox="1">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vi-VN" dirty="0" smtClean="0">
                <a:latin typeface="Arial" charset="0"/>
                <a:ea typeface="msgothic" charset="0"/>
                <a:cs typeface="msgothic" charset="0"/>
              </a:rPr>
              <a:t> </a:t>
            </a:r>
            <a:r>
              <a:rPr lang="en-GB" sz="1200" b="1" dirty="0" smtClean="0">
                <a:solidFill>
                  <a:srgbClr val="000000"/>
                </a:solidFill>
                <a:latin typeface="Arial" charset="0"/>
              </a:rPr>
              <a:t>Recommendations for the treatment of confirmed hypertension in people with diabetes. *An ACE inhibitor (</a:t>
            </a:r>
            <a:r>
              <a:rPr lang="en-GB" sz="1200" b="1" dirty="0" err="1" smtClean="0">
                <a:solidFill>
                  <a:srgbClr val="000000"/>
                </a:solidFill>
                <a:latin typeface="Arial" charset="0"/>
              </a:rPr>
              <a:t>ACEi</a:t>
            </a:r>
            <a:r>
              <a:rPr lang="en-GB" sz="1200" b="1" dirty="0" smtClean="0">
                <a:solidFill>
                  <a:srgbClr val="000000"/>
                </a:solidFill>
                <a:latin typeface="Arial" charset="0"/>
              </a:rPr>
              <a:t>) or ARB is suggested to treat hypertension for patients with UACR 30–299 mg/g </a:t>
            </a:r>
            <a:r>
              <a:rPr lang="en-GB" sz="1200" b="1" dirty="0" err="1" smtClean="0">
                <a:solidFill>
                  <a:srgbClr val="000000"/>
                </a:solidFill>
                <a:latin typeface="Arial" charset="0"/>
              </a:rPr>
              <a:t>creatinine</a:t>
            </a:r>
            <a:r>
              <a:rPr lang="en-GB" sz="1200" b="1" dirty="0" smtClean="0">
                <a:solidFill>
                  <a:srgbClr val="000000"/>
                </a:solidFill>
                <a:latin typeface="Arial" charset="0"/>
              </a:rPr>
              <a:t> and strongly recommended for patients with UACR ≥300 mg/g </a:t>
            </a:r>
            <a:r>
              <a:rPr lang="en-GB" sz="1200" b="1" dirty="0" err="1" smtClean="0">
                <a:solidFill>
                  <a:srgbClr val="000000"/>
                </a:solidFill>
                <a:latin typeface="Arial" charset="0"/>
              </a:rPr>
              <a:t>creatinine</a:t>
            </a:r>
            <a:r>
              <a:rPr lang="en-GB" sz="1200" b="1" dirty="0" smtClean="0">
                <a:solidFill>
                  <a:srgbClr val="000000"/>
                </a:solidFill>
                <a:latin typeface="Arial" charset="0"/>
              </a:rPr>
              <a:t>. **</a:t>
            </a:r>
            <a:r>
              <a:rPr lang="en-GB" sz="1200" b="1" dirty="0" err="1" smtClean="0">
                <a:solidFill>
                  <a:srgbClr val="000000"/>
                </a:solidFill>
                <a:latin typeface="Arial" charset="0"/>
              </a:rPr>
              <a:t>Thiazide</a:t>
            </a:r>
            <a:r>
              <a:rPr lang="en-GB" sz="1200" b="1" dirty="0" smtClean="0">
                <a:solidFill>
                  <a:srgbClr val="000000"/>
                </a:solidFill>
                <a:latin typeface="Arial" charset="0"/>
              </a:rPr>
              <a:t>-like diuretic; long-acting agents shown to reduce cardiovascular events, such as </a:t>
            </a:r>
            <a:r>
              <a:rPr lang="en-GB" sz="1200" b="1" dirty="0" err="1" smtClean="0">
                <a:solidFill>
                  <a:srgbClr val="000000"/>
                </a:solidFill>
                <a:latin typeface="Arial" charset="0"/>
              </a:rPr>
              <a:t>chlorthalidone</a:t>
            </a:r>
            <a:r>
              <a:rPr lang="en-GB" sz="1200" b="1" dirty="0" smtClean="0">
                <a:solidFill>
                  <a:srgbClr val="000000"/>
                </a:solidFill>
                <a:latin typeface="Arial" charset="0"/>
              </a:rPr>
              <a:t> and </a:t>
            </a:r>
            <a:r>
              <a:rPr lang="en-GB" sz="1200" b="1" dirty="0" err="1" smtClean="0">
                <a:solidFill>
                  <a:srgbClr val="000000"/>
                </a:solidFill>
                <a:latin typeface="Arial" charset="0"/>
              </a:rPr>
              <a:t>indapamide</a:t>
            </a:r>
            <a:r>
              <a:rPr lang="en-GB" sz="1200" b="1" dirty="0" smtClean="0">
                <a:solidFill>
                  <a:srgbClr val="000000"/>
                </a:solidFill>
                <a:latin typeface="Arial" charset="0"/>
              </a:rPr>
              <a:t>, are preferred. ***</a:t>
            </a:r>
            <a:r>
              <a:rPr lang="en-GB" sz="1200" b="1" dirty="0" err="1" smtClean="0">
                <a:solidFill>
                  <a:srgbClr val="000000"/>
                </a:solidFill>
                <a:latin typeface="Arial" charset="0"/>
              </a:rPr>
              <a:t>Dihydropyridine</a:t>
            </a:r>
            <a:r>
              <a:rPr lang="en-GB" sz="1200" b="1" dirty="0" smtClean="0">
                <a:solidFill>
                  <a:srgbClr val="000000"/>
                </a:solidFill>
                <a:latin typeface="Arial" charset="0"/>
              </a:rPr>
              <a:t> calcium channel blocker</a:t>
            </a:r>
            <a:r>
              <a:rPr lang="vi-VN" dirty="0" smtClean="0">
                <a:latin typeface="Arial" charset="0"/>
                <a:ea typeface="msgothic" charset="0"/>
                <a:cs typeface="msgothic" charset="0"/>
              </a:rPr>
              <a:t>       </a:t>
            </a:r>
            <a:r>
              <a:rPr lang="en-GB" dirty="0" smtClean="0">
                <a:latin typeface="Arial" charset="0"/>
                <a:ea typeface="msgothic" charset="0"/>
                <a:cs typeface="msgothic" charset="0"/>
              </a:rPr>
              <a:t>Recommendations for the treatment of confirmed hypertension in people with diabetes. *An ACE inhibitor (</a:t>
            </a:r>
            <a:r>
              <a:rPr lang="en-GB" dirty="0" err="1" smtClean="0">
                <a:latin typeface="Arial" charset="0"/>
                <a:ea typeface="msgothic" charset="0"/>
                <a:cs typeface="msgothic" charset="0"/>
              </a:rPr>
              <a:t>ACEi</a:t>
            </a:r>
            <a:r>
              <a:rPr lang="en-GB" dirty="0" smtClean="0">
                <a:latin typeface="Arial" charset="0"/>
                <a:ea typeface="msgothic" charset="0"/>
                <a:cs typeface="msgothic" charset="0"/>
              </a:rPr>
              <a:t>) or ARB is suggested to treat hypertension for patients with UACR 30–299 mg/g </a:t>
            </a:r>
            <a:r>
              <a:rPr lang="en-GB" dirty="0" err="1" smtClean="0">
                <a:latin typeface="Arial" charset="0"/>
                <a:ea typeface="msgothic" charset="0"/>
                <a:cs typeface="msgothic" charset="0"/>
              </a:rPr>
              <a:t>creatinine</a:t>
            </a:r>
            <a:r>
              <a:rPr lang="en-GB" dirty="0" smtClean="0">
                <a:latin typeface="Arial" charset="0"/>
                <a:ea typeface="msgothic" charset="0"/>
                <a:cs typeface="msgothic" charset="0"/>
              </a:rPr>
              <a:t> and strongly recommended for patients with UACR ≥300 mg/g </a:t>
            </a:r>
            <a:r>
              <a:rPr lang="en-GB" dirty="0" err="1" smtClean="0">
                <a:latin typeface="Arial" charset="0"/>
                <a:ea typeface="msgothic" charset="0"/>
                <a:cs typeface="msgothic" charset="0"/>
              </a:rPr>
              <a:t>creatinine</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Thiazide</a:t>
            </a:r>
            <a:r>
              <a:rPr lang="en-GB" dirty="0" smtClean="0">
                <a:latin typeface="Arial" charset="0"/>
                <a:ea typeface="msgothic" charset="0"/>
                <a:cs typeface="msgothic" charset="0"/>
              </a:rPr>
              <a:t>-like diuretic; long-acting agents shown to reduce cardiovascular events, such as </a:t>
            </a:r>
            <a:r>
              <a:rPr lang="en-GB" dirty="0" err="1" smtClean="0">
                <a:latin typeface="Arial" charset="0"/>
                <a:ea typeface="msgothic" charset="0"/>
                <a:cs typeface="msgothic" charset="0"/>
              </a:rPr>
              <a:t>chlorthalidone</a:t>
            </a:r>
            <a:r>
              <a:rPr lang="en-GB" dirty="0" smtClean="0">
                <a:latin typeface="Arial" charset="0"/>
                <a:ea typeface="msgothic" charset="0"/>
                <a:cs typeface="msgothic" charset="0"/>
              </a:rPr>
              <a:t> and </a:t>
            </a:r>
            <a:r>
              <a:rPr lang="en-GB" dirty="0" err="1" smtClean="0">
                <a:latin typeface="Arial" charset="0"/>
                <a:ea typeface="msgothic" charset="0"/>
                <a:cs typeface="msgothic" charset="0"/>
              </a:rPr>
              <a:t>indapamide</a:t>
            </a:r>
            <a:r>
              <a:rPr lang="en-GB" dirty="0" smtClean="0">
                <a:latin typeface="Arial" charset="0"/>
                <a:ea typeface="msgothic" charset="0"/>
                <a:cs typeface="msgothic" charset="0"/>
              </a:rPr>
              <a:t>, are preferred. ***</a:t>
            </a:r>
            <a:r>
              <a:rPr lang="en-GB" dirty="0" err="1" smtClean="0">
                <a:latin typeface="Arial" charset="0"/>
                <a:ea typeface="msgothic" charset="0"/>
                <a:cs typeface="msgothic" charset="0"/>
              </a:rPr>
              <a:t>Dihydropyridine</a:t>
            </a:r>
            <a:r>
              <a:rPr lang="en-GB" dirty="0" smtClean="0">
                <a:latin typeface="Arial" charset="0"/>
                <a:ea typeface="msgothic" charset="0"/>
                <a:cs typeface="msgothic" charset="0"/>
              </a:rPr>
              <a:t> calcium channel blocker. BP, blood pressure. This figure can also be found in the ADA position statement “Diabetes and Hypertension” (5).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p:txBody>
          <a:bodyPr/>
          <a:lstStyle/>
          <a:p>
            <a:pPr>
              <a:spcBef>
                <a:spcPts val="196"/>
              </a:spcBef>
            </a:pPr>
            <a:r>
              <a:rPr lang="en-US" b="0" dirty="0"/>
              <a:t>Section 13: Management of Diabetes in Pregnancy</a:t>
            </a:r>
          </a:p>
          <a:p>
            <a:pPr>
              <a:spcBef>
                <a:spcPts val="196"/>
              </a:spcBef>
            </a:pPr>
            <a:endParaRPr lang="en-US" b="1" dirty="0"/>
          </a:p>
          <a:p>
            <a:pPr>
              <a:spcBef>
                <a:spcPts val="196"/>
              </a:spcBef>
            </a:pPr>
            <a:r>
              <a:rPr lang="en-US" dirty="0"/>
              <a:t>This section will cover the management of diabetes in pregnancy; Guidelines related to the diagnosis of GDM were covered earlier, in Classification and Diagnosis of Diabetes. </a:t>
            </a:r>
          </a:p>
          <a:p>
            <a:pPr>
              <a:spcBef>
                <a:spcPts val="196"/>
              </a:spcBef>
            </a:pPr>
            <a:endParaRPr lang="en-US" dirty="0"/>
          </a:p>
          <a:p>
            <a:pPr>
              <a:spcBef>
                <a:spcPts val="196"/>
              </a:spcBef>
            </a:pPr>
            <a:r>
              <a:rPr lang="en-US" b="1" dirty="0"/>
              <a:t>[SLIDE]</a:t>
            </a:r>
          </a:p>
        </p:txBody>
      </p:sp>
      <p:sp>
        <p:nvSpPr>
          <p:cNvPr id="452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CCCE618-7E46-4B3A-8CA3-45D789CDDB69}" type="slidenum">
              <a:rPr lang="en-US" sz="900"/>
              <a:pPr algn="r"/>
              <a:t>53</a:t>
            </a:fld>
            <a:endParaRPr lang="en-US" sz="900"/>
          </a:p>
        </p:txBody>
      </p:sp>
    </p:spTree>
    <p:extLst>
      <p:ext uri="{BB962C8B-B14F-4D97-AF65-F5344CB8AC3E}">
        <p14:creationId xmlns="" xmlns:p14="http://schemas.microsoft.com/office/powerpoint/2010/main" val="294934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Recommendations for the preconception care of women with diabetes are summarized here:</a:t>
            </a:r>
          </a:p>
          <a:p>
            <a:endParaRPr lang="en-US" dirty="0"/>
          </a:p>
          <a:p>
            <a:pPr marL="171450" indent="-171450">
              <a:spcBef>
                <a:spcPts val="1200"/>
              </a:spcBef>
              <a:buFont typeface="Arial" panose="020B0604020202020204" pitchFamily="34" charset="0"/>
              <a:buChar char="•"/>
            </a:pPr>
            <a:r>
              <a:rPr lang="en-US" dirty="0"/>
              <a:t>Starting at puberty, preconception counseling should be incorporated into routine diabetes care for all girls of childbearing potential. </a:t>
            </a:r>
            <a:r>
              <a:rPr lang="en-US" b="1" dirty="0">
                <a:solidFill>
                  <a:srgbClr val="F79646"/>
                </a:solidFill>
              </a:rPr>
              <a:t>A</a:t>
            </a:r>
          </a:p>
          <a:p>
            <a:pPr marL="171450" indent="-171450">
              <a:spcBef>
                <a:spcPts val="1200"/>
              </a:spcBef>
              <a:buFont typeface="Arial" panose="020B0604020202020204" pitchFamily="34" charset="0"/>
              <a:buChar char="•"/>
            </a:pPr>
            <a:endParaRPr lang="en-US" dirty="0">
              <a:solidFill>
                <a:srgbClr val="F79646"/>
              </a:solidFill>
            </a:endParaRPr>
          </a:p>
          <a:p>
            <a:pPr marL="171450" indent="-171450">
              <a:spcBef>
                <a:spcPts val="1200"/>
              </a:spcBef>
              <a:buFont typeface="Arial" panose="020B0604020202020204" pitchFamily="34" charset="0"/>
              <a:buChar char="•"/>
            </a:pPr>
            <a:r>
              <a:rPr lang="en-US" dirty="0"/>
              <a:t>Family planning should be discussed and effective contraception should be prescribed and used until a woman is prepared and ready to become pregnant.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Preconception counseling should address the importance of glycemic control as close to normal as is safely possible, ideally &lt;6.5%, to reduce the risk of congenital anomalies.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54</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247735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Women with preexisting type 1 or type 2 diabetes who are planning pregnancy or who have become pregnant should be counseled on the risk of development and/or progression of diabetic retinopathy. Dilated eye examinations should occur before pregnancy or in the first trimester, and then patients should be monitored every trimester and for 1-year postpartum as indicated by the degree of retinopathy and as recommended by the eye care provider.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55</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150747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And</a:t>
            </a:r>
            <a:r>
              <a:rPr lang="en-US" baseline="0" dirty="0"/>
              <a:t> related to glycemic goal setting in the setting of pregnancy:</a:t>
            </a:r>
          </a:p>
          <a:p>
            <a:pPr>
              <a:spcBef>
                <a:spcPts val="1200"/>
              </a:spcBef>
            </a:pPr>
            <a:endParaRPr lang="en-US" dirty="0"/>
          </a:p>
          <a:p>
            <a:pPr marL="171450" indent="-171450">
              <a:spcBef>
                <a:spcPts val="1200"/>
              </a:spcBef>
              <a:buFont typeface="Arial" panose="020B0604020202020204" pitchFamily="34" charset="0"/>
              <a:buChar char="•"/>
            </a:pPr>
            <a:r>
              <a:rPr lang="en-US" dirty="0"/>
              <a:t>Fasting and postprandial self-monitoring of blood glucose are recommended in both GDM and preexisting diabetes in pregnancy to achieve glycemic control. Some women with preexisting diabetes should also test blood glucose </a:t>
            </a:r>
            <a:r>
              <a:rPr lang="en-US" dirty="0" err="1"/>
              <a:t>preprandially</a:t>
            </a:r>
            <a:r>
              <a:rPr lang="en-US" dirty="0"/>
              <a: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Due to increased red blood cell turnover, A1C is slightly lower in normal pregnancy than in normal </a:t>
            </a:r>
            <a:r>
              <a:rPr lang="en-US" dirty="0" err="1"/>
              <a:t>nonpregnant</a:t>
            </a:r>
            <a:r>
              <a:rPr lang="en-US" dirty="0"/>
              <a:t> women. The A1C target in pregnancy is 6-6.5%; &lt;6% may be optimal if this can be achieved without significant hypoglycemia, but the target may be relaxed to &lt;7% if necessary to prevent hypoglycemia. </a:t>
            </a:r>
            <a:r>
              <a:rPr lang="en-US" b="1" dirty="0">
                <a:solidFill>
                  <a:schemeClr val="accent6"/>
                </a:solidFill>
              </a:rPr>
              <a:t>B</a:t>
            </a:r>
            <a:endParaRPr lang="en-US" baseline="0" dirty="0"/>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56</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277746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Let’s now turn our attention to recommendations related to the management of GDM:</a:t>
            </a:r>
            <a:endParaRPr lang="en-US" baseline="0" dirty="0"/>
          </a:p>
          <a:p>
            <a:pPr>
              <a:spcBef>
                <a:spcPts val="1200"/>
              </a:spcBef>
            </a:pPr>
            <a:endParaRPr lang="en-US" dirty="0"/>
          </a:p>
          <a:p>
            <a:pPr marL="171450" indent="-171450">
              <a:spcBef>
                <a:spcPts val="1200"/>
              </a:spcBef>
              <a:buFont typeface="Arial" panose="020B0604020202020204" pitchFamily="34" charset="0"/>
              <a:buChar char="•"/>
            </a:pPr>
            <a:r>
              <a:rPr lang="en-US" dirty="0"/>
              <a:t>Lifestyle change is an essential component of management of GDM and may suffice for the treatment of many women. Medications should be added to achieve glycemic targets.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Insulin is the preferred medication for treating hyperglycemia in GDM as it does not cross the placenta to a measurable extent. Metformin and glyburide may be used, but both cross the placenta to the fetus, with metformin likely crossing to a greater extent than glyburide. All oral agents lack long-term safety data.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57</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99053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a:spcBef>
                <a:spcPts val="1200"/>
              </a:spcBef>
            </a:pPr>
            <a:r>
              <a:rPr lang="en-US" dirty="0"/>
              <a:t>Metformin, when used to treat polycystic ovary syndrome and induce ovulation, need not be continued once pregnancy has been confirmed. </a:t>
            </a:r>
            <a:r>
              <a:rPr lang="en-US"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58</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22013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Management of Preexisting T1DM and T2DM in Pregnancy:</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Insulin is the preferred agent for management of both T1DM and T2DM in pregnancy because it does not cross the placenta, and because oral agents are generally insufficient to overcome the insulin resistance in T2DM and are ineffective in T1DM. </a:t>
            </a:r>
            <a:r>
              <a:rPr lang="en-US" b="1" dirty="0">
                <a:solidFill>
                  <a:schemeClr val="accent6"/>
                </a:solidFill>
              </a:rPr>
              <a:t>E</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59</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1354654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Here’s a new recommendation on Preeclampsia and Aspirin:</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Women with T1DM or T2DM should be prescribed low-dose aspirin 60-150 mg/day (usual dose 81 mg/day) from the end of the first trimester until the baby is born in order to lower the risk of preeclampsia.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60</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106439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And the following recommendations</a:t>
            </a:r>
            <a:r>
              <a:rPr lang="en-US" baseline="0" dirty="0">
                <a:solidFill>
                  <a:schemeClr val="accent6"/>
                </a:solidFill>
              </a:rPr>
              <a:t> cover drug-specific considerations when management women with diabetes who are, or may become, pregnant:</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 pregnant patients with diabetes and chronic hypertension, blood pressure targets of 120-160/80-105 mmHg are suggested in the interest of optimizing long-term maternal health and minimizing impaired fetal growth.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Potentially teratogenic medications (i.e., ACE inhibitors, ARBs, statins) should be avoided in sexually active women of childbearing age who are not using reliable contraception.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61</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1633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Moving on to recommendations for lipid management. The following two recommendations are provided in regard to lifestyle interventions.</a:t>
            </a:r>
          </a:p>
          <a:p>
            <a:endParaRPr lang="en-US" dirty="0"/>
          </a:p>
          <a:p>
            <a:pPr marL="171450" indent="-171450">
              <a:buFont typeface="Arial" panose="020B0604020202020204" pitchFamily="34" charset="0"/>
              <a:buChar char="•"/>
            </a:pPr>
            <a:r>
              <a:rPr lang="en-US" dirty="0"/>
              <a:t>Lifestyle modification focusing on weight loss (if indicated); the reduction of saturated fat, </a:t>
            </a:r>
            <a:r>
              <a:rPr lang="en-US" i="1" dirty="0"/>
              <a:t>trans</a:t>
            </a:r>
            <a:r>
              <a:rPr lang="en-US" dirty="0"/>
              <a:t> fat, and cholesterol intake; increase of dietary n-3 fatty acids, viscous fiber, and plant </a:t>
            </a:r>
            <a:r>
              <a:rPr lang="en-US" dirty="0" err="1"/>
              <a:t>stanols</a:t>
            </a:r>
            <a:r>
              <a:rPr lang="en-US" dirty="0"/>
              <a:t>/sterols intake; and increased physical activity should be recommended to improve the lipid profile in patients with diabetes.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Intensify lifestyle therapy and optimize glycemic control for patients with elevated triglyceride levels (≥150 mg/</a:t>
            </a:r>
            <a:r>
              <a:rPr lang="en-US" dirty="0" err="1"/>
              <a:t>dL</a:t>
            </a:r>
            <a:r>
              <a:rPr lang="en-US" dirty="0"/>
              <a:t>) and/or low HDL cholesterol (&lt;40 mg/</a:t>
            </a:r>
            <a:r>
              <a:rPr lang="en-US" dirty="0" err="1"/>
              <a:t>dL</a:t>
            </a:r>
            <a:r>
              <a:rPr lang="en-US" dirty="0"/>
              <a:t> for men, &lt;50 for women).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31</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78076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adults not taking statins or other lipid-lowering therapy, it is reasonable to obtain a lipid profile at the time of diabetes diagnosis, at an initial medical evaluation, and every 5 years thereafter if under the age of 40 years, or more frequently if indicated. </a:t>
            </a:r>
            <a:r>
              <a:rPr lang="en-US" b="1" dirty="0">
                <a:solidFill>
                  <a:schemeClr val="accent6"/>
                </a:solidFill>
              </a:rPr>
              <a:t>E</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Obtain a lipid profile at initiation of statins or other lipid-lowering therapy, 4-12 weeks after initiation or a change in dose, and annually thereafter as it may help to monitor the response to therapy and inform adherence.</a:t>
            </a:r>
            <a:r>
              <a:rPr lang="en-US" b="1" dirty="0"/>
              <a:t>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32</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26733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0" indent="0">
              <a:buFont typeface="Arial" panose="020B0604020202020204" pitchFamily="34" charset="0"/>
              <a:buNone/>
            </a:pPr>
            <a:r>
              <a:rPr lang="en-US" dirty="0"/>
              <a:t>The 2018 Standards provide</a:t>
            </a:r>
            <a:r>
              <a:rPr lang="en-US" baseline="0" dirty="0"/>
              <a:t> 6 individual recommendations related specifically to statin treatment. They are as follows: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For patients of all ages with diabetes and ASCVD, high-intensity statin therapy should be added to lifestyle therapy.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For patients with diabetes aged &lt;40 years with additional ASCVD risk factors, the patient and provider should consider using moderate-intensity statin in addition to lifestyle therapy.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362046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aged 40-75 years </a:t>
            </a:r>
            <a:r>
              <a:rPr lang="en-US" b="1" dirty="0">
                <a:solidFill>
                  <a:schemeClr val="accent6"/>
                </a:solidFill>
              </a:rPr>
              <a:t>A</a:t>
            </a:r>
            <a:r>
              <a:rPr lang="en-US" dirty="0"/>
              <a:t> and &gt;75 years </a:t>
            </a:r>
            <a:r>
              <a:rPr lang="en-US" b="1" dirty="0">
                <a:solidFill>
                  <a:schemeClr val="accent6"/>
                </a:solidFill>
              </a:rPr>
              <a:t>B</a:t>
            </a:r>
            <a:r>
              <a:rPr lang="en-US" dirty="0">
                <a:solidFill>
                  <a:schemeClr val="accent6"/>
                </a:solidFill>
              </a:rPr>
              <a:t> </a:t>
            </a:r>
            <a:r>
              <a:rPr lang="en-US" dirty="0"/>
              <a:t>without ASCVD, use moderate-intensity statin in addition to lifestyle therapy.</a:t>
            </a:r>
          </a:p>
          <a:p>
            <a:pPr marL="285750" indent="-171450">
              <a:spcBef>
                <a:spcPts val="1200"/>
              </a:spcBef>
              <a:buFont typeface="Arial" panose="020B0604020202020204" pitchFamily="34" charset="0"/>
              <a:buChar char="•"/>
            </a:pPr>
            <a:endParaRPr lang="en-US" dirty="0"/>
          </a:p>
          <a:p>
            <a:pPr marL="285750" indent="-171450">
              <a:spcBef>
                <a:spcPts val="1200"/>
              </a:spcBef>
              <a:buFont typeface="Arial" panose="020B0604020202020204" pitchFamily="34" charset="0"/>
              <a:buChar char="•"/>
            </a:pPr>
            <a:r>
              <a:rPr lang="en-US" dirty="0"/>
              <a:t>In clinical practice, providers may need to adjust the intensity of statin therapy based on individual patient response to medication (e.g., side effects, tolerability, LDL levels, or percent LDL reduction on statin therapy). For patients who do not tolerate the intended intensity of statin, the maximally tolerated statin dose should be used.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34</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28865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and ASCVD, if LDL cholesterol is ≥70 md/</a:t>
            </a:r>
            <a:r>
              <a:rPr lang="en-US" dirty="0" err="1"/>
              <a:t>dL</a:t>
            </a:r>
            <a:r>
              <a:rPr lang="en-US" dirty="0"/>
              <a:t> on maximally tolerated statin dose, consider adding additional LDL-lowering therapy (such as ezetimibe or PCSK9 inhibitor) after evaluating the potential for further ASCVD risk reduction, drug-specific adverse effects, and patient preferences. Ezetimibe may be preferred due to lower cost. </a:t>
            </a:r>
            <a:r>
              <a:rPr lang="en-US" b="1" dirty="0">
                <a:solidFill>
                  <a:schemeClr val="accent6"/>
                </a:solidFill>
              </a:rPr>
              <a:t>A</a:t>
            </a:r>
          </a:p>
          <a:p>
            <a:pPr marL="285750" indent="-171450">
              <a:spcBef>
                <a:spcPts val="1200"/>
              </a:spcBef>
              <a:buFont typeface="Arial" panose="020B0604020202020204" pitchFamily="34" charset="0"/>
              <a:buChar char="•"/>
            </a:pPr>
            <a:endParaRPr lang="en-US" dirty="0">
              <a:solidFill>
                <a:schemeClr val="accent6"/>
              </a:solidFill>
            </a:endParaRPr>
          </a:p>
          <a:p>
            <a:pPr marL="285750" indent="-171450">
              <a:spcBef>
                <a:spcPts val="1200"/>
              </a:spcBef>
              <a:buFont typeface="Arial" panose="020B0604020202020204" pitchFamily="34" charset="0"/>
              <a:buChar char="•"/>
            </a:pPr>
            <a:r>
              <a:rPr lang="en-US" dirty="0"/>
              <a:t>Statin therapy is contraindicated in pregnancy.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35</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40448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recommendations in Table 9.2 regarding statin and combination treatment in adults with diabetes have been revised for 2018 to stratify risk based on whether a patient is older or younger than 40 years of age and on whether a patient has ASCVD. For example, patients of any age with ASCVD should be placed on a high-intensity statin.</a:t>
            </a:r>
          </a:p>
          <a:p>
            <a:endParaRPr lang="en-US" b="1"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pPr/>
              <a:t>36</a:t>
            </a:fld>
            <a:endParaRPr lang="en-US"/>
          </a:p>
        </p:txBody>
      </p:sp>
    </p:spTree>
    <p:extLst>
      <p:ext uri="{BB962C8B-B14F-4D97-AF65-F5344CB8AC3E}">
        <p14:creationId xmlns="" xmlns:p14="http://schemas.microsoft.com/office/powerpoint/2010/main" val="357757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dirty="0"/>
              <a:t>Here’s a quick summary of recommended statin dosing for high and moderate intensity therapy. Note that these are all based on once-daily dosing. </a:t>
            </a:r>
          </a:p>
          <a:p>
            <a:endParaRPr lang="en-US" dirty="0"/>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37</a:t>
            </a:fld>
            <a:endParaRPr lang="en-US" sz="900">
              <a:latin typeface="Calibri" pitchFamily="34" charset="0"/>
            </a:endParaRPr>
          </a:p>
        </p:txBody>
      </p:sp>
    </p:spTree>
    <p:extLst>
      <p:ext uri="{BB962C8B-B14F-4D97-AF65-F5344CB8AC3E}">
        <p14:creationId xmlns="" xmlns:p14="http://schemas.microsoft.com/office/powerpoint/2010/main" val="347619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chemeClr val="bg1"/>
                </a:solidFill>
              </a:ln>
            </a:endParaRPr>
          </a:p>
        </p:txBody>
      </p:sp>
      <p:sp>
        <p:nvSpPr>
          <p:cNvPr id="5" name="Freeform 4"/>
          <p:cNvSpPr/>
          <p:nvPr userDrawn="1"/>
        </p:nvSpPr>
        <p:spPr>
          <a:xfrm>
            <a:off x="76200" y="6477000"/>
            <a:ext cx="10668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txBox="1">
            <a:spLocks/>
          </p:cNvSpPr>
          <p:nvPr userDrawn="1"/>
        </p:nvSpPr>
        <p:spPr>
          <a:xfrm>
            <a:off x="6553200" y="6356350"/>
            <a:ext cx="2133600" cy="365125"/>
          </a:xfrm>
          <a:prstGeom prst="rect">
            <a:avLst/>
          </a:prstGeom>
        </p:spPr>
        <p:txBody>
          <a:bodyPr anchor="ctr"/>
          <a:lstStyle>
            <a:lvl1pPr>
              <a:defRPr/>
            </a:lvl1pP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7" name="Freeform 6"/>
          <p:cNvSpPr/>
          <p:nvPr userDrawn="1"/>
        </p:nvSpPr>
        <p:spPr>
          <a:xfrm>
            <a:off x="76200" y="6248400"/>
            <a:ext cx="18288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blip>
          <a:srcRect/>
          <a:stretch>
            <a:fillRect/>
          </a:stretch>
        </p:blipFill>
        <p:spPr bwMode="auto">
          <a:xfrm>
            <a:off x="69850" y="6496050"/>
            <a:ext cx="996950" cy="306388"/>
          </a:xfrm>
          <a:prstGeom prst="rect">
            <a:avLst/>
          </a:prstGeom>
          <a:noFill/>
          <a:ln w="9525">
            <a:noFill/>
            <a:miter lim="800000"/>
            <a:headEnd/>
            <a:tailEnd/>
          </a:ln>
        </p:spPr>
      </p:pic>
      <p:cxnSp>
        <p:nvCxnSpPr>
          <p:cNvPr id="9" name="Straight Connector 8"/>
          <p:cNvCxnSpPr/>
          <p:nvPr userDrawn="1"/>
        </p:nvCxnSpPr>
        <p:spPr>
          <a:xfrm>
            <a:off x="0" y="6443663"/>
            <a:ext cx="9144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925" y="1016000"/>
            <a:ext cx="9220200"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C2E349E5-1770-445F-A703-91A026C0C8D1}" type="datetimeFigureOut">
              <a:rPr lang="en-US"/>
              <a:pPr>
                <a:defRPr/>
              </a:pPr>
              <a:t>10/18/2018</a:t>
            </a:fld>
            <a:endParaRPr lang="en-US" dirty="0"/>
          </a:p>
        </p:txBody>
      </p:sp>
      <p:sp>
        <p:nvSpPr>
          <p:cNvPr id="12" name="Slide Number Placeholder 21"/>
          <p:cNvSpPr>
            <a:spLocks noGrp="1"/>
          </p:cNvSpPr>
          <p:nvPr>
            <p:ph type="sldNum" sz="quarter" idx="11"/>
          </p:nvPr>
        </p:nvSpPr>
        <p:spPr/>
        <p:txBody>
          <a:bodyPr/>
          <a:lstStyle>
            <a:lvl1pPr>
              <a:defRPr/>
            </a:lvl1pPr>
          </a:lstStyle>
          <a:p>
            <a:pPr>
              <a:defRPr/>
            </a:pPr>
            <a:fld id="{F2A4095D-2AED-48F7-A6A1-EE62E122FE86}" type="slidenum">
              <a:rPr lang="en-US"/>
              <a:pPr>
                <a:defRPr/>
              </a:pPr>
              <a:t>‹#›</a:t>
            </a:fld>
            <a:endParaRPr lang="en-US" dirty="0"/>
          </a:p>
        </p:txBody>
      </p:sp>
      <p:sp>
        <p:nvSpPr>
          <p:cNvPr id="13" name="Footer Placeholder 22"/>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FCE19-F204-4A8E-B356-7FBFD56C3DE5}"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87198-9119-4BE0-943A-8E24BDCA5E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FCE19-F204-4A8E-B356-7FBFD56C3DE5}" type="datetimeFigureOut">
              <a:rPr lang="en-US" smtClean="0"/>
              <a:pPr/>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87198-9119-4BE0-943A-8E24BDCA5E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Arial" pitchFamily="34" charset="0"/>
                <a:cs typeface="Arial" pitchFamily="34" charset="0"/>
              </a:rPr>
              <a:t>ĐÁI THÁO ĐƯỜNG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VÀ TĂNG HUYẾT ÁP</a:t>
            </a:r>
            <a:endParaRPr lang="en-US" b="1" dirty="0">
              <a:solidFill>
                <a:srgbClr val="002060"/>
              </a:solidFill>
              <a:latin typeface="Arial" pitchFamily="34" charset="0"/>
              <a:cs typeface="Arial" pitchFamily="34" charset="0"/>
            </a:endParaRPr>
          </a:p>
        </p:txBody>
      </p:sp>
      <p:sp>
        <p:nvSpPr>
          <p:cNvPr id="3" name="Subtitle 2"/>
          <p:cNvSpPr>
            <a:spLocks noGrp="1"/>
          </p:cNvSpPr>
          <p:nvPr>
            <p:ph type="subTitle" idx="1"/>
          </p:nvPr>
        </p:nvSpPr>
        <p:spPr/>
        <p:txBody>
          <a:bodyPr>
            <a:normAutofit/>
          </a:bodyPr>
          <a:lstStyle/>
          <a:p>
            <a:r>
              <a:rPr lang="en-US" sz="2800" b="1" dirty="0" smtClean="0">
                <a:solidFill>
                  <a:srgbClr val="FF0000"/>
                </a:solidFill>
                <a:latin typeface="Arial" pitchFamily="34" charset="0"/>
                <a:cs typeface="Arial" pitchFamily="34" charset="0"/>
              </a:rPr>
              <a:t>GS TS </a:t>
            </a:r>
            <a:r>
              <a:rPr lang="en-US" sz="2800" b="1" dirty="0" err="1" smtClean="0">
                <a:solidFill>
                  <a:srgbClr val="FF0000"/>
                </a:solidFill>
                <a:latin typeface="Arial" pitchFamily="34" charset="0"/>
                <a:cs typeface="Arial" pitchFamily="34" charset="0"/>
              </a:rPr>
              <a:t>Thái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Hồng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Quang</a:t>
            </a:r>
            <a:endParaRPr lang="en-US" sz="2800" b="1" dirty="0" smtClean="0">
              <a:solidFill>
                <a:srgbClr val="FF0000"/>
              </a:solidFill>
              <a:latin typeface="Arial" pitchFamily="34" charset="0"/>
              <a:cs typeface="Arial" pitchFamily="34" charset="0"/>
            </a:endParaRPr>
          </a:p>
          <a:p>
            <a:r>
              <a:rPr lang="en-US" sz="2800" b="1" dirty="0" err="1" smtClean="0">
                <a:solidFill>
                  <a:srgbClr val="FF0000"/>
                </a:solidFill>
                <a:latin typeface="Arial" pitchFamily="34" charset="0"/>
                <a:cs typeface="Arial" pitchFamily="34" charset="0"/>
              </a:rPr>
              <a:t>Chủ</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tịch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Hội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Nội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tiết</a:t>
            </a:r>
            <a:r>
              <a:rPr lang="en-US" sz="2800" b="1" dirty="0" smtClean="0">
                <a:solidFill>
                  <a:srgbClr val="FF0000"/>
                </a:solidFill>
                <a:latin typeface="Arial" pitchFamily="34" charset="0"/>
                <a:cs typeface="Arial" pitchFamily="34" charset="0"/>
              </a:rPr>
              <a:t>-ĐTĐ </a:t>
            </a:r>
            <a:r>
              <a:rPr lang="en-US" sz="2800" b="1" dirty="0" err="1" smtClean="0">
                <a:solidFill>
                  <a:srgbClr val="FF0000"/>
                </a:solidFill>
                <a:latin typeface="Arial" pitchFamily="34" charset="0"/>
                <a:cs typeface="Arial" pitchFamily="34" charset="0"/>
              </a:rPr>
              <a:t>Việt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nam</a:t>
            </a:r>
            <a:endParaRPr lang="en-US" sz="2800" b="1" dirty="0">
              <a:solidFill>
                <a:srgbClr val="FF0000"/>
              </a:solidFill>
              <a:latin typeface="Arial" pitchFamily="34" charset="0"/>
              <a:cs typeface="Arial" pitchFamily="34" charset="0"/>
            </a:endParaRPr>
          </a:p>
        </p:txBody>
      </p:sp>
      <p:sp>
        <p:nvSpPr>
          <p:cNvPr id="4" name="TextBox 3"/>
          <p:cNvSpPr txBox="1"/>
          <p:nvPr/>
        </p:nvSpPr>
        <p:spPr>
          <a:xfrm>
            <a:off x="4114800" y="6324600"/>
            <a:ext cx="4876800" cy="338554"/>
          </a:xfrm>
          <a:prstGeom prst="rect">
            <a:avLst/>
          </a:prstGeom>
          <a:noFill/>
        </p:spPr>
        <p:txBody>
          <a:bodyPr wrap="square" rtlCol="0">
            <a:spAutoFit/>
          </a:bodyPr>
          <a:lstStyle/>
          <a:p>
            <a:r>
              <a:rPr lang="en-US" sz="1600" b="1" dirty="0" err="1" smtClean="0">
                <a:latin typeface="Arial" pitchFamily="34" charset="0"/>
                <a:cs typeface="Arial" pitchFamily="34" charset="0"/>
              </a:rPr>
              <a:t>Bài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nói</a:t>
            </a:r>
            <a:r>
              <a:rPr lang="en-US" sz="1600" b="1" dirty="0" smtClean="0">
                <a:latin typeface="Arial" pitchFamily="34" charset="0"/>
                <a:cs typeface="Arial" pitchFamily="34" charset="0"/>
              </a:rPr>
              <a:t> ở BV </a:t>
            </a:r>
            <a:r>
              <a:rPr lang="en-US" sz="1600" b="1" dirty="0" err="1" smtClean="0">
                <a:latin typeface="Arial" pitchFamily="34" charset="0"/>
                <a:cs typeface="Arial" pitchFamily="34" charset="0"/>
              </a:rPr>
              <a:t>tỉnh</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Thanh</a:t>
            </a:r>
            <a:r>
              <a:rPr lang="en-US" sz="1600" b="1" dirty="0" smtClean="0">
                <a:latin typeface="Arial" pitchFamily="34" charset="0"/>
                <a:cs typeface="Arial" pitchFamily="34" charset="0"/>
              </a:rPr>
              <a:t> hóa10-2018</a:t>
            </a:r>
            <a:endParaRPr lang="en-US"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None/>
            </a:pPr>
            <a:r>
              <a:rPr lang="en-US" b="1" dirty="0" err="1" smtClean="0">
                <a:solidFill>
                  <a:srgbClr val="002060"/>
                </a:solidFill>
                <a:latin typeface="Arial" pitchFamily="34" charset="0"/>
                <a:cs typeface="Arial" pitchFamily="34" charset="0"/>
              </a:rPr>
              <a:t>Khuyến</a:t>
            </a:r>
            <a:r>
              <a:rPr lang="en-US" b="1" dirty="0" smtClean="0">
                <a:solidFill>
                  <a:srgbClr val="002060"/>
                </a:solidFill>
                <a:latin typeface="Arial" pitchFamily="34" charset="0"/>
                <a:cs typeface="Arial" pitchFamily="34" charset="0"/>
              </a:rPr>
              <a:t> </a:t>
            </a:r>
            <a:r>
              <a:rPr lang="en-US" b="1" dirty="0" err="1" smtClean="0">
                <a:solidFill>
                  <a:srgbClr val="002060"/>
                </a:solidFill>
                <a:latin typeface="Arial" pitchFamily="34" charset="0"/>
                <a:cs typeface="Arial" pitchFamily="34" charset="0"/>
              </a:rPr>
              <a:t>cáo</a:t>
            </a:r>
            <a:endParaRPr lang="en-US" b="1" dirty="0" smtClean="0">
              <a:solidFill>
                <a:srgbClr val="002060"/>
              </a:solidFill>
              <a:latin typeface="Arial" pitchFamily="34" charset="0"/>
              <a:cs typeface="Arial" pitchFamily="34" charset="0"/>
            </a:endParaRPr>
          </a:p>
          <a:p>
            <a:pPr>
              <a:buFontTx/>
              <a:buChar char="-"/>
            </a:pP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mỗi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khám</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pPr>
              <a:buFontTx/>
              <a:buChar char="-"/>
            </a:pP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(≥140/90) </a:t>
            </a:r>
            <a:r>
              <a:rPr lang="en-US" sz="2400" dirty="0" err="1">
                <a:latin typeface="Arial" pitchFamily="34" charset="0"/>
                <a:cs typeface="Arial" pitchFamily="34" charset="0"/>
              </a:rPr>
              <a:t>huyết</a:t>
            </a:r>
            <a:r>
              <a:rPr lang="en-US" sz="2400" dirty="0">
                <a:latin typeface="Arial" pitchFamily="34" charset="0"/>
                <a:cs typeface="Arial" pitchFamily="34" charset="0"/>
              </a:rPr>
              <a:t> </a:t>
            </a:r>
            <a:r>
              <a:rPr lang="en-US" sz="2400" dirty="0" err="1">
                <a:latin typeface="Arial" pitchFamily="34" charset="0"/>
                <a:cs typeface="Arial" pitchFamily="34" charset="0"/>
              </a:rPr>
              <a:t>áp</a:t>
            </a:r>
            <a:r>
              <a:rPr lang="en-US" sz="2400" dirty="0">
                <a:latin typeface="Arial" pitchFamily="34" charset="0"/>
                <a:cs typeface="Arial" pitchFamily="34" charset="0"/>
              </a:rPr>
              <a:t> </a:t>
            </a:r>
            <a:r>
              <a:rPr lang="en-US" sz="2400" dirty="0" err="1">
                <a:latin typeface="Arial" pitchFamily="34" charset="0"/>
                <a:cs typeface="Arial" pitchFamily="34" charset="0"/>
              </a:rPr>
              <a:t>nên</a:t>
            </a:r>
            <a:r>
              <a:rPr lang="en-US" sz="2400" dirty="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chẩn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đoán</a:t>
            </a:r>
            <a:r>
              <a:rPr lang="en-US" sz="2400" dirty="0" smtClean="0">
                <a:latin typeface="Arial" pitchFamily="34" charset="0"/>
                <a:cs typeface="Arial" pitchFamily="34" charset="0"/>
              </a:rPr>
              <a:t> THA. B</a:t>
            </a: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kèm</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theo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dõi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huyết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áp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nhà</a:t>
            </a:r>
            <a:r>
              <a:rPr lang="en-US" sz="2400" b="1" dirty="0" smtClean="0">
                <a:solidFill>
                  <a:srgbClr val="FF0000"/>
                </a:solidFill>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tránh</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ẩn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dấu</a:t>
            </a:r>
            <a:r>
              <a:rPr lang="en-US" sz="2400" dirty="0" smtClean="0">
                <a:latin typeface="Arial" pitchFamily="34" charset="0"/>
                <a:cs typeface="Arial" pitchFamily="34" charset="0"/>
              </a:rPr>
              <a:t> </a:t>
            </a:r>
            <a:r>
              <a:rPr lang="vi-VN" sz="2400" dirty="0" smtClean="0">
                <a:latin typeface="Arial" pitchFamily="34" charset="0"/>
                <a:cs typeface="Arial" pitchFamily="34" charset="0"/>
              </a:rPr>
              <a:t>hoặc</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trắng</a:t>
            </a:r>
            <a:r>
              <a:rPr lang="en-US" sz="2400" dirty="0" smtClean="0">
                <a:latin typeface="Arial" pitchFamily="34" charset="0"/>
                <a:cs typeface="Arial" pitchFamily="34" charset="0"/>
              </a:rPr>
              <a:t> (“ masked or white coat </a:t>
            </a:r>
            <a:r>
              <a:rPr lang="en-US" sz="2400" dirty="0" err="1" smtClean="0">
                <a:latin typeface="Arial" pitchFamily="34" charset="0"/>
                <a:cs typeface="Arial" pitchFamily="34" charset="0"/>
              </a:rPr>
              <a:t>hypertention</a:t>
            </a:r>
            <a:r>
              <a:rPr lang="en-US" sz="2400" dirty="0" smtClean="0">
                <a:latin typeface="Arial" pitchFamily="34" charset="0"/>
                <a:cs typeface="Arial" pitchFamily="34" charset="0"/>
              </a:rPr>
              <a:t>”). B</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228600"/>
            <a:ext cx="86868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685800" y="838200"/>
            <a:ext cx="80772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err="1" smtClean="0">
                <a:solidFill>
                  <a:srgbClr val="002060"/>
                </a:solidFill>
                <a:latin typeface="Arial" pitchFamily="34" charset="0"/>
                <a:cs typeface="Arial" pitchFamily="34" charset="0"/>
              </a:rPr>
              <a:t>Mục</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tiêu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điều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trị</a:t>
            </a:r>
            <a:r>
              <a:rPr lang="en-US" sz="3200" b="1" dirty="0" smtClean="0">
                <a:solidFill>
                  <a:srgbClr val="002060"/>
                </a:solidFill>
                <a:latin typeface="Arial" pitchFamily="34" charset="0"/>
                <a:cs typeface="Arial" pitchFamily="34" charset="0"/>
              </a:rPr>
              <a:t> HA</a:t>
            </a:r>
          </a:p>
        </p:txBody>
      </p:sp>
      <p:sp>
        <p:nvSpPr>
          <p:cNvPr id="3" name="Content Placeholder 2"/>
          <p:cNvSpPr>
            <a:spLocks noGrp="1"/>
          </p:cNvSpPr>
          <p:nvPr>
            <p:ph idx="1"/>
          </p:nvPr>
        </p:nvSpPr>
        <p:spPr>
          <a:xfrm>
            <a:off x="457200" y="990600"/>
            <a:ext cx="8229600" cy="5059363"/>
          </a:xfrm>
        </p:spPr>
        <p:txBody>
          <a:bodyPr>
            <a:noAutofit/>
          </a:bodyPr>
          <a:lstStyle/>
          <a:p>
            <a:pPr>
              <a:buNone/>
            </a:pP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Hầu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để</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đạt</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mục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tiêu</a:t>
            </a:r>
            <a:r>
              <a:rPr lang="en-US" sz="2400" dirty="0" smtClean="0">
                <a:solidFill>
                  <a:srgbClr val="FF0000"/>
                </a:solidFill>
                <a:latin typeface="Arial" pitchFamily="34" charset="0"/>
                <a:cs typeface="Arial" pitchFamily="34" charset="0"/>
              </a:rPr>
              <a:t> HA </a:t>
            </a:r>
            <a:r>
              <a:rPr lang="en-US" sz="2400" dirty="0" err="1" smtClean="0">
                <a:solidFill>
                  <a:srgbClr val="FF0000"/>
                </a:solidFill>
                <a:latin typeface="Arial" pitchFamily="34" charset="0"/>
                <a:cs typeface="Arial" pitchFamily="34" charset="0"/>
              </a:rPr>
              <a:t>tâm</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thu</a:t>
            </a:r>
            <a:r>
              <a:rPr lang="en-US" sz="2400" dirty="0" smtClean="0">
                <a:solidFill>
                  <a:srgbClr val="FF0000"/>
                </a:solidFill>
                <a:latin typeface="Arial" pitchFamily="34" charset="0"/>
                <a:cs typeface="Arial" pitchFamily="34" charset="0"/>
              </a:rPr>
              <a:t> 140 mmHg </a:t>
            </a:r>
            <a:r>
              <a:rPr lang="en-US" sz="2400" dirty="0" err="1" smtClean="0">
                <a:solidFill>
                  <a:srgbClr val="FF0000"/>
                </a:solidFill>
                <a:latin typeface="Arial" pitchFamily="34" charset="0"/>
                <a:cs typeface="Arial" pitchFamily="34" charset="0"/>
              </a:rPr>
              <a:t>và</a:t>
            </a:r>
            <a:r>
              <a:rPr lang="en-US" sz="2400" dirty="0" smtClean="0">
                <a:solidFill>
                  <a:srgbClr val="FF0000"/>
                </a:solidFill>
                <a:latin typeface="Arial" pitchFamily="34" charset="0"/>
                <a:cs typeface="Arial" pitchFamily="34" charset="0"/>
              </a:rPr>
              <a:t> HA </a:t>
            </a:r>
            <a:r>
              <a:rPr lang="en-US" sz="2400" dirty="0" err="1" smtClean="0">
                <a:solidFill>
                  <a:srgbClr val="FF0000"/>
                </a:solidFill>
                <a:latin typeface="Arial" pitchFamily="34" charset="0"/>
                <a:cs typeface="Arial" pitchFamily="34" charset="0"/>
              </a:rPr>
              <a:t>tâm</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trương</a:t>
            </a:r>
            <a:r>
              <a:rPr lang="en-US" sz="2400" dirty="0" smtClean="0">
                <a:solidFill>
                  <a:srgbClr val="FF0000"/>
                </a:solidFill>
                <a:latin typeface="Arial" pitchFamily="34" charset="0"/>
                <a:cs typeface="Arial" pitchFamily="34" charset="0"/>
              </a:rPr>
              <a:t> 90 mmHg</a:t>
            </a:r>
            <a:r>
              <a:rPr lang="en-US" sz="2400" dirty="0" smtClean="0">
                <a:latin typeface="Arial" pitchFamily="34" charset="0"/>
                <a:cs typeface="Arial" pitchFamily="34" charset="0"/>
              </a:rPr>
              <a:t>. A</a:t>
            </a:r>
            <a:endParaRPr lang="vi-VN" sz="2400" dirty="0" smtClean="0">
              <a:latin typeface="Arial" pitchFamily="34" charset="0"/>
              <a:cs typeface="Arial" pitchFamily="34" charset="0"/>
            </a:endParaRPr>
          </a:p>
          <a:p>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130/80</a:t>
            </a:r>
            <a:r>
              <a:rPr lang="vi-VN" sz="2400" dirty="0" smtClean="0">
                <a:latin typeface="Arial" pitchFamily="34" charset="0"/>
                <a:cs typeface="Arial" pitchFamily="34" charset="0"/>
              </a:rPr>
              <a:t> </a:t>
            </a:r>
            <a:r>
              <a:rPr lang="en-US" sz="2400" dirty="0" smtClean="0">
                <a:latin typeface="Arial" pitchFamily="34" charset="0"/>
                <a:cs typeface="Arial" pitchFamily="34" charset="0"/>
              </a:rPr>
              <a:t>mmHg, </a:t>
            </a:r>
            <a:r>
              <a:rPr lang="en-US" sz="2400" dirty="0" err="1" smtClean="0">
                <a:latin typeface="Arial" pitchFamily="34" charset="0"/>
                <a:cs typeface="Arial" pitchFamily="34" charset="0"/>
              </a:rPr>
              <a:t>phù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nặng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chi </a:t>
            </a:r>
            <a:r>
              <a:rPr lang="en-US" sz="2400" dirty="0" err="1" smtClean="0">
                <a:latin typeface="Arial" pitchFamily="34" charset="0"/>
                <a:cs typeface="Arial" pitchFamily="34" charset="0"/>
              </a:rPr>
              <a:t>phí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C</a:t>
            </a:r>
          </a:p>
          <a:p>
            <a:r>
              <a:rPr lang="en-US" sz="2400" dirty="0" err="1" smtClean="0">
                <a:solidFill>
                  <a:srgbClr val="FF0000"/>
                </a:solidFill>
                <a:latin typeface="Arial" pitchFamily="34" charset="0"/>
                <a:cs typeface="Arial" pitchFamily="34" charset="0"/>
              </a:rPr>
              <a:t>Bệnh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nhân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có</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thai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kèm</a:t>
            </a:r>
            <a:r>
              <a:rPr lang="en-US" sz="2400" dirty="0" smtClean="0">
                <a:solidFill>
                  <a:srgbClr val="FF0000"/>
                </a:solidFill>
                <a:latin typeface="Arial" pitchFamily="34" charset="0"/>
                <a:cs typeface="Arial" pitchFamily="34" charset="0"/>
              </a:rPr>
              <a:t> ĐTĐ </a:t>
            </a:r>
            <a:r>
              <a:rPr lang="en-US" sz="2400" dirty="0" err="1" smtClean="0">
                <a:solidFill>
                  <a:srgbClr val="FF0000"/>
                </a:solidFill>
                <a:latin typeface="Arial" pitchFamily="34" charset="0"/>
                <a:cs typeface="Arial" pitchFamily="34" charset="0"/>
              </a:rPr>
              <a:t>và</a:t>
            </a:r>
            <a:r>
              <a:rPr lang="en-US" sz="2400" dirty="0" smtClean="0">
                <a:solidFill>
                  <a:srgbClr val="FF0000"/>
                </a:solidFill>
                <a:latin typeface="Arial" pitchFamily="34" charset="0"/>
                <a:cs typeface="Arial" pitchFamily="34" charset="0"/>
              </a:rPr>
              <a:t> THA </a:t>
            </a:r>
            <a:r>
              <a:rPr lang="en-US" sz="2400" dirty="0" err="1" smtClean="0">
                <a:solidFill>
                  <a:srgbClr val="FF0000"/>
                </a:solidFill>
                <a:latin typeface="Arial" pitchFamily="34" charset="0"/>
                <a:cs typeface="Arial" pitchFamily="34" charset="0"/>
              </a:rPr>
              <a:t>đang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được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điều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trị</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với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thuốc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hạ</a:t>
            </a:r>
            <a:r>
              <a:rPr lang="en-US" sz="2400" dirty="0" smtClean="0">
                <a:solidFill>
                  <a:srgbClr val="FF0000"/>
                </a:solidFill>
                <a:latin typeface="Arial" pitchFamily="34" charset="0"/>
                <a:cs typeface="Arial" pitchFamily="34" charset="0"/>
              </a:rPr>
              <a:t> HA, HA </a:t>
            </a:r>
            <a:r>
              <a:rPr lang="en-US" sz="2400" dirty="0" err="1" smtClean="0">
                <a:solidFill>
                  <a:srgbClr val="FF0000"/>
                </a:solidFill>
                <a:latin typeface="Arial" pitchFamily="34" charset="0"/>
                <a:cs typeface="Arial" pitchFamily="34" charset="0"/>
              </a:rPr>
              <a:t>mục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tiêu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là</a:t>
            </a:r>
            <a:r>
              <a:rPr lang="en-US" sz="2400" dirty="0" smtClean="0">
                <a:solidFill>
                  <a:srgbClr val="FF0000"/>
                </a:solidFill>
                <a:latin typeface="Arial" pitchFamily="34" charset="0"/>
                <a:cs typeface="Arial" pitchFamily="34" charset="0"/>
              </a:rPr>
              <a:t> 120–160/80–105 mmHg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khoẻ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lâu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tổn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a:t>
            </a:r>
            <a:r>
              <a:rPr lang="en-US" sz="2400" dirty="0" smtClean="0">
                <a:latin typeface="Arial" pitchFamily="34" charset="0"/>
                <a:cs typeface="Arial" pitchFamily="34" charset="0"/>
              </a:rPr>
              <a:t>. 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2060"/>
                </a:solidFill>
                <a:latin typeface="Arial" pitchFamily="34" charset="0"/>
                <a:cs typeface="Arial" pitchFamily="34" charset="0"/>
              </a:rPr>
              <a:t>Cá</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thể</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hóa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mục</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tiêu</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điều</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trị</a:t>
            </a:r>
            <a:r>
              <a:rPr lang="en-US" sz="2800" b="1" dirty="0" smtClean="0">
                <a:solidFill>
                  <a:srgbClr val="002060"/>
                </a:solidFill>
                <a:latin typeface="Arial" pitchFamily="34" charset="0"/>
                <a:cs typeface="Arial" pitchFamily="34" charset="0"/>
              </a:rPr>
              <a:t> </a:t>
            </a:r>
            <a:br>
              <a:rPr lang="en-US" sz="2800" b="1" dirty="0" smtClean="0">
                <a:solidFill>
                  <a:srgbClr val="002060"/>
                </a:solidFill>
                <a:latin typeface="Arial" pitchFamily="34" charset="0"/>
                <a:cs typeface="Arial" pitchFamily="34" charset="0"/>
              </a:rPr>
            </a:br>
            <a:r>
              <a:rPr lang="en-US" sz="2800" b="1" dirty="0" smtClean="0">
                <a:solidFill>
                  <a:srgbClr val="002060"/>
                </a:solidFill>
                <a:latin typeface="Arial" pitchFamily="34" charset="0"/>
                <a:cs typeface="Arial" pitchFamily="34" charset="0"/>
              </a:rPr>
              <a:t>(Individualization of treatment targets)</a:t>
            </a:r>
            <a:endParaRPr lang="en-US" sz="28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2400" dirty="0" err="1" smtClean="0">
                <a:latin typeface="Arial" pitchFamily="34" charset="0"/>
                <a:cs typeface="Arial" pitchFamily="34" charset="0"/>
              </a:rPr>
              <a:t>Thầy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tùy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thuộc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Cũng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ảnh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do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thọ</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như:các</a:t>
            </a:r>
            <a:r>
              <a:rPr lang="en-US" sz="2400" dirty="0" smtClean="0">
                <a:latin typeface="Arial" pitchFamily="34" charset="0"/>
                <a:cs typeface="Arial" pitchFamily="34" charset="0"/>
              </a:rPr>
              <a:t> BC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a:t>
            </a: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vọng</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cực</a:t>
            </a:r>
            <a:r>
              <a:rPr lang="en-US" sz="2400" dirty="0" smtClean="0">
                <a:latin typeface="Arial" pitchFamily="34" charset="0"/>
                <a:cs typeface="Arial" pitchFamily="34" charset="0"/>
              </a:rPr>
              <a:t>.</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Hệ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smtClean="0">
                <a:latin typeface="Arial" pitchFamily="34" charset="0"/>
                <a:cs typeface="Arial" pitchFamily="34" charset="0"/>
              </a:rPr>
              <a:t> y </a:t>
            </a:r>
            <a:r>
              <a:rPr lang="en-US" sz="2400" dirty="0" err="1" smtClean="0">
                <a:latin typeface="Arial" pitchFamily="34" charset="0"/>
                <a:cs typeface="Arial" pitchFamily="34" charset="0"/>
              </a:rPr>
              <a:t>tế</a:t>
            </a:r>
            <a:r>
              <a:rPr lang="en-US" sz="2400" dirty="0" smtClean="0">
                <a:latin typeface="Arial" pitchFamily="34" charset="0"/>
                <a:cs typeface="Arial" pitchFamily="34" charset="0"/>
              </a:rPr>
              <a:t>.</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rgbClr val="002060"/>
                </a:solidFill>
                <a:latin typeface="Arial" pitchFamily="34" charset="0"/>
                <a:cs typeface="Arial" pitchFamily="34" charset="0"/>
              </a:rPr>
              <a:t>Những</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yếu</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tố</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đặc</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hiệu</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để</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cân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nhắc</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là</a:t>
            </a:r>
            <a:r>
              <a:rPr lang="en-US" sz="3600" b="1" dirty="0" smtClean="0">
                <a:solidFill>
                  <a:srgbClr val="002060"/>
                </a:solidFill>
                <a:latin typeface="Arial" pitchFamily="34" charset="0"/>
                <a:cs typeface="Arial" pitchFamily="34" charset="0"/>
              </a:rPr>
              <a:t>: (1)</a:t>
            </a:r>
          </a:p>
        </p:txBody>
      </p:sp>
      <p:sp>
        <p:nvSpPr>
          <p:cNvPr id="3" name="Content Placeholder 2"/>
          <p:cNvSpPr>
            <a:spLocks noGrp="1"/>
          </p:cNvSpPr>
          <p:nvPr>
            <p:ph idx="1"/>
          </p:nvPr>
        </p:nvSpPr>
        <p:spPr/>
        <p:txBody>
          <a:bodyPr>
            <a:normAutofit lnSpcReduction="10000"/>
          </a:bodyPr>
          <a:lstStyle/>
          <a:p>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(albumin </a:t>
            </a:r>
            <a:r>
              <a:rPr lang="en-US" sz="2400" dirty="0" err="1" smtClean="0">
                <a:latin typeface="Arial" pitchFamily="34" charset="0"/>
                <a:cs typeface="Arial" pitchFamily="34" charset="0"/>
              </a:rPr>
              <a:t>niệu</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Tuổi</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nặng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a:t>
            </a:r>
          </a:p>
          <a:p>
            <a:pPr>
              <a:buNone/>
            </a:pPr>
            <a:r>
              <a:rPr lang="en-US" sz="2400" dirty="0" err="1" smtClean="0">
                <a:latin typeface="Arial" pitchFamily="34" charset="0"/>
                <a:cs typeface="Arial" pitchFamily="34" charset="0"/>
              </a:rPr>
              <a:t>Lưu</a:t>
            </a:r>
            <a:r>
              <a:rPr lang="en-US" sz="2400" dirty="0" smtClean="0">
                <a:latin typeface="Arial" pitchFamily="34" charset="0"/>
                <a:cs typeface="Arial" pitchFamily="34" charset="0"/>
              </a:rPr>
              <a:t> ý.</a:t>
            </a:r>
          </a:p>
          <a:p>
            <a:pPr>
              <a:buFontTx/>
              <a:buChar char="-"/>
            </a:pP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BN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nguy</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cơ</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cao</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các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biến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cố</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tim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mạch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đặc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biệt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đột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quỵ</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hoặc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albumin </a:t>
            </a:r>
            <a:r>
              <a:rPr lang="en-US" sz="1900" dirty="0" err="1" smtClean="0">
                <a:latin typeface="Arial" pitchFamily="34" charset="0"/>
                <a:cs typeface="Arial" pitchFamily="34" charset="0"/>
              </a:rPr>
              <a:t>niệu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người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đạt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được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kiểm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soat</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tích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cực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tương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đối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dễ</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dàng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và</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không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tác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dụng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phụ</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nào</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đáng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thích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hợp</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liểm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soát</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tích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cực</a:t>
            </a:r>
            <a:r>
              <a:rPr lang="en-US" sz="1900" dirty="0" smtClean="0">
                <a:latin typeface="Arial" pitchFamily="34" charset="0"/>
                <a:cs typeface="Arial" pitchFamily="34" charset="0"/>
              </a:rPr>
              <a:t>.</a:t>
            </a:r>
          </a:p>
          <a:p>
            <a:pPr>
              <a:buFontTx/>
              <a:buChar char="-"/>
            </a:pPr>
            <a:r>
              <a:rPr lang="en-US" sz="1900" dirty="0" err="1" smtClean="0">
                <a:latin typeface="Arial" pitchFamily="34" charset="0"/>
                <a:cs typeface="Arial" pitchFamily="34" charset="0"/>
              </a:rPr>
              <a:t>Ngược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lại</a:t>
            </a:r>
            <a:r>
              <a:rPr lang="en-US" sz="1900" dirty="0" smtClean="0">
                <a:latin typeface="Arial" pitchFamily="34" charset="0"/>
                <a:cs typeface="Arial" pitchFamily="34" charset="0"/>
              </a:rPr>
              <a:t>, BN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tình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trạng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như:lớn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tuổi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nhiều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hạn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chế</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chức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năng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sống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phải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uống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nhiều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loại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thuốc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nhiều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bệnh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đồng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mắc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sẽ</a:t>
            </a:r>
            <a:r>
              <a:rPr lang="en-US" sz="1900" dirty="0" smtClean="0">
                <a:latin typeface="Arial" pitchFamily="34" charset="0"/>
                <a:cs typeface="Arial" pitchFamily="34" charset="0"/>
              </a:rPr>
              <a:t> can </a:t>
            </a:r>
            <a:r>
              <a:rPr lang="en-US" sz="1900" dirty="0" err="1" smtClean="0">
                <a:latin typeface="Arial" pitchFamily="34" charset="0"/>
                <a:cs typeface="Arial" pitchFamily="34" charset="0"/>
              </a:rPr>
              <a:t>thiệp</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ít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tích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cực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hơn</a:t>
            </a:r>
            <a:endParaRPr lang="en-US" sz="19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solidFill>
                  <a:srgbClr val="002060"/>
                </a:solidFill>
                <a:latin typeface="Arial" pitchFamily="34" charset="0"/>
                <a:cs typeface="Arial" pitchFamily="34" charset="0"/>
              </a:rPr>
              <a:t>Những</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yếu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tố</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đặc</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hiệu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để</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cân</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nhắc</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là</a:t>
            </a:r>
            <a:r>
              <a:rPr lang="en-US" sz="3200" b="1" dirty="0" smtClean="0">
                <a:solidFill>
                  <a:srgbClr val="002060"/>
                </a:solidFill>
                <a:latin typeface="Arial" pitchFamily="34" charset="0"/>
                <a:cs typeface="Arial" pitchFamily="34" charset="0"/>
              </a:rPr>
              <a:t>: (2)</a:t>
            </a:r>
            <a:endParaRPr lang="en-US" sz="3200" dirty="0"/>
          </a:p>
        </p:txBody>
      </p:sp>
      <p:sp>
        <p:nvSpPr>
          <p:cNvPr id="3" name="Content Placeholder 2"/>
          <p:cNvSpPr>
            <a:spLocks noGrp="1"/>
          </p:cNvSpPr>
          <p:nvPr>
            <p:ph idx="1"/>
          </p:nvPr>
        </p:nvSpPr>
        <p:spPr/>
        <p:txBody>
          <a:bodyPr>
            <a:normAutofit lnSpcReduction="10000"/>
          </a:bodyPr>
          <a:lstStyle/>
          <a:p>
            <a:r>
              <a:rPr lang="en-US" sz="2400" dirty="0" err="1" smtClean="0">
                <a:latin typeface="Arial" pitchFamily="34" charset="0"/>
                <a:cs typeface="Arial" pitchFamily="34" charset="0"/>
              </a:rPr>
              <a:t>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đích</a:t>
            </a:r>
            <a:r>
              <a:rPr lang="en-US" sz="2400" dirty="0" smtClean="0">
                <a:latin typeface="Arial" pitchFamily="34" charset="0"/>
                <a:cs typeface="Arial" pitchFamily="34" charset="0"/>
              </a:rPr>
              <a:t> (targets) con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ĐTĐ typ-1.</a:t>
            </a:r>
          </a:p>
          <a:p>
            <a:r>
              <a:rPr lang="en-US" sz="2400" dirty="0" err="1" smtClean="0">
                <a:latin typeface="Arial" pitchFamily="34" charset="0"/>
                <a:cs typeface="Arial" pitchFamily="34" charset="0"/>
              </a:rPr>
              <a:t>Liên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giữa</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vi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lớn</a:t>
            </a:r>
            <a:r>
              <a:rPr lang="en-US" sz="2400" dirty="0" smtClean="0">
                <a:latin typeface="Arial" pitchFamily="34" charset="0"/>
                <a:cs typeface="Arial" pitchFamily="34" charset="0"/>
              </a:rPr>
              <a:t> ở BN ĐTĐ typ-1, </a:t>
            </a:r>
            <a:r>
              <a:rPr lang="en-US" sz="2400" dirty="0" err="1" smtClean="0">
                <a:latin typeface="Arial" pitchFamily="34" charset="0"/>
                <a:cs typeface="Arial" pitchFamily="34" charset="0"/>
              </a:rPr>
              <a:t>nói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cục</a:t>
            </a:r>
            <a:r>
              <a:rPr lang="en-US" sz="2400" dirty="0" smtClean="0">
                <a:latin typeface="Arial" pitchFamily="34" charset="0"/>
                <a:cs typeface="Arial" pitchFamily="34" charset="0"/>
              </a:rPr>
              <a:t> ở BN ĐTĐ typ-2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cũng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ĐTĐ typ-2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trình</a:t>
            </a:r>
            <a:r>
              <a:rPr lang="en-US" sz="2400" dirty="0" smtClean="0">
                <a:latin typeface="Arial" pitchFamily="34" charset="0"/>
                <a:cs typeface="Arial" pitchFamily="34" charset="0"/>
              </a:rPr>
              <a:t> ACCOR BP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SPRINT.</a:t>
            </a:r>
          </a:p>
          <a:p>
            <a:r>
              <a:rPr lang="en-US" sz="1900" dirty="0" err="1" smtClean="0">
                <a:latin typeface="Arial" pitchFamily="34" charset="0"/>
                <a:cs typeface="Arial" pitchFamily="34" charset="0"/>
              </a:rPr>
              <a:t>Trái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với</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tâm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thu</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HA </a:t>
            </a:r>
            <a:r>
              <a:rPr lang="en-US" sz="1900" b="1" dirty="0" err="1" smtClean="0">
                <a:latin typeface="Arial" pitchFamily="34" charset="0"/>
                <a:cs typeface="Arial" pitchFamily="34" charset="0"/>
              </a:rPr>
              <a:t>tâm</a:t>
            </a:r>
            <a:r>
              <a:rPr lang="en-US" sz="1900" b="1" dirty="0" smtClean="0">
                <a:latin typeface="Arial" pitchFamily="34" charset="0"/>
                <a:cs typeface="Arial" pitchFamily="34" charset="0"/>
              </a:rPr>
              <a:t> </a:t>
            </a:r>
            <a:r>
              <a:rPr lang="en-US" sz="1900" b="1" dirty="0" err="1" smtClean="0">
                <a:latin typeface="Arial" pitchFamily="34" charset="0"/>
                <a:cs typeface="Arial" pitchFamily="34" charset="0"/>
              </a:rPr>
              <a:t>chương</a:t>
            </a:r>
            <a:r>
              <a:rPr lang="en-US" sz="1900" b="1" dirty="0" smtClean="0">
                <a:latin typeface="Arial" pitchFamily="34" charset="0"/>
                <a:cs typeface="Arial" pitchFamily="34" charset="0"/>
              </a:rPr>
              <a:t> </a:t>
            </a:r>
            <a:r>
              <a:rPr lang="en-US" sz="1900" dirty="0" err="1" smtClean="0">
                <a:latin typeface="Arial" pitchFamily="34" charset="0"/>
                <a:cs typeface="Arial" pitchFamily="34" charset="0"/>
              </a:rPr>
              <a:t>là</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yếu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tố</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dự</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báo</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tốt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các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kết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cục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tim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mạch</a:t>
            </a:r>
            <a:r>
              <a:rPr lang="en-US" sz="1900" dirty="0" smtClean="0">
                <a:latin typeface="Arial" pitchFamily="34" charset="0"/>
                <a:cs typeface="Arial" pitchFamily="34" charset="0"/>
              </a:rPr>
              <a:t> ở </a:t>
            </a: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người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trẻ</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dưới</a:t>
            </a:r>
            <a:r>
              <a:rPr lang="en-US" sz="1900" dirty="0" smtClean="0">
                <a:latin typeface="Arial" pitchFamily="34" charset="0"/>
                <a:cs typeface="Arial" pitchFamily="34" charset="0"/>
              </a:rPr>
              <a:t> 50 </a:t>
            </a:r>
            <a:r>
              <a:rPr lang="en-US" sz="1900" dirty="0" err="1" smtClean="0">
                <a:latin typeface="Arial" pitchFamily="34" charset="0"/>
                <a:cs typeface="Arial" pitchFamily="34" charset="0"/>
              </a:rPr>
              <a:t>tuổi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không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bị</a:t>
            </a:r>
            <a:r>
              <a:rPr lang="en-US" sz="1900" dirty="0" smtClean="0">
                <a:latin typeface="Arial" pitchFamily="34" charset="0"/>
                <a:cs typeface="Arial" pitchFamily="34" charset="0"/>
              </a:rPr>
              <a:t> ĐTĐ, </a:t>
            </a:r>
            <a:r>
              <a:rPr lang="en-US" sz="1900" dirty="0" err="1" smtClean="0">
                <a:latin typeface="Arial" pitchFamily="34" charset="0"/>
                <a:cs typeface="Arial" pitchFamily="34" charset="0"/>
              </a:rPr>
              <a:t>và</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ưu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tiên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cho</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người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trẻ</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hơn</a:t>
            </a:r>
            <a:r>
              <a:rPr lang="en-US" sz="1900" dirty="0" smtClean="0">
                <a:latin typeface="Arial" pitchFamily="34" charset="0"/>
                <a:cs typeface="Arial" pitchFamily="34" charset="0"/>
              </a:rPr>
              <a:t>.</a:t>
            </a:r>
          </a:p>
          <a:p>
            <a:r>
              <a:rPr lang="en-US" sz="1900" dirty="0" err="1" smtClean="0">
                <a:latin typeface="Arial" pitchFamily="34" charset="0"/>
                <a:cs typeface="Arial" pitchFamily="34" charset="0"/>
              </a:rPr>
              <a:t>Mặc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dầu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dữ</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liệu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còn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ít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nhưng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những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người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lớn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trẻ</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tuổi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bị</a:t>
            </a:r>
            <a:r>
              <a:rPr lang="en-US" sz="1900" dirty="0" smtClean="0">
                <a:latin typeface="Arial" pitchFamily="34" charset="0"/>
                <a:cs typeface="Arial" pitchFamily="34" charset="0"/>
              </a:rPr>
              <a:t> ĐTĐ typ-1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mức</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điều</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trị</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tích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cực</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một</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cách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dễ</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dàng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và</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thể</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có</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lợi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trong</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thời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gian</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dài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khi</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kiểm</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soát</a:t>
            </a:r>
            <a:r>
              <a:rPr lang="en-US" sz="1900" dirty="0" smtClean="0">
                <a:latin typeface="Arial" pitchFamily="34" charset="0"/>
                <a:cs typeface="Arial" pitchFamily="34" charset="0"/>
              </a:rPr>
              <a:t> HA </a:t>
            </a:r>
            <a:r>
              <a:rPr lang="en-US" sz="1900" dirty="0" err="1" smtClean="0">
                <a:latin typeface="Arial" pitchFamily="34" charset="0"/>
                <a:cs typeface="Arial" pitchFamily="34" charset="0"/>
              </a:rPr>
              <a:t>chặt</a:t>
            </a:r>
            <a:r>
              <a:rPr lang="en-US" sz="1900" dirty="0" smtClean="0">
                <a:latin typeface="Arial" pitchFamily="34" charset="0"/>
                <a:cs typeface="Arial" pitchFamily="34" charset="0"/>
              </a:rPr>
              <a:t>.</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2060"/>
                </a:solidFill>
                <a:latin typeface="Arial" pitchFamily="34" charset="0"/>
                <a:cs typeface="Arial" pitchFamily="34" charset="0"/>
              </a:rPr>
              <a:t>Can </a:t>
            </a:r>
            <a:r>
              <a:rPr lang="en-US" sz="3200" b="1" dirty="0" err="1" smtClean="0">
                <a:solidFill>
                  <a:srgbClr val="002060"/>
                </a:solidFill>
                <a:latin typeface="Arial" pitchFamily="34" charset="0"/>
                <a:cs typeface="Arial" pitchFamily="34" charset="0"/>
              </a:rPr>
              <a:t>thiệp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lối</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sống</a:t>
            </a:r>
            <a:r>
              <a:rPr lang="en-US" sz="3200" b="1" dirty="0" smtClean="0">
                <a:solidFill>
                  <a:srgbClr val="00206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trong điều trị THA ở BN ĐTĐ</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endParaRPr lang="en-US" sz="3200" b="1" dirty="0" smtClean="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400" b="1" dirty="0" err="1" smtClean="0">
                <a:solidFill>
                  <a:srgbClr val="002060"/>
                </a:solidFill>
                <a:latin typeface="Arial" pitchFamily="34" charset="0"/>
                <a:cs typeface="Arial" pitchFamily="34" charset="0"/>
              </a:rPr>
              <a:t>Khuyến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cáo</a:t>
            </a:r>
            <a:endParaRPr lang="en-US" sz="2400" b="1" dirty="0" smtClean="0">
              <a:solidFill>
                <a:srgbClr val="002060"/>
              </a:solidFill>
              <a:latin typeface="Arial" pitchFamily="34" charset="0"/>
              <a:cs typeface="Arial" pitchFamily="34" charset="0"/>
            </a:endParaRPr>
          </a:p>
          <a:p>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HA 120/80 mmHg,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gồm</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thừa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béo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phì</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Natri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Kali; </a:t>
            </a:r>
          </a:p>
          <a:p>
            <a:pPr>
              <a:buNone/>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Hạn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cồn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vận</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smtClean="0"/>
              <a:t>B</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808038"/>
          </a:xfrm>
        </p:spPr>
        <p:txBody>
          <a:bodyPr>
            <a:noAutofit/>
          </a:bodyPr>
          <a:lstStyle/>
          <a:p>
            <a:r>
              <a:rPr lang="en-US" sz="3200" b="1" dirty="0" smtClean="0">
                <a:solidFill>
                  <a:srgbClr val="002060"/>
                </a:solidFill>
                <a:latin typeface="Arial" pitchFamily="34" charset="0"/>
                <a:cs typeface="Arial" pitchFamily="34" charset="0"/>
              </a:rPr>
              <a:t>Can </a:t>
            </a:r>
            <a:r>
              <a:rPr lang="en-US" sz="3200" b="1" dirty="0" err="1" smtClean="0">
                <a:solidFill>
                  <a:srgbClr val="002060"/>
                </a:solidFill>
                <a:latin typeface="Arial" pitchFamily="34" charset="0"/>
                <a:cs typeface="Arial" pitchFamily="34" charset="0"/>
              </a:rPr>
              <a:t>thiệp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lối</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sống</a:t>
            </a:r>
            <a:r>
              <a:rPr lang="en-US" sz="3200" b="1" dirty="0" smtClean="0">
                <a:solidFill>
                  <a:srgbClr val="00206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trong điều trị THA </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r>
              <a:rPr lang="vi-VN" sz="3200" b="1" dirty="0" smtClean="0">
                <a:solidFill>
                  <a:srgbClr val="002060"/>
                </a:solidFill>
                <a:latin typeface="Arial" pitchFamily="34" charset="0"/>
                <a:cs typeface="Arial" pitchFamily="34" charset="0"/>
              </a:rPr>
              <a:t>ở BN ĐTĐ</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endParaRPr lang="en-US" sz="3200" dirty="0" smtClean="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400" b="1" dirty="0" err="1" smtClean="0">
                <a:solidFill>
                  <a:srgbClr val="002060"/>
                </a:solidFill>
                <a:latin typeface="Arial" pitchFamily="34" charset="0"/>
                <a:cs typeface="Arial" pitchFamily="34" charset="0"/>
              </a:rPr>
              <a:t>Hạn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chế</a:t>
            </a:r>
            <a:r>
              <a:rPr lang="en-US" sz="2400" b="1" dirty="0" smtClean="0">
                <a:solidFill>
                  <a:srgbClr val="002060"/>
                </a:solidFill>
                <a:latin typeface="Arial" pitchFamily="34" charset="0"/>
                <a:cs typeface="Arial" pitchFamily="34" charset="0"/>
              </a:rPr>
              <a:t> Na+</a:t>
            </a:r>
            <a:endParaRPr lang="en-US" sz="2400" b="1" dirty="0" smtClean="0">
              <a:solidFill>
                <a:srgbClr val="002060"/>
              </a:solidFill>
            </a:endParaRPr>
          </a:p>
          <a:p>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còn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THA ở BN ĐTĐ.</a:t>
            </a:r>
          </a:p>
          <a:p>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Na </a:t>
            </a:r>
            <a:r>
              <a:rPr lang="en-US" sz="2400" dirty="0" err="1" smtClean="0">
                <a:latin typeface="Arial" pitchFamily="34" charset="0"/>
                <a:cs typeface="Arial" pitchFamily="34" charset="0"/>
              </a:rPr>
              <a:t>đưa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200mmol (4.600mg)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100mmol (2.300mg),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a:t>
            </a:r>
            <a:r>
              <a:rPr lang="en-US" sz="2400" dirty="0" smtClean="0">
                <a:latin typeface="Arial" pitchFamily="34" charset="0"/>
                <a:cs typeface="Arial" pitchFamily="34" charset="0"/>
              </a:rPr>
              <a:t> 5 mmHg, HA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chương</a:t>
            </a:r>
            <a:r>
              <a:rPr lang="en-US" sz="2400" dirty="0" smtClean="0">
                <a:latin typeface="Arial" pitchFamily="34" charset="0"/>
                <a:cs typeface="Arial" pitchFamily="34" charset="0"/>
              </a:rPr>
              <a:t> 2-3 mmHg .</a:t>
            </a:r>
          </a:p>
          <a:p>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Na.</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08038"/>
          </a:xfrm>
        </p:spPr>
        <p:txBody>
          <a:bodyPr>
            <a:noAutofit/>
          </a:bodyPr>
          <a:lstStyle/>
          <a:p>
            <a:r>
              <a:rPr lang="en-US" sz="3200" b="1" dirty="0" smtClean="0">
                <a:solidFill>
                  <a:srgbClr val="002060"/>
                </a:solidFill>
                <a:latin typeface="Arial" pitchFamily="34" charset="0"/>
                <a:cs typeface="Arial" pitchFamily="34" charset="0"/>
              </a:rPr>
              <a:t>Can </a:t>
            </a:r>
            <a:r>
              <a:rPr lang="en-US" sz="3200" b="1" dirty="0" err="1" smtClean="0">
                <a:solidFill>
                  <a:srgbClr val="002060"/>
                </a:solidFill>
                <a:latin typeface="Arial" pitchFamily="34" charset="0"/>
                <a:cs typeface="Arial" pitchFamily="34" charset="0"/>
              </a:rPr>
              <a:t>thiệp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lối</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sống</a:t>
            </a:r>
            <a:r>
              <a:rPr lang="en-US" sz="3200" b="1" dirty="0" smtClean="0">
                <a:solidFill>
                  <a:srgbClr val="00206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trong điều trị THA </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r>
              <a:rPr lang="vi-VN" sz="3200" b="1" dirty="0" smtClean="0">
                <a:solidFill>
                  <a:srgbClr val="002060"/>
                </a:solidFill>
                <a:latin typeface="Arial" pitchFamily="34" charset="0"/>
                <a:cs typeface="Arial" pitchFamily="34" charset="0"/>
              </a:rPr>
              <a:t>ở BN ĐTĐ</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buNone/>
            </a:pPr>
            <a:r>
              <a:rPr lang="en-US" sz="2800" b="1" dirty="0" err="1" smtClean="0">
                <a:solidFill>
                  <a:srgbClr val="002060"/>
                </a:solidFill>
                <a:latin typeface="Arial" pitchFamily="34" charset="0"/>
                <a:cs typeface="Arial" pitchFamily="34" charset="0"/>
              </a:rPr>
              <a:t>Hoạt</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động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thể</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lực</a:t>
            </a:r>
            <a:endParaRPr lang="en-US" sz="2800" b="1" dirty="0" smtClean="0">
              <a:solidFill>
                <a:srgbClr val="002060"/>
              </a:solidFill>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trung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nhanh</a:t>
            </a:r>
            <a:r>
              <a:rPr lang="en-US" sz="2400" dirty="0" smtClean="0">
                <a:latin typeface="Arial" pitchFamily="34" charset="0"/>
                <a:cs typeface="Arial" pitchFamily="34" charset="0"/>
              </a:rPr>
              <a:t> 30-45 </a:t>
            </a:r>
            <a:r>
              <a:rPr lang="en-US" sz="2400" dirty="0" err="1" smtClean="0">
                <a:latin typeface="Arial" pitchFamily="34" charset="0"/>
                <a:cs typeface="Arial" pitchFamily="34" charset="0"/>
              </a:rPr>
              <a:t>phút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tuần</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kể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khỏe</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Tập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khỏe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Chú</a:t>
            </a:r>
            <a:r>
              <a:rPr lang="en-US" sz="2400" dirty="0" smtClean="0">
                <a:latin typeface="Arial" pitchFamily="34" charset="0"/>
                <a:cs typeface="Arial" pitchFamily="34" charset="0"/>
              </a:rPr>
              <a:t> ý:</a:t>
            </a:r>
          </a:p>
          <a:p>
            <a:pPr>
              <a:buNone/>
            </a:pPr>
            <a:r>
              <a:rPr lang="en-US" sz="2000" dirty="0" smtClean="0">
                <a:latin typeface="Arial" pitchFamily="34" charset="0"/>
                <a:cs typeface="Arial" pitchFamily="34" charset="0"/>
              </a:rPr>
              <a:t>		+ </a:t>
            </a:r>
            <a:r>
              <a:rPr lang="el-GR" sz="2000" dirty="0" smtClean="0">
                <a:latin typeface="Arial" pitchFamily="34" charset="0"/>
                <a:cs typeface="Arial" pitchFamily="34" charset="0"/>
              </a:rPr>
              <a:t>β</a:t>
            </a:r>
            <a:r>
              <a:rPr lang="en-US" sz="2000" dirty="0" smtClean="0">
                <a:latin typeface="Arial" pitchFamily="34" charset="0"/>
                <a:cs typeface="Arial" pitchFamily="34" charset="0"/>
              </a:rPr>
              <a:t> – blockers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luyện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lực</a:t>
            </a:r>
            <a:r>
              <a:rPr lang="en-US" sz="2000" dirty="0" smtClean="0">
                <a:latin typeface="Arial" pitchFamily="34" charset="0"/>
                <a:cs typeface="Arial" pitchFamily="34" charset="0"/>
              </a:rPr>
              <a:t>.</a:t>
            </a:r>
          </a:p>
          <a:p>
            <a:pPr>
              <a:buNone/>
            </a:pP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tiểu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nước</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CASE LÂM SÀNG</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sz="2400" dirty="0" smtClean="0">
                <a:latin typeface="Arial" pitchFamily="34" charset="0"/>
                <a:cs typeface="Arial" pitchFamily="34" charset="0"/>
              </a:rPr>
              <a:t>BN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49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ĐTĐ typ-2, THA, </a:t>
            </a:r>
            <a:r>
              <a:rPr lang="en-US" sz="2400" dirty="0" err="1" smtClean="0">
                <a:latin typeface="Arial" pitchFamily="34" charset="0"/>
                <a:cs typeface="Arial" pitchFamily="34" charset="0"/>
              </a:rPr>
              <a:t>Đau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kiểu</a:t>
            </a:r>
            <a:r>
              <a:rPr lang="en-US" sz="2400" dirty="0" smtClean="0">
                <a:latin typeface="Arial" pitchFamily="34" charset="0"/>
                <a:cs typeface="Arial" pitchFamily="34" charset="0"/>
              </a:rPr>
              <a:t> migraine.</a:t>
            </a:r>
          </a:p>
          <a:p>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chẩn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ĐTĐ typ-2 9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(BMI-22.)</a:t>
            </a:r>
          </a:p>
          <a:p>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khởi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sulphonylurea</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ngắn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metformin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mức</a:t>
            </a:r>
            <a:r>
              <a:rPr lang="en-US" sz="2400" dirty="0" smtClean="0">
                <a:latin typeface="Arial" pitchFamily="34" charset="0"/>
                <a:cs typeface="Arial" pitchFamily="34" charset="0"/>
              </a:rPr>
              <a:t> HbA1c 7,4%.</a:t>
            </a:r>
          </a:p>
          <a:p>
            <a:r>
              <a:rPr lang="en-US" sz="2400" dirty="0" smtClean="0">
                <a:latin typeface="Arial" pitchFamily="34" charset="0"/>
                <a:cs typeface="Arial" pitchFamily="34" charset="0"/>
              </a:rPr>
              <a:t>THA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chẩn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đây</a:t>
            </a:r>
            <a:r>
              <a:rPr lang="en-US" sz="2400" dirty="0" smtClean="0">
                <a:latin typeface="Arial" pitchFamily="34" charset="0"/>
                <a:cs typeface="Arial" pitchFamily="34" charset="0"/>
              </a:rPr>
              <a:t> 5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khám</a:t>
            </a:r>
            <a:r>
              <a:rPr lang="en-US" sz="2400" dirty="0" smtClean="0">
                <a:latin typeface="Arial" pitchFamily="34" charset="0"/>
                <a:cs typeface="Arial" pitchFamily="34" charset="0"/>
              </a:rPr>
              <a:t> 160/90mmHg </a:t>
            </a:r>
            <a:r>
              <a:rPr lang="en-US" sz="2400" dirty="0" err="1" smtClean="0">
                <a:latin typeface="Arial" pitchFamily="34" charset="0"/>
                <a:cs typeface="Arial" pitchFamily="34" charset="0"/>
              </a:rPr>
              <a:t>liên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coversyl</a:t>
            </a:r>
            <a:r>
              <a:rPr lang="en-US" sz="2400" dirty="0" smtClean="0">
                <a:latin typeface="Arial" pitchFamily="34" charset="0"/>
                <a:cs typeface="Arial" pitchFamily="34" charset="0"/>
              </a:rPr>
              <a:t> 10mg X 1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nhưng</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còn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nay, </a:t>
            </a:r>
            <a:r>
              <a:rPr lang="en-US" sz="2400" dirty="0" err="1" smtClean="0">
                <a:latin typeface="Arial" pitchFamily="34" charset="0"/>
                <a:cs typeface="Arial" pitchFamily="34" charset="0"/>
              </a:rPr>
              <a:t>xuất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albumin </a:t>
            </a:r>
            <a:r>
              <a:rPr lang="en-US" sz="2400" dirty="0" err="1" smtClean="0">
                <a:latin typeface="Arial" pitchFamily="34" charset="0"/>
                <a:cs typeface="Arial" pitchFamily="34" charset="0"/>
              </a:rPr>
              <a:t>niệu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XN albumin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1.943mg/</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mẫu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sáng</a:t>
            </a:r>
            <a:r>
              <a:rPr lang="en-US" sz="2400" dirty="0" smtClean="0">
                <a:latin typeface="Arial" pitchFamily="34" charset="0"/>
                <a:cs typeface="Arial" pitchFamily="34" charset="0"/>
              </a:rPr>
              <a:t>.</a:t>
            </a:r>
          </a:p>
          <a:p>
            <a:r>
              <a:rPr lang="en-US" sz="2400" dirty="0" err="1" smtClean="0">
                <a:latin typeface="Arial" pitchFamily="34" charset="0"/>
                <a:cs typeface="Arial" pitchFamily="34" charset="0"/>
              </a:rPr>
              <a:t>Sáng</a:t>
            </a:r>
            <a:r>
              <a:rPr lang="en-US" sz="2400" dirty="0" smtClean="0">
                <a:latin typeface="Arial" pitchFamily="34" charset="0"/>
                <a:cs typeface="Arial" pitchFamily="34" charset="0"/>
              </a:rPr>
              <a:t> nay BN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hơi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béo</a:t>
            </a:r>
            <a:r>
              <a:rPr lang="en-US" sz="2400" dirty="0" smtClean="0">
                <a:latin typeface="Arial" pitchFamily="34" charset="0"/>
                <a:cs typeface="Arial" pitchFamily="34" charset="0"/>
              </a:rPr>
              <a:t>, HA 150/86,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78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/ph.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84238"/>
          </a:xfrm>
        </p:spPr>
        <p:txBody>
          <a:bodyPr>
            <a:normAutofit fontScale="90000"/>
          </a:bodyPr>
          <a:lstStyle/>
          <a:p>
            <a:r>
              <a:rPr lang="en-US" sz="3600" b="1" dirty="0" smtClean="0">
                <a:solidFill>
                  <a:srgbClr val="002060"/>
                </a:solidFill>
                <a:latin typeface="Arial" pitchFamily="34" charset="0"/>
                <a:cs typeface="Arial" pitchFamily="34" charset="0"/>
              </a:rPr>
              <a:t>Can </a:t>
            </a:r>
            <a:r>
              <a:rPr lang="en-US" sz="3600" b="1" dirty="0" err="1" smtClean="0">
                <a:solidFill>
                  <a:srgbClr val="002060"/>
                </a:solidFill>
                <a:latin typeface="Arial" pitchFamily="34" charset="0"/>
                <a:cs typeface="Arial" pitchFamily="34" charset="0"/>
              </a:rPr>
              <a:t>thiệp</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lối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sống</a:t>
            </a:r>
            <a:r>
              <a:rPr lang="en-US" sz="3600" b="1" dirty="0" smtClean="0">
                <a:solidFill>
                  <a:srgbClr val="002060"/>
                </a:solidFill>
                <a:latin typeface="Arial" pitchFamily="34" charset="0"/>
                <a:cs typeface="Arial" pitchFamily="34" charset="0"/>
              </a:rPr>
              <a:t> </a:t>
            </a:r>
            <a:r>
              <a:rPr lang="vi-VN" sz="3600" b="1" dirty="0" smtClean="0">
                <a:solidFill>
                  <a:srgbClr val="002060"/>
                </a:solidFill>
                <a:latin typeface="Arial" pitchFamily="34" charset="0"/>
                <a:cs typeface="Arial" pitchFamily="34" charset="0"/>
              </a:rPr>
              <a:t>trong điều trị THA </a:t>
            </a:r>
            <a:r>
              <a:rPr lang="en-US" sz="3600" b="1" dirty="0" smtClean="0">
                <a:solidFill>
                  <a:srgbClr val="002060"/>
                </a:solidFill>
                <a:latin typeface="Arial" pitchFamily="34" charset="0"/>
                <a:cs typeface="Arial" pitchFamily="34" charset="0"/>
              </a:rPr>
              <a:t/>
            </a:r>
            <a:br>
              <a:rPr lang="en-US" sz="3600" b="1" dirty="0" smtClean="0">
                <a:solidFill>
                  <a:srgbClr val="002060"/>
                </a:solidFill>
                <a:latin typeface="Arial" pitchFamily="34" charset="0"/>
                <a:cs typeface="Arial" pitchFamily="34" charset="0"/>
              </a:rPr>
            </a:br>
            <a:r>
              <a:rPr lang="vi-VN" sz="3600" b="1" dirty="0" smtClean="0">
                <a:solidFill>
                  <a:srgbClr val="002060"/>
                </a:solidFill>
                <a:latin typeface="Arial" pitchFamily="34" charset="0"/>
                <a:cs typeface="Arial" pitchFamily="34" charset="0"/>
              </a:rPr>
              <a:t>ở BN ĐTĐ</a:t>
            </a:r>
            <a:r>
              <a:rPr lang="en-US" sz="3200" b="1" dirty="0" smtClean="0">
                <a:solidFill>
                  <a:srgbClr val="0070C0"/>
                </a:solidFill>
                <a:latin typeface="Arial" pitchFamily="34" charset="0"/>
                <a:cs typeface="Arial" pitchFamily="34" charset="0"/>
              </a:rPr>
              <a:t/>
            </a:r>
            <a:br>
              <a:rPr lang="en-US" sz="3200" b="1" dirty="0" smtClean="0">
                <a:solidFill>
                  <a:srgbClr val="0070C0"/>
                </a:solidFill>
                <a:latin typeface="Arial" pitchFamily="34" charset="0"/>
                <a:cs typeface="Arial" pitchFamily="34" charset="0"/>
              </a:rPr>
            </a:b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800" b="1" dirty="0" err="1" smtClean="0">
                <a:solidFill>
                  <a:srgbClr val="002060"/>
                </a:solidFill>
                <a:latin typeface="Arial" pitchFamily="34" charset="0"/>
                <a:cs typeface="Arial" pitchFamily="34" charset="0"/>
              </a:rPr>
              <a:t>Giảm</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cân</a:t>
            </a:r>
            <a:endParaRPr lang="en-US" sz="2800" b="1" dirty="0" smtClean="0">
              <a:solidFill>
                <a:srgbClr val="002060"/>
              </a:solidFill>
              <a:latin typeface="Arial" pitchFamily="34" charset="0"/>
              <a:cs typeface="Arial" pitchFamily="34" charset="0"/>
            </a:endParaRPr>
          </a:p>
          <a:p>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đặc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biệt</a:t>
            </a:r>
            <a:r>
              <a:rPr lang="en-US" sz="2400" dirty="0" smtClean="0">
                <a:latin typeface="Arial" pitchFamily="34" charset="0"/>
                <a:cs typeface="Arial" pitchFamily="34" charset="0"/>
              </a:rPr>
              <a:t> BN ĐTĐ.</a:t>
            </a:r>
          </a:p>
          <a:p>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1 kg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trọng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1 mmHg</a:t>
            </a:r>
          </a:p>
          <a:p>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HA, do </a:t>
            </a:r>
            <a:r>
              <a:rPr lang="en-US" sz="2400" dirty="0" err="1" smtClean="0">
                <a:latin typeface="Arial" pitchFamily="34" charset="0"/>
                <a:cs typeface="Arial" pitchFamily="34" charset="0"/>
              </a:rPr>
              <a:t>vậy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HA .</a:t>
            </a:r>
          </a:p>
          <a:p>
            <a:endParaRPr lang="en-US" sz="2400" dirty="0" smtClean="0">
              <a:latin typeface="Arial" pitchFamily="34" charset="0"/>
              <a:cs typeface="Arial" pitchFamily="34" charset="0"/>
            </a:endParaRPr>
          </a:p>
          <a:p>
            <a:pPr>
              <a:buNone/>
            </a:pPr>
            <a:r>
              <a:rPr lang="en-US" sz="2800" b="1" dirty="0" err="1" smtClean="0">
                <a:solidFill>
                  <a:srgbClr val="002060"/>
                </a:solidFill>
                <a:latin typeface="Arial" pitchFamily="34" charset="0"/>
                <a:cs typeface="Arial" pitchFamily="34" charset="0"/>
              </a:rPr>
              <a:t>Ngủ</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ngáy</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và</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ngừng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thở</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khi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ngủ</a:t>
            </a:r>
            <a:r>
              <a:rPr lang="en-US" sz="2800" dirty="0" smtClean="0">
                <a:latin typeface="Arial" pitchFamily="34" charset="0"/>
                <a:cs typeface="Arial" pitchFamily="34" charset="0"/>
              </a:rPr>
              <a:t>.</a:t>
            </a: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cứu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ngẫu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minh: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ngáy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ngừng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ở BN ĐTĐ.</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vi-VN" sz="3200" b="1" dirty="0" smtClean="0">
                <a:solidFill>
                  <a:srgbClr val="002060"/>
                </a:solidFill>
                <a:latin typeface="Arial" pitchFamily="34" charset="0"/>
                <a:cs typeface="Arial" pitchFamily="34" charset="0"/>
              </a:rPr>
              <a:t>Thuốc </a:t>
            </a:r>
            <a:r>
              <a:rPr lang="en-US" sz="3200" b="1" dirty="0" err="1" smtClean="0">
                <a:solidFill>
                  <a:srgbClr val="002060"/>
                </a:solidFill>
                <a:latin typeface="Arial" pitchFamily="34" charset="0"/>
                <a:cs typeface="Arial" pitchFamily="34" charset="0"/>
              </a:rPr>
              <a:t>Điều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trị</a:t>
            </a:r>
            <a:r>
              <a:rPr lang="en-US" sz="3200" b="1" dirty="0" smtClean="0">
                <a:solidFill>
                  <a:srgbClr val="00206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THA</a:t>
            </a:r>
            <a:endParaRPr lang="en-US" sz="32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noAutofit/>
          </a:bodyPr>
          <a:lstStyle/>
          <a:p>
            <a:pPr>
              <a:buNone/>
            </a:pP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a:latin typeface="Arial" pitchFamily="34" charset="0"/>
                <a:cs typeface="Arial" pitchFamily="34" charset="0"/>
              </a:rPr>
              <a:t>HA 140/90 mmHg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smtClean="0">
                <a:latin typeface="Arial" pitchFamily="34" charset="0"/>
                <a:cs typeface="Arial" pitchFamily="34" charset="0"/>
              </a:rPr>
              <a:t>xác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err="1">
                <a:latin typeface="Arial" pitchFamily="34" charset="0"/>
                <a:cs typeface="Arial" pitchFamily="34" charset="0"/>
              </a:rPr>
              <a:t>nên</a:t>
            </a:r>
            <a:r>
              <a:rPr lang="en-US" sz="2400" dirty="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sớm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a:t>
            </a:r>
          </a:p>
          <a:p>
            <a:r>
              <a:rPr lang="en-US" sz="2400" dirty="0" err="1" smtClean="0">
                <a:solidFill>
                  <a:srgbClr val="FF0000"/>
                </a:solidFill>
                <a:latin typeface="Arial" pitchFamily="34" charset="0"/>
                <a:cs typeface="Arial" pitchFamily="34" charset="0"/>
              </a:rPr>
              <a:t>Các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bệnh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nhân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có</a:t>
            </a:r>
            <a:r>
              <a:rPr lang="en-US" sz="2400" dirty="0" smtClean="0">
                <a:solidFill>
                  <a:srgbClr val="FF0000"/>
                </a:solidFill>
                <a:latin typeface="Arial" pitchFamily="34" charset="0"/>
                <a:cs typeface="Arial" pitchFamily="34" charset="0"/>
              </a:rPr>
              <a:t> HA 160/100 mmHg </a:t>
            </a:r>
            <a:r>
              <a:rPr lang="en-US" sz="2400" dirty="0" err="1" smtClean="0">
                <a:solidFill>
                  <a:srgbClr val="FF0000"/>
                </a:solidFill>
                <a:latin typeface="Arial" pitchFamily="34" charset="0"/>
                <a:cs typeface="Arial" pitchFamily="34" charset="0"/>
              </a:rPr>
              <a:t>được</a:t>
            </a:r>
            <a:r>
              <a:rPr lang="en-US" sz="2400" dirty="0" smtClean="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xác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định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tại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bệnh</a:t>
            </a:r>
            <a:r>
              <a:rPr lang="en-US" sz="2400" dirty="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viện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sau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khi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đã</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áp</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dụng</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các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biện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pháp</a:t>
            </a:r>
            <a:r>
              <a:rPr lang="en-US" sz="2400" dirty="0" smtClean="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thay</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đổi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lối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sống</a:t>
            </a:r>
            <a:r>
              <a:rPr lang="en-US" sz="2400" dirty="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nên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điều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trị</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sớm</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và</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điều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chỉnh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liều</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theo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thời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gian</a:t>
            </a:r>
            <a:r>
              <a:rPr lang="vi-VN" sz="2400" dirty="0" smtClean="0">
                <a:solidFill>
                  <a:srgbClr val="FF0000"/>
                </a:solidFill>
                <a:latin typeface="Arial" pitchFamily="34" charset="0"/>
                <a:cs typeface="Arial" pitchFamily="34" charset="0"/>
              </a:rPr>
              <a:t>,</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với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hai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thuốc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hoặc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viên</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phối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hợp</a:t>
            </a:r>
            <a:r>
              <a:rPr lang="en-US" sz="2400" dirty="0" smtClean="0">
                <a:solidFill>
                  <a:srgbClr val="FF0000"/>
                </a:solidFill>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minh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ở BN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kèm</a:t>
            </a:r>
            <a:r>
              <a:rPr lang="en-US" sz="2400" dirty="0" smtClean="0">
                <a:latin typeface="Arial" pitchFamily="34" charset="0"/>
                <a:cs typeface="Arial" pitchFamily="34" charset="0"/>
              </a:rPr>
              <a:t> ĐTĐ. A</a:t>
            </a:r>
          </a:p>
          <a:p>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nên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minh</a:t>
            </a:r>
            <a:r>
              <a:rPr lang="vi-VN" sz="2400" dirty="0" smtClean="0">
                <a:latin typeface="Arial" pitchFamily="34" charset="0"/>
                <a:cs typeface="Arial" pitchFamily="34" charset="0"/>
              </a:rPr>
              <a:t> làm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ở BN ĐTĐ (ACE inhibitors, angiotensin receptor blockers, thiazide like diuretics, or </a:t>
            </a:r>
            <a:r>
              <a:rPr lang="en-US" sz="2400" dirty="0" err="1" smtClean="0">
                <a:latin typeface="Arial" pitchFamily="34" charset="0"/>
                <a:cs typeface="Arial" pitchFamily="34" charset="0"/>
              </a:rPr>
              <a:t>dihydropyridine</a:t>
            </a:r>
            <a:r>
              <a:rPr lang="en-US" sz="2400" dirty="0" smtClean="0">
                <a:latin typeface="Arial" pitchFamily="34" charset="0"/>
                <a:cs typeface="Arial" pitchFamily="34" charset="0"/>
              </a:rPr>
              <a:t> calcium channel blockers). 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ACEi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ARB</a:t>
            </a:r>
            <a:r>
              <a:rPr lang="vi-VN" sz="24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ACEi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ARB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 renin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a:t>
            </a:r>
          </a:p>
          <a:p>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ACEi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ARB, ở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dung </a:t>
            </a:r>
            <a:r>
              <a:rPr lang="en-US" sz="2400" dirty="0" err="1" smtClean="0">
                <a:latin typeface="Arial" pitchFamily="34" charset="0"/>
                <a:cs typeface="Arial" pitchFamily="34" charset="0"/>
              </a:rPr>
              <a:t>nạp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vi-VN" sz="2400" dirty="0" smtClean="0">
                <a:latin typeface="Arial" pitchFamily="34" charset="0"/>
                <a:cs typeface="Arial" pitchFamily="34" charset="0"/>
              </a:rPr>
              <a:t>BN</a:t>
            </a:r>
            <a:r>
              <a:rPr lang="en-US" sz="2400" dirty="0" smtClean="0">
                <a:latin typeface="Arial" pitchFamily="34" charset="0"/>
                <a:cs typeface="Arial" pitchFamily="34" charset="0"/>
              </a:rPr>
              <a:t>THA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kèm</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và</a:t>
            </a:r>
            <a:r>
              <a:rPr lang="vi-VN" sz="2400" dirty="0" smtClean="0">
                <a:latin typeface="Arial" pitchFamily="34" charset="0"/>
                <a:cs typeface="Arial" pitchFamily="34" charset="0"/>
              </a:rPr>
              <a:t> 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albumin:creatinine</a:t>
            </a:r>
            <a:r>
              <a:rPr lang="en-US" sz="2400" dirty="0" smtClean="0">
                <a:latin typeface="Arial" pitchFamily="34" charset="0"/>
                <a:cs typeface="Arial" pitchFamily="34" charset="0"/>
              </a:rPr>
              <a:t> 300 mg/g A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30–299 mg/g B.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dung </a:t>
            </a:r>
            <a:r>
              <a:rPr lang="en-US" sz="2400" dirty="0" err="1" smtClean="0">
                <a:latin typeface="Arial" pitchFamily="34" charset="0"/>
                <a:cs typeface="Arial" pitchFamily="34" charset="0"/>
              </a:rPr>
              <a:t>nạp</a:t>
            </a:r>
            <a:r>
              <a:rPr lang="en-US" sz="2400" dirty="0">
                <a:latin typeface="Arial" pitchFamily="34" charset="0"/>
                <a:cs typeface="Arial" pitchFamily="34" charset="0"/>
              </a:rPr>
              <a:t>, </a:t>
            </a:r>
            <a:r>
              <a:rPr lang="en-US" sz="2400" dirty="0" err="1">
                <a:latin typeface="Arial" pitchFamily="34" charset="0"/>
                <a:cs typeface="Arial" pitchFamily="34" charset="0"/>
              </a:rPr>
              <a:t>nên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B.</a:t>
            </a:r>
          </a:p>
          <a:p>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đang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ACEi</a:t>
            </a:r>
            <a:r>
              <a:rPr lang="en-US" sz="2400" dirty="0" smtClean="0">
                <a:latin typeface="Arial" pitchFamily="34" charset="0"/>
                <a:cs typeface="Arial" pitchFamily="34" charset="0"/>
              </a:rPr>
              <a:t>, ARB,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tiều</a:t>
            </a:r>
            <a:r>
              <a:rPr lang="en-US" sz="2400" dirty="0" smtClean="0">
                <a:latin typeface="Arial" pitchFamily="34" charset="0"/>
                <a:cs typeface="Arial" pitchFamily="34" charset="0"/>
              </a:rPr>
              <a:t>, creatinine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thanh</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Kali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mỗi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B</a:t>
            </a:r>
            <a:endParaRPr lang="en-US" sz="2400" dirty="0">
              <a:latin typeface="Arial" pitchFamily="34" charset="0"/>
              <a:cs typeface="Arial" pitchFamily="34" charset="0"/>
            </a:endParaRPr>
          </a:p>
        </p:txBody>
      </p:sp>
      <p:sp>
        <p:nvSpPr>
          <p:cNvPr id="5" name="TextBox 4"/>
          <p:cNvSpPr txBox="1"/>
          <p:nvPr/>
        </p:nvSpPr>
        <p:spPr>
          <a:xfrm>
            <a:off x="1066800" y="457200"/>
            <a:ext cx="6858000" cy="584775"/>
          </a:xfrm>
          <a:prstGeom prst="rect">
            <a:avLst/>
          </a:prstGeom>
          <a:noFill/>
        </p:spPr>
        <p:txBody>
          <a:bodyPr wrap="square" rtlCol="0">
            <a:spAutoFit/>
          </a:bodyPr>
          <a:lstStyle/>
          <a:p>
            <a:r>
              <a:rPr lang="en-US" sz="3200" b="1" dirty="0" smtClean="0">
                <a:solidFill>
                  <a:srgbClr val="0070C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Thuốc </a:t>
            </a:r>
            <a:r>
              <a:rPr lang="en-US" sz="3200" b="1" dirty="0" err="1" smtClean="0">
                <a:solidFill>
                  <a:srgbClr val="002060"/>
                </a:solidFill>
                <a:latin typeface="Arial" pitchFamily="34" charset="0"/>
                <a:cs typeface="Arial" pitchFamily="34" charset="0"/>
              </a:rPr>
              <a:t>Điều</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trị</a:t>
            </a:r>
            <a:r>
              <a:rPr lang="en-US" sz="3200" b="1" dirty="0" smtClean="0">
                <a:solidFill>
                  <a:srgbClr val="002060"/>
                </a:solidFill>
                <a:latin typeface="Arial" pitchFamily="34" charset="0"/>
                <a:cs typeface="Arial" pitchFamily="34" charset="0"/>
              </a:rPr>
              <a:t> </a:t>
            </a:r>
            <a:r>
              <a:rPr lang="vi-VN" sz="3200" b="1" dirty="0" smtClean="0">
                <a:solidFill>
                  <a:srgbClr val="002060"/>
                </a:solidFill>
                <a:latin typeface="Arial" pitchFamily="34" charset="0"/>
                <a:cs typeface="Arial" pitchFamily="34" charset="0"/>
              </a:rPr>
              <a:t>THA</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133599" y="228600"/>
            <a:ext cx="4648201" cy="6400800"/>
          </a:xfrm>
          <a:prstGeom prst="rect">
            <a:avLst/>
          </a:prstGeom>
          <a:noFill/>
          <a:ln w="9525">
            <a:noFill/>
            <a:miter lim="800000"/>
            <a:headEnd/>
            <a:tailEnd/>
          </a:ln>
        </p:spPr>
      </p:pic>
      <p:sp>
        <p:nvSpPr>
          <p:cNvPr id="5" name="TextBox 4"/>
          <p:cNvSpPr txBox="1"/>
          <p:nvPr/>
        </p:nvSpPr>
        <p:spPr>
          <a:xfrm>
            <a:off x="7010400" y="6096000"/>
            <a:ext cx="2133600" cy="369332"/>
          </a:xfrm>
          <a:prstGeom prst="rect">
            <a:avLst/>
          </a:prstGeom>
          <a:noFill/>
        </p:spPr>
        <p:txBody>
          <a:bodyPr wrap="square" rtlCol="0">
            <a:spAutoFit/>
          </a:bodyPr>
          <a:lstStyle/>
          <a:p>
            <a:r>
              <a:rPr lang="en-US" dirty="0" smtClean="0"/>
              <a:t>AACE - 2017</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25440" y="381641"/>
            <a:ext cx="8493120" cy="1023947"/>
          </a:xfrm>
          <a:prstGeom prst="rect">
            <a:avLst/>
          </a:prstGeom>
          <a:noFill/>
          <a:ln w="9525">
            <a:noFill/>
            <a:round/>
            <a:headEnd/>
            <a:tailEnd/>
          </a:ln>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rPr>
              <a:t>. </a:t>
            </a:r>
            <a:endParaRPr lang="en-GB" sz="1500" b="1" dirty="0">
              <a:solidFill>
                <a:srgbClr val="000000"/>
              </a:solidFill>
              <a:latin typeface="Arial" charset="0"/>
            </a:endParaRPr>
          </a:p>
        </p:txBody>
      </p:sp>
      <p:pic>
        <p:nvPicPr>
          <p:cNvPr id="18435" name="Picture 2"/>
          <p:cNvPicPr>
            <a:picLocks noChangeAspect="1" noChangeArrowheads="1"/>
          </p:cNvPicPr>
          <p:nvPr/>
        </p:nvPicPr>
        <p:blipFill>
          <a:blip r:embed="rId3" cstate="print"/>
          <a:srcRect/>
          <a:stretch>
            <a:fillRect/>
          </a:stretch>
        </p:blipFill>
        <p:spPr bwMode="auto">
          <a:xfrm>
            <a:off x="7315201" y="6263218"/>
            <a:ext cx="1553760" cy="430605"/>
          </a:xfrm>
          <a:prstGeom prst="rect">
            <a:avLst/>
          </a:prstGeom>
          <a:noFill/>
          <a:ln w="9525">
            <a:noFill/>
            <a:round/>
            <a:headEnd/>
            <a:tailEnd/>
          </a:ln>
        </p:spPr>
      </p:pic>
      <p:pic>
        <p:nvPicPr>
          <p:cNvPr id="18436" name="Picture 3"/>
          <p:cNvPicPr>
            <a:picLocks noChangeAspect="1" noChangeArrowheads="1"/>
          </p:cNvPicPr>
          <p:nvPr/>
        </p:nvPicPr>
        <p:blipFill>
          <a:blip r:embed="rId4" cstate="print"/>
          <a:srcRect/>
          <a:stretch>
            <a:fillRect/>
          </a:stretch>
        </p:blipFill>
        <p:spPr bwMode="auto">
          <a:xfrm>
            <a:off x="381000" y="228600"/>
            <a:ext cx="8382000" cy="6172873"/>
          </a:xfrm>
          <a:prstGeom prst="rect">
            <a:avLst/>
          </a:prstGeom>
          <a:noFill/>
          <a:ln w="9525">
            <a:noFill/>
            <a:round/>
            <a:headEnd/>
            <a:tailEnd/>
          </a:ln>
        </p:spPr>
      </p:pic>
      <p:sp>
        <p:nvSpPr>
          <p:cNvPr id="18437" name="Text Box 4"/>
          <p:cNvSpPr txBox="1">
            <a:spLocks noChangeArrowheads="1"/>
          </p:cNvSpPr>
          <p:nvPr/>
        </p:nvSpPr>
        <p:spPr bwMode="auto">
          <a:xfrm>
            <a:off x="2458081" y="6608855"/>
            <a:ext cx="3918240" cy="249146"/>
          </a:xfrm>
          <a:prstGeom prst="rect">
            <a:avLst/>
          </a:prstGeom>
          <a:noFill/>
          <a:ln w="9525">
            <a:noFill/>
            <a:round/>
            <a:headEnd/>
            <a:tailEnd/>
          </a:ln>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rPr>
              <a:t>American Diabetes Association </a:t>
            </a:r>
            <a:r>
              <a:rPr lang="en-GB" sz="1100" b="1" dirty="0" err="1">
                <a:solidFill>
                  <a:srgbClr val="000000"/>
                </a:solidFill>
                <a:latin typeface="Arial" charset="0"/>
              </a:rPr>
              <a:t>Dia</a:t>
            </a:r>
            <a:r>
              <a:rPr lang="en-GB" sz="1100" b="1" dirty="0">
                <a:solidFill>
                  <a:srgbClr val="000000"/>
                </a:solidFill>
                <a:latin typeface="Arial" charset="0"/>
              </a:rPr>
              <a:t> Care 2018;41:S86-S104</a:t>
            </a:r>
          </a:p>
        </p:txBody>
      </p:sp>
      <p:sp>
        <p:nvSpPr>
          <p:cNvPr id="18438" name="Text Box 5"/>
          <p:cNvSpPr txBox="1">
            <a:spLocks noChangeArrowheads="1"/>
          </p:cNvSpPr>
          <p:nvPr/>
        </p:nvSpPr>
        <p:spPr bwMode="auto">
          <a:xfrm>
            <a:off x="97920" y="6613175"/>
            <a:ext cx="4930560" cy="3470764"/>
          </a:xfrm>
          <a:prstGeom prst="rect">
            <a:avLst/>
          </a:prstGeom>
          <a:noFill/>
          <a:ln w="9525">
            <a:noFill/>
            <a:round/>
            <a:headEnd/>
            <a:tailEnd/>
          </a:ln>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rPr>
              <a:t>©2018 by American Diabetes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04800" y="152400"/>
            <a:ext cx="85344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304800" y="228600"/>
            <a:ext cx="85344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latin typeface="Arial" pitchFamily="34" charset="0"/>
                <a:cs typeface="Arial" pitchFamily="34" charset="0"/>
              </a:rPr>
              <a:t>THA </a:t>
            </a:r>
            <a:r>
              <a:rPr lang="en-US" sz="3200" b="1" dirty="0" err="1" smtClean="0">
                <a:solidFill>
                  <a:srgbClr val="002060"/>
                </a:solidFill>
                <a:latin typeface="Arial" pitchFamily="34" charset="0"/>
                <a:cs typeface="Arial" pitchFamily="34" charset="0"/>
              </a:rPr>
              <a:t>kháng</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trị</a:t>
            </a:r>
            <a:endParaRPr lang="en-US" sz="32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400" b="1" dirty="0" err="1" smtClean="0">
                <a:solidFill>
                  <a:srgbClr val="002060"/>
                </a:solidFill>
                <a:latin typeface="Arial" pitchFamily="34" charset="0"/>
                <a:cs typeface="Arial" pitchFamily="34" charset="0"/>
              </a:rPr>
              <a:t>Khuyến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cáo</a:t>
            </a:r>
            <a:endParaRPr lang="en-US" sz="2400" b="1" dirty="0" smtClean="0">
              <a:solidFill>
                <a:srgbClr val="002060"/>
              </a:solidFill>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mức</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nhóm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mineralcorticoid</a:t>
            </a:r>
            <a:r>
              <a:rPr lang="en-US" sz="2400" dirty="0" smtClean="0">
                <a:latin typeface="Arial" pitchFamily="34" charset="0"/>
                <a:cs typeface="Arial" pitchFamily="34" charset="0"/>
              </a:rPr>
              <a:t> (MRA). B</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rot="5400000">
            <a:off x="1426037" y="-54439"/>
            <a:ext cx="6672923" cy="7543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 y="762000"/>
            <a:ext cx="8610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91600" cy="5440363"/>
          </a:xfrm>
        </p:spPr>
        <p:txBody>
          <a:bodyPr>
            <a:normAutofit lnSpcReduction="10000"/>
          </a:bodyPr>
          <a:lstStyle/>
          <a:p>
            <a:r>
              <a:rPr lang="en-US" sz="2400" b="1" dirty="0" smtClean="0">
                <a:solidFill>
                  <a:srgbClr val="FF0000"/>
                </a:solidFill>
                <a:latin typeface="Arial" pitchFamily="34" charset="0"/>
                <a:cs typeface="Arial" pitchFamily="34" charset="0"/>
              </a:rPr>
              <a:t>BN </a:t>
            </a:r>
            <a:r>
              <a:rPr lang="en-US" sz="2400" b="1" dirty="0" err="1" smtClean="0">
                <a:solidFill>
                  <a:srgbClr val="FF0000"/>
                </a:solidFill>
                <a:latin typeface="Arial" pitchFamily="34" charset="0"/>
                <a:cs typeface="Arial" pitchFamily="34" charset="0"/>
              </a:rPr>
              <a:t>có</a:t>
            </a:r>
            <a:r>
              <a:rPr lang="en-US" sz="2400" b="1"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	</a:t>
            </a:r>
          </a:p>
          <a:p>
            <a:pPr lvl="4"/>
            <a:r>
              <a:rPr lang="en-US" sz="2600" b="1" dirty="0" smtClean="0">
                <a:solidFill>
                  <a:srgbClr val="0070C0"/>
                </a:solidFill>
                <a:latin typeface="Arial" pitchFamily="34" charset="0"/>
                <a:cs typeface="Arial" pitchFamily="34" charset="0"/>
              </a:rPr>
              <a:t> </a:t>
            </a:r>
            <a:r>
              <a:rPr lang="en-US" sz="2600" b="1" dirty="0" err="1" smtClean="0">
                <a:solidFill>
                  <a:srgbClr val="0070C0"/>
                </a:solidFill>
                <a:latin typeface="Arial" pitchFamily="34" charset="0"/>
                <a:cs typeface="Arial" pitchFamily="34" charset="0"/>
              </a:rPr>
              <a:t>Bệnh</a:t>
            </a:r>
            <a:r>
              <a:rPr lang="en-US" sz="2600" b="1" dirty="0" smtClean="0">
                <a:solidFill>
                  <a:srgbClr val="0070C0"/>
                </a:solidFill>
                <a:latin typeface="Arial" pitchFamily="34" charset="0"/>
                <a:cs typeface="Arial" pitchFamily="34" charset="0"/>
              </a:rPr>
              <a:t> ĐTĐ typ-2</a:t>
            </a:r>
          </a:p>
          <a:p>
            <a:pPr lvl="4"/>
            <a:r>
              <a:rPr lang="en-US" sz="2600" b="1" dirty="0" err="1" smtClean="0">
                <a:solidFill>
                  <a:srgbClr val="0070C0"/>
                </a:solidFill>
                <a:latin typeface="Arial" pitchFamily="34" charset="0"/>
                <a:cs typeface="Arial" pitchFamily="34" charset="0"/>
              </a:rPr>
              <a:t>Thừa</a:t>
            </a:r>
            <a:r>
              <a:rPr lang="en-US" sz="2600" b="1" dirty="0" smtClean="0">
                <a:solidFill>
                  <a:srgbClr val="0070C0"/>
                </a:solidFill>
                <a:latin typeface="Arial" pitchFamily="34" charset="0"/>
                <a:cs typeface="Arial" pitchFamily="34" charset="0"/>
              </a:rPr>
              <a:t> </a:t>
            </a:r>
            <a:r>
              <a:rPr lang="en-US" sz="2600" b="1" dirty="0" err="1" smtClean="0">
                <a:solidFill>
                  <a:srgbClr val="0070C0"/>
                </a:solidFill>
                <a:latin typeface="Arial" pitchFamily="34" charset="0"/>
                <a:cs typeface="Arial" pitchFamily="34" charset="0"/>
              </a:rPr>
              <a:t>cân</a:t>
            </a:r>
            <a:endParaRPr lang="en-US" sz="2600" b="1" dirty="0" smtClean="0">
              <a:solidFill>
                <a:srgbClr val="0070C0"/>
              </a:solidFill>
              <a:latin typeface="Arial" pitchFamily="34" charset="0"/>
              <a:cs typeface="Arial" pitchFamily="34" charset="0"/>
            </a:endParaRPr>
          </a:p>
          <a:p>
            <a:pPr lvl="4"/>
            <a:r>
              <a:rPr lang="en-US" sz="2600" b="1" dirty="0" smtClean="0">
                <a:solidFill>
                  <a:srgbClr val="0070C0"/>
                </a:solidFill>
                <a:latin typeface="Arial" pitchFamily="34" charset="0"/>
                <a:cs typeface="Arial" pitchFamily="34" charset="0"/>
              </a:rPr>
              <a:t>THA</a:t>
            </a:r>
          </a:p>
          <a:p>
            <a:pPr lvl="4"/>
            <a:r>
              <a:rPr lang="en-US" sz="2600" b="1" dirty="0" smtClean="0">
                <a:solidFill>
                  <a:srgbClr val="0070C0"/>
                </a:solidFill>
                <a:latin typeface="Arial" pitchFamily="34" charset="0"/>
                <a:cs typeface="Arial" pitchFamily="34" charset="0"/>
              </a:rPr>
              <a:t>Albumin </a:t>
            </a:r>
            <a:r>
              <a:rPr lang="en-US" sz="2600" b="1" dirty="0" err="1" smtClean="0">
                <a:solidFill>
                  <a:srgbClr val="0070C0"/>
                </a:solidFill>
                <a:latin typeface="Arial" pitchFamily="34" charset="0"/>
                <a:cs typeface="Arial" pitchFamily="34" charset="0"/>
              </a:rPr>
              <a:t>niệu</a:t>
            </a:r>
            <a:endParaRPr lang="en-US" sz="2600" b="1" dirty="0" smtClean="0">
              <a:solidFill>
                <a:srgbClr val="0070C0"/>
              </a:solidFill>
              <a:latin typeface="Arial" pitchFamily="34" charset="0"/>
              <a:cs typeface="Arial" pitchFamily="34" charset="0"/>
            </a:endParaRPr>
          </a:p>
          <a:p>
            <a:pPr lvl="4"/>
            <a:r>
              <a:rPr lang="en-US" sz="2600" dirty="0" err="1" smtClean="0">
                <a:latin typeface="Arial" pitchFamily="34" charset="0"/>
                <a:cs typeface="Arial" pitchFamily="34" charset="0"/>
              </a:rPr>
              <a:t>Phải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điều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trị</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theo</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dõi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như</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thế</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nào</a:t>
            </a:r>
            <a:r>
              <a:rPr lang="en-US" sz="2600" dirty="0" smtClean="0">
                <a:latin typeface="Arial" pitchFamily="34" charset="0"/>
                <a:cs typeface="Arial" pitchFamily="34" charset="0"/>
              </a:rPr>
              <a:t>? </a:t>
            </a:r>
            <a:r>
              <a:rPr lang="en-US" sz="2600" dirty="0" err="1" smtClean="0">
                <a:solidFill>
                  <a:srgbClr val="002060"/>
                </a:solidFill>
                <a:latin typeface="Arial" pitchFamily="34" charset="0"/>
                <a:cs typeface="Arial" pitchFamily="34" charset="0"/>
              </a:rPr>
              <a:t>Một</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số</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câu</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hỏi</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phải</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trả</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lời</a:t>
            </a:r>
            <a:r>
              <a:rPr lang="en-US" sz="2600" dirty="0" smtClean="0">
                <a:solidFill>
                  <a:srgbClr val="002060"/>
                </a:solidFill>
                <a:latin typeface="Arial" pitchFamily="34" charset="0"/>
                <a:cs typeface="Arial" pitchFamily="34" charset="0"/>
              </a:rPr>
              <a:t>:</a:t>
            </a:r>
          </a:p>
          <a:p>
            <a:pPr lvl="4">
              <a:buFontTx/>
              <a:buChar char="-"/>
            </a:pPr>
            <a:r>
              <a:rPr lang="en-US" sz="2600" dirty="0" err="1" smtClean="0">
                <a:solidFill>
                  <a:srgbClr val="002060"/>
                </a:solidFill>
                <a:latin typeface="Arial" pitchFamily="34" charset="0"/>
                <a:cs typeface="Arial" pitchFamily="34" charset="0"/>
              </a:rPr>
              <a:t>Hiệu</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quả</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để</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kiểm</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soát</a:t>
            </a:r>
            <a:r>
              <a:rPr lang="en-US" sz="2600" dirty="0" smtClean="0">
                <a:solidFill>
                  <a:srgbClr val="002060"/>
                </a:solidFill>
                <a:latin typeface="Arial" pitchFamily="34" charset="0"/>
                <a:cs typeface="Arial" pitchFamily="34" charset="0"/>
              </a:rPr>
              <a:t> HA ở </a:t>
            </a:r>
            <a:r>
              <a:rPr lang="en-US" sz="2600" dirty="0" err="1" smtClean="0">
                <a:solidFill>
                  <a:srgbClr val="002060"/>
                </a:solidFill>
                <a:latin typeface="Arial" pitchFamily="34" charset="0"/>
                <a:cs typeface="Arial" pitchFamily="34" charset="0"/>
              </a:rPr>
              <a:t>người</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bị</a:t>
            </a:r>
            <a:r>
              <a:rPr lang="en-US" sz="2600" dirty="0" smtClean="0">
                <a:solidFill>
                  <a:srgbClr val="002060"/>
                </a:solidFill>
                <a:latin typeface="Arial" pitchFamily="34" charset="0"/>
                <a:cs typeface="Arial" pitchFamily="34" charset="0"/>
              </a:rPr>
              <a:t> ĐTĐ </a:t>
            </a:r>
            <a:r>
              <a:rPr lang="en-US" sz="2600" dirty="0" err="1" smtClean="0">
                <a:solidFill>
                  <a:srgbClr val="002060"/>
                </a:solidFill>
                <a:latin typeface="Arial" pitchFamily="34" charset="0"/>
                <a:cs typeface="Arial" pitchFamily="34" charset="0"/>
              </a:rPr>
              <a:t>là</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gì</a:t>
            </a:r>
            <a:r>
              <a:rPr lang="en-US" sz="2600" dirty="0" smtClean="0">
                <a:solidFill>
                  <a:srgbClr val="002060"/>
                </a:solidFill>
                <a:latin typeface="Arial" pitchFamily="34" charset="0"/>
                <a:cs typeface="Arial" pitchFamily="34" charset="0"/>
              </a:rPr>
              <a:t>?</a:t>
            </a:r>
          </a:p>
          <a:p>
            <a:pPr lvl="4">
              <a:buFontTx/>
              <a:buChar char="-"/>
            </a:pPr>
            <a:r>
              <a:rPr lang="en-US" sz="2600" dirty="0" err="1" smtClean="0">
                <a:solidFill>
                  <a:srgbClr val="002060"/>
                </a:solidFill>
                <a:latin typeface="Arial" pitchFamily="34" charset="0"/>
                <a:cs typeface="Arial" pitchFamily="34" charset="0"/>
              </a:rPr>
              <a:t>Đích</a:t>
            </a:r>
            <a:r>
              <a:rPr lang="en-US" sz="2600" dirty="0" smtClean="0">
                <a:solidFill>
                  <a:srgbClr val="002060"/>
                </a:solidFill>
                <a:latin typeface="Arial" pitchFamily="34" charset="0"/>
                <a:cs typeface="Arial" pitchFamily="34" charset="0"/>
              </a:rPr>
              <a:t> HA </a:t>
            </a:r>
            <a:r>
              <a:rPr lang="en-US" sz="2600" dirty="0" err="1" smtClean="0">
                <a:solidFill>
                  <a:srgbClr val="002060"/>
                </a:solidFill>
                <a:latin typeface="Arial" pitchFamily="34" charset="0"/>
                <a:cs typeface="Arial" pitchFamily="34" charset="0"/>
              </a:rPr>
              <a:t>cho</a:t>
            </a:r>
            <a:r>
              <a:rPr lang="en-US" sz="2600" dirty="0" smtClean="0">
                <a:solidFill>
                  <a:srgbClr val="002060"/>
                </a:solidFill>
                <a:latin typeface="Arial" pitchFamily="34" charset="0"/>
                <a:cs typeface="Arial" pitchFamily="34" charset="0"/>
              </a:rPr>
              <a:t> BN ĐTĐ </a:t>
            </a:r>
            <a:r>
              <a:rPr lang="en-US" sz="2600" dirty="0" err="1" smtClean="0">
                <a:solidFill>
                  <a:srgbClr val="002060"/>
                </a:solidFill>
                <a:latin typeface="Arial" pitchFamily="34" charset="0"/>
                <a:cs typeface="Arial" pitchFamily="34" charset="0"/>
              </a:rPr>
              <a:t>có</a:t>
            </a:r>
            <a:r>
              <a:rPr lang="en-US" sz="2600" dirty="0" smtClean="0">
                <a:solidFill>
                  <a:srgbClr val="002060"/>
                </a:solidFill>
                <a:latin typeface="Arial" pitchFamily="34" charset="0"/>
                <a:cs typeface="Arial" pitchFamily="34" charset="0"/>
              </a:rPr>
              <a:t> THA</a:t>
            </a:r>
          </a:p>
          <a:p>
            <a:pPr lvl="4">
              <a:buFontTx/>
              <a:buChar char="-"/>
            </a:pPr>
            <a:r>
              <a:rPr lang="en-US" sz="2600" dirty="0" err="1" smtClean="0">
                <a:solidFill>
                  <a:srgbClr val="002060"/>
                </a:solidFill>
                <a:latin typeface="Arial" pitchFamily="34" charset="0"/>
                <a:cs typeface="Arial" pitchFamily="34" charset="0"/>
              </a:rPr>
              <a:t>Thuốc</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điều</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trị</a:t>
            </a:r>
            <a:r>
              <a:rPr lang="en-US" sz="2600" dirty="0" smtClean="0">
                <a:solidFill>
                  <a:srgbClr val="002060"/>
                </a:solidFill>
                <a:latin typeface="Arial" pitchFamily="34" charset="0"/>
                <a:cs typeface="Arial" pitchFamily="34" charset="0"/>
              </a:rPr>
              <a:t> HA </a:t>
            </a:r>
            <a:r>
              <a:rPr lang="en-US" sz="2600" dirty="0" err="1" smtClean="0">
                <a:solidFill>
                  <a:srgbClr val="002060"/>
                </a:solidFill>
                <a:latin typeface="Arial" pitchFamily="34" charset="0"/>
                <a:cs typeface="Arial" pitchFamily="34" charset="0"/>
              </a:rPr>
              <a:t>thích</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hợp</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cho</a:t>
            </a:r>
            <a:r>
              <a:rPr lang="en-US" sz="2600" dirty="0" smtClean="0">
                <a:solidFill>
                  <a:srgbClr val="002060"/>
                </a:solidFill>
                <a:latin typeface="Arial" pitchFamily="34" charset="0"/>
                <a:cs typeface="Arial" pitchFamily="34" charset="0"/>
              </a:rPr>
              <a:t> BN ĐTĐ </a:t>
            </a:r>
            <a:r>
              <a:rPr lang="en-US" sz="2600" dirty="0" err="1" smtClean="0">
                <a:solidFill>
                  <a:srgbClr val="002060"/>
                </a:solidFill>
                <a:latin typeface="Arial" pitchFamily="34" charset="0"/>
                <a:cs typeface="Arial" pitchFamily="34" charset="0"/>
              </a:rPr>
              <a:t>là</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những</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thuốc</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nào</a:t>
            </a:r>
            <a:r>
              <a:rPr lang="en-US" sz="2600" dirty="0" smtClean="0">
                <a:solidFill>
                  <a:srgbClr val="002060"/>
                </a:solidFill>
                <a:latin typeface="Arial" pitchFamily="34" charset="0"/>
                <a:cs typeface="Arial" pitchFamily="34" charset="0"/>
              </a:rPr>
              <a:t>?</a:t>
            </a:r>
          </a:p>
          <a:p>
            <a:pPr lvl="3"/>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Điều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trị</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rối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loạn</a:t>
            </a:r>
            <a:r>
              <a:rPr lang="en-US" b="1" dirty="0" smtClean="0">
                <a:solidFill>
                  <a:srgbClr val="FF0000"/>
                </a:solidFill>
                <a:latin typeface="Arial" pitchFamily="34" charset="0"/>
                <a:cs typeface="Arial" pitchFamily="34" charset="0"/>
              </a:rPr>
              <a:t> lipid </a:t>
            </a:r>
            <a:r>
              <a:rPr lang="en-US" b="1" dirty="0" err="1" smtClean="0">
                <a:solidFill>
                  <a:srgbClr val="FF0000"/>
                </a:solidFill>
                <a:latin typeface="Arial" pitchFamily="34" charset="0"/>
                <a:cs typeface="Arial" pitchFamily="34" charset="0"/>
              </a:rPr>
              <a:t>máu</a:t>
            </a:r>
            <a:r>
              <a:rPr lang="en-US" b="1" dirty="0" smtClean="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0" indent="0">
              <a:spcBef>
                <a:spcPts val="1200"/>
              </a:spcBef>
              <a:buNone/>
            </a:pPr>
            <a:r>
              <a:rPr lang="en-US" b="1" dirty="0" smtClean="0">
                <a:solidFill>
                  <a:srgbClr val="002060"/>
                </a:solidFill>
                <a:latin typeface="Arial" pitchFamily="34" charset="0"/>
                <a:cs typeface="Arial" pitchFamily="34" charset="0"/>
              </a:rPr>
              <a:t>Can </a:t>
            </a:r>
            <a:r>
              <a:rPr lang="en-US" b="1" dirty="0" err="1" smtClean="0">
                <a:solidFill>
                  <a:srgbClr val="002060"/>
                </a:solidFill>
                <a:latin typeface="Arial" pitchFamily="34" charset="0"/>
                <a:cs typeface="Arial" pitchFamily="34" charset="0"/>
              </a:rPr>
              <a:t>thiệp</a:t>
            </a:r>
            <a:r>
              <a:rPr lang="en-US" b="1" dirty="0" smtClean="0">
                <a:solidFill>
                  <a:srgbClr val="002060"/>
                </a:solidFill>
                <a:latin typeface="Arial" pitchFamily="34" charset="0"/>
                <a:cs typeface="Arial" pitchFamily="34" charset="0"/>
              </a:rPr>
              <a:t> </a:t>
            </a:r>
            <a:r>
              <a:rPr lang="en-US" b="1" dirty="0" err="1" smtClean="0">
                <a:solidFill>
                  <a:srgbClr val="002060"/>
                </a:solidFill>
                <a:latin typeface="Arial" pitchFamily="34" charset="0"/>
                <a:cs typeface="Arial" pitchFamily="34" charset="0"/>
              </a:rPr>
              <a:t>lối</a:t>
            </a:r>
            <a:r>
              <a:rPr lang="en-US" b="1" dirty="0" smtClean="0">
                <a:solidFill>
                  <a:srgbClr val="002060"/>
                </a:solidFill>
                <a:latin typeface="Arial" pitchFamily="34" charset="0"/>
                <a:cs typeface="Arial" pitchFamily="34" charset="0"/>
              </a:rPr>
              <a:t> </a:t>
            </a:r>
            <a:r>
              <a:rPr lang="en-US" b="1" dirty="0" err="1" smtClean="0">
                <a:solidFill>
                  <a:srgbClr val="002060"/>
                </a:solidFill>
                <a:latin typeface="Arial" pitchFamily="34" charset="0"/>
                <a:cs typeface="Arial" pitchFamily="34" charset="0"/>
              </a:rPr>
              <a:t>sống</a:t>
            </a:r>
            <a:r>
              <a:rPr lang="en-US" b="1" dirty="0" smtClean="0">
                <a:solidFill>
                  <a:srgbClr val="002060"/>
                </a:solidFill>
                <a:latin typeface="Arial" pitchFamily="34" charset="0"/>
                <a:cs typeface="Arial" pitchFamily="34" charset="0"/>
              </a:rPr>
              <a:t> (Lifestyle Intervention)</a:t>
            </a:r>
            <a:endParaRPr lang="en-US" b="1" dirty="0">
              <a:solidFill>
                <a:srgbClr val="002060"/>
              </a:solidFill>
              <a:latin typeface="Arial" pitchFamily="34" charset="0"/>
              <a:cs typeface="Arial" pitchFamily="34" charset="0"/>
            </a:endParaRPr>
          </a:p>
          <a:p>
            <a:pPr marL="285750" indent="-171450">
              <a:spcBef>
                <a:spcPts val="1200"/>
              </a:spcBef>
            </a:pP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a:t>
            </a:r>
          </a:p>
          <a:p>
            <a:pPr marL="285750" indent="-171450">
              <a:spcBef>
                <a:spcPts val="1200"/>
              </a:spcBef>
            </a:pP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hòa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chiên</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trans</a:t>
            </a:r>
            <a:r>
              <a:rPr lang="en-US" sz="2400" dirty="0" smtClean="0">
                <a:latin typeface="Arial" pitchFamily="34" charset="0"/>
                <a:cs typeface="Arial" pitchFamily="34" charset="0"/>
              </a:rPr>
              <a:t> fat), </a:t>
            </a:r>
            <a:r>
              <a:rPr lang="en-US" sz="2400" dirty="0" err="1" smtClean="0">
                <a:latin typeface="Arial" pitchFamily="34" charset="0"/>
                <a:cs typeface="Arial" pitchFamily="34" charset="0"/>
              </a:rPr>
              <a:t>thức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nhiều</a:t>
            </a:r>
            <a:r>
              <a:rPr lang="en-US" sz="2400" dirty="0" smtClean="0">
                <a:latin typeface="Arial" pitchFamily="34" charset="0"/>
                <a:cs typeface="Arial" pitchFamily="34" charset="0"/>
              </a:rPr>
              <a:t> cholesterol;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khẩu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a:latin typeface="Arial" pitchFamily="34" charset="0"/>
                <a:cs typeface="Arial" pitchFamily="34" charset="0"/>
              </a:rPr>
              <a:t>n-3 fatty acids, </a:t>
            </a:r>
            <a:r>
              <a:rPr lang="en-US" sz="2400" dirty="0" err="1" smtClean="0">
                <a:latin typeface="Arial" pitchFamily="34" charset="0"/>
                <a:cs typeface="Arial" pitchFamily="34" charset="0"/>
              </a:rPr>
              <a:t>xơ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mềm</a:t>
            </a:r>
            <a:r>
              <a:rPr lang="en-US" sz="2400" dirty="0" smtClean="0">
                <a:latin typeface="Arial" pitchFamily="34" charset="0"/>
                <a:cs typeface="Arial" pitchFamily="34" charset="0"/>
              </a:rPr>
              <a:t> (viscous fiber), </a:t>
            </a:r>
            <a:r>
              <a:rPr lang="en-US" sz="2400" dirty="0" err="1" smtClean="0">
                <a:latin typeface="Arial" pitchFamily="34" charset="0"/>
                <a:cs typeface="Arial" pitchFamily="34" charset="0"/>
              </a:rPr>
              <a:t>thức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a:latin typeface="Arial" pitchFamily="34" charset="0"/>
                <a:cs typeface="Arial" pitchFamily="34" charset="0"/>
              </a:rPr>
              <a:t>stanols</a:t>
            </a:r>
            <a:r>
              <a:rPr lang="en-US" sz="2400" dirty="0">
                <a:latin typeface="Arial" pitchFamily="34" charset="0"/>
                <a:cs typeface="Arial" pitchFamily="34" charset="0"/>
              </a:rPr>
              <a:t>/sterols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vật</a:t>
            </a:r>
            <a:r>
              <a:rPr lang="en-US" sz="2400" dirty="0" smtClean="0">
                <a:latin typeface="Arial" pitchFamily="34" charset="0"/>
                <a:cs typeface="Arial" pitchFamily="34" charset="0"/>
              </a:rPr>
              <a:t>; </a:t>
            </a:r>
          </a:p>
          <a:p>
            <a:pPr marL="285750" indent="-171450">
              <a:spcBef>
                <a:spcPts val="1200"/>
              </a:spcBef>
            </a:pP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smtClean="0">
                <a:solidFill>
                  <a:schemeClr val="accent6"/>
                </a:solidFill>
                <a:latin typeface="Arial" pitchFamily="34" charset="0"/>
                <a:cs typeface="Arial" pitchFamily="34" charset="0"/>
              </a:rPr>
              <a:t>A</a:t>
            </a:r>
            <a:endParaRPr lang="en-US" sz="2400" dirty="0">
              <a:solidFill>
                <a:schemeClr val="accent6"/>
              </a:solidFill>
              <a:latin typeface="Arial" pitchFamily="34" charset="0"/>
              <a:cs typeface="Arial" pitchFamily="34" charset="0"/>
            </a:endParaRPr>
          </a:p>
          <a:p>
            <a:pPr marL="285750" indent="-171450">
              <a:spcBef>
                <a:spcPts val="1200"/>
              </a:spcBef>
            </a:pP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triglycerid</a:t>
            </a:r>
            <a:r>
              <a:rPr lang="en-US" sz="2400" dirty="0" smtClean="0">
                <a:latin typeface="Arial" pitchFamily="34" charset="0"/>
                <a:cs typeface="Arial" pitchFamily="34" charset="0"/>
              </a:rPr>
              <a:t> ≥ 150 mg/</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(1,7mmol/L)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HDL </a:t>
            </a:r>
            <a:r>
              <a:rPr lang="en-US" sz="2400" dirty="0" err="1" smtClean="0">
                <a:latin typeface="Arial" pitchFamily="34" charset="0"/>
                <a:cs typeface="Arial" pitchFamily="34" charset="0"/>
              </a:rPr>
              <a:t>cholesterl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&lt; 40 mg/</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(1.0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nam</a:t>
            </a:r>
            <a:r>
              <a:rPr lang="en-US" sz="2400" dirty="0" smtClean="0">
                <a:latin typeface="Arial" pitchFamily="34" charset="0"/>
                <a:cs typeface="Arial" pitchFamily="34" charset="0"/>
              </a:rPr>
              <a:t>, 50 mg/</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(1,3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smtClean="0">
                <a:solidFill>
                  <a:schemeClr val="accent6"/>
                </a:solidFill>
                <a:latin typeface="Arial" pitchFamily="34" charset="0"/>
                <a:cs typeface="Arial" pitchFamily="34" charset="0"/>
              </a:rPr>
              <a:t>C</a:t>
            </a:r>
            <a:endParaRPr lang="en-US" sz="2400" dirty="0">
              <a:solidFill>
                <a:schemeClr val="accent6"/>
              </a:solidFill>
              <a:latin typeface="Arial" pitchFamily="34" charset="0"/>
              <a:cs typeface="Arial" pitchFamily="34" charset="0"/>
            </a:endParaRP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a:t>
            </a:r>
          </a:p>
        </p:txBody>
      </p:sp>
    </p:spTree>
    <p:extLst>
      <p:ext uri="{BB962C8B-B14F-4D97-AF65-F5344CB8AC3E}">
        <p14:creationId xmlns="" xmlns:p14="http://schemas.microsoft.com/office/powerpoint/2010/main" val="312413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lnSpcReduction="10000"/>
          </a:bodyPr>
          <a:lstStyle/>
          <a:p>
            <a:pPr marL="0" indent="0" algn="ctr">
              <a:spcBef>
                <a:spcPts val="1200"/>
              </a:spcBef>
              <a:buNone/>
            </a:pPr>
            <a:r>
              <a:rPr lang="en-US" b="1" dirty="0">
                <a:solidFill>
                  <a:srgbClr val="002060"/>
                </a:solidFill>
                <a:latin typeface="Arial" pitchFamily="34" charset="0"/>
                <a:cs typeface="Arial" pitchFamily="34" charset="0"/>
              </a:rPr>
              <a:t>Ongoing Therapy and Monitoring </a:t>
            </a:r>
            <a:endParaRPr lang="en-US" b="1" dirty="0" smtClean="0">
              <a:solidFill>
                <a:srgbClr val="002060"/>
              </a:solidFill>
              <a:latin typeface="Arial" pitchFamily="34" charset="0"/>
              <a:cs typeface="Arial" pitchFamily="34" charset="0"/>
            </a:endParaRPr>
          </a:p>
          <a:p>
            <a:pPr marL="0" indent="0" algn="ctr">
              <a:spcBef>
                <a:spcPts val="1200"/>
              </a:spcBef>
              <a:buNone/>
            </a:pPr>
            <a:r>
              <a:rPr lang="en-US" b="1" dirty="0" smtClean="0">
                <a:solidFill>
                  <a:srgbClr val="002060"/>
                </a:solidFill>
                <a:latin typeface="Arial" pitchFamily="34" charset="0"/>
                <a:cs typeface="Arial" pitchFamily="34" charset="0"/>
              </a:rPr>
              <a:t>with </a:t>
            </a:r>
            <a:r>
              <a:rPr lang="en-US" b="1" dirty="0">
                <a:solidFill>
                  <a:srgbClr val="002060"/>
                </a:solidFill>
                <a:latin typeface="Arial" pitchFamily="34" charset="0"/>
                <a:cs typeface="Arial" pitchFamily="34" charset="0"/>
              </a:rPr>
              <a:t>Lipid Panel</a:t>
            </a:r>
          </a:p>
          <a:p>
            <a:pPr marL="285750" indent="-171450">
              <a:spcBef>
                <a:spcPts val="1200"/>
              </a:spcBef>
            </a:pP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lipid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lipid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chẩn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khỏe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hay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cứ</a:t>
            </a:r>
            <a:r>
              <a:rPr lang="en-US" sz="2400" dirty="0" smtClean="0">
                <a:latin typeface="Arial" pitchFamily="34" charset="0"/>
                <a:cs typeface="Arial" pitchFamily="34" charset="0"/>
              </a:rPr>
              <a:t> 5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BN &lt;40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ngắn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E</a:t>
            </a:r>
          </a:p>
          <a:p>
            <a:pPr marL="285750" indent="-171450">
              <a:spcBef>
                <a:spcPts val="1200"/>
              </a:spcBef>
            </a:pPr>
            <a:r>
              <a:rPr lang="en-US" sz="2400" dirty="0" err="1" smtClean="0">
                <a:latin typeface="Arial" pitchFamily="34" charset="0"/>
                <a:cs typeface="Arial" pitchFamily="34" charset="0"/>
              </a:rPr>
              <a:t>Xét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lipid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lipid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p>
          <a:p>
            <a:pPr marL="285750" indent="-171450">
              <a:spcBef>
                <a:spcPts val="1200"/>
              </a:spcBef>
            </a:pPr>
            <a:r>
              <a:rPr lang="en-US" sz="2400" dirty="0" smtClean="0">
                <a:latin typeface="Arial" pitchFamily="34" charset="0"/>
                <a:cs typeface="Arial" pitchFamily="34" charset="0"/>
              </a:rPr>
              <a:t>4-12 </a:t>
            </a:r>
            <a:r>
              <a:rPr lang="en-US" sz="2400" dirty="0" err="1" smtClean="0">
                <a:latin typeface="Arial" pitchFamily="34" charset="0"/>
                <a:cs typeface="Arial" pitchFamily="34" charset="0"/>
              </a:rPr>
              <a:t>tuần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E</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(2) </a:t>
            </a:r>
          </a:p>
        </p:txBody>
      </p:sp>
    </p:spTree>
    <p:extLst>
      <p:ext uri="{BB962C8B-B14F-4D97-AF65-F5344CB8AC3E}">
        <p14:creationId xmlns="" xmlns:p14="http://schemas.microsoft.com/office/powerpoint/2010/main" val="3204615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0" indent="0">
              <a:spcBef>
                <a:spcPts val="1200"/>
              </a:spcBef>
              <a:buNone/>
            </a:pPr>
            <a:r>
              <a:rPr lang="en-US" dirty="0">
                <a:solidFill>
                  <a:srgbClr val="002060"/>
                </a:solidFill>
                <a:latin typeface="Arial" pitchFamily="34" charset="0"/>
                <a:cs typeface="Arial" pitchFamily="34" charset="0"/>
              </a:rPr>
              <a:t>Statin Treatment</a:t>
            </a:r>
          </a:p>
          <a:p>
            <a:pPr marL="285750" indent="-171450">
              <a:spcBef>
                <a:spcPts val="1200"/>
              </a:spcBef>
            </a:pP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bất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ASCVD.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high-intensity </a:t>
            </a:r>
            <a:r>
              <a:rPr lang="en-US" sz="2400" dirty="0">
                <a:latin typeface="Arial" pitchFamily="34" charset="0"/>
                <a:cs typeface="Arial" pitchFamily="34" charset="0"/>
              </a:rPr>
              <a:t>statin therapy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can </a:t>
            </a:r>
            <a:r>
              <a:rPr lang="en-US" sz="2400" dirty="0" err="1" smtClean="0">
                <a:latin typeface="Arial" pitchFamily="34" charset="0"/>
                <a:cs typeface="Arial" pitchFamily="34" charset="0"/>
              </a:rPr>
              <a:t>thiệp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marL="285750" indent="-1714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ĐTĐ  &lt; 40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ASCVD, BN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Thầy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moderate-intensity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can </a:t>
            </a:r>
            <a:r>
              <a:rPr lang="en-US" sz="2400" dirty="0" err="1" smtClean="0">
                <a:latin typeface="Arial" pitchFamily="34" charset="0"/>
                <a:cs typeface="Arial" pitchFamily="34" charset="0"/>
              </a:rPr>
              <a:t>thiệp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C</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(3) </a:t>
            </a:r>
          </a:p>
        </p:txBody>
      </p:sp>
    </p:spTree>
    <p:extLst>
      <p:ext uri="{BB962C8B-B14F-4D97-AF65-F5344CB8AC3E}">
        <p14:creationId xmlns="" xmlns:p14="http://schemas.microsoft.com/office/powerpoint/2010/main" val="1837695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114300" indent="0">
              <a:spcBef>
                <a:spcPts val="1200"/>
              </a:spcBef>
              <a:buNone/>
            </a:pPr>
            <a:r>
              <a:rPr lang="en-US" dirty="0">
                <a:solidFill>
                  <a:srgbClr val="002060"/>
                </a:solidFill>
              </a:rPr>
              <a:t>Statin Treatment</a:t>
            </a:r>
          </a:p>
          <a:p>
            <a:pPr marL="285750" indent="-1714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ĐTĐ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40-75 </a:t>
            </a:r>
            <a:r>
              <a:rPr lang="en-US" sz="2400" dirty="0">
                <a:latin typeface="Arial" pitchFamily="34" charset="0"/>
                <a:cs typeface="Arial" pitchFamily="34" charset="0"/>
              </a:rPr>
              <a:t>years </a:t>
            </a:r>
            <a:r>
              <a:rPr lang="en-US" sz="2400" dirty="0">
                <a:solidFill>
                  <a:schemeClr val="accent6"/>
                </a:solidFill>
                <a:latin typeface="Arial" pitchFamily="34" charset="0"/>
                <a:cs typeface="Arial" pitchFamily="34" charset="0"/>
              </a:rPr>
              <a:t>A</a:t>
            </a:r>
            <a:r>
              <a:rPr lang="en-US" sz="2400" dirty="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a:latin typeface="Arial" pitchFamily="34" charset="0"/>
                <a:cs typeface="Arial" pitchFamily="34" charset="0"/>
              </a:rPr>
              <a:t>&gt;75 years </a:t>
            </a:r>
            <a:r>
              <a:rPr lang="en-US" sz="2400" dirty="0">
                <a:solidFill>
                  <a:schemeClr val="accent6"/>
                </a:solidFill>
                <a:latin typeface="Arial" pitchFamily="34" charset="0"/>
                <a:cs typeface="Arial" pitchFamily="34" charset="0"/>
              </a:rPr>
              <a:t>B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a:latin typeface="Arial" pitchFamily="34" charset="0"/>
                <a:cs typeface="Arial" pitchFamily="34" charset="0"/>
              </a:rPr>
              <a:t>ASCVD,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a:latin typeface="Arial" pitchFamily="34" charset="0"/>
                <a:cs typeface="Arial" pitchFamily="34" charset="0"/>
              </a:rPr>
              <a:t>moderate-intensity </a:t>
            </a:r>
            <a:r>
              <a:rPr lang="en-US" sz="2400" dirty="0" err="1">
                <a:latin typeface="Arial" pitchFamily="34" charset="0"/>
                <a:cs typeface="Arial" pitchFamily="34" charset="0"/>
              </a:rPr>
              <a:t>statin</a:t>
            </a:r>
            <a:r>
              <a:rPr lang="en-US" sz="2400" dirty="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can </a:t>
            </a:r>
            <a:r>
              <a:rPr lang="en-US" sz="2400" dirty="0" err="1" smtClean="0">
                <a:latin typeface="Arial" pitchFamily="34" charset="0"/>
                <a:cs typeface="Arial" pitchFamily="34" charset="0"/>
              </a:rPr>
              <a:t>thiệp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marL="285750" indent="-171450">
              <a:spcBef>
                <a:spcPts val="1200"/>
              </a:spcBef>
            </a:pP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sàng</a:t>
            </a:r>
            <a:r>
              <a:rPr lang="en-US" sz="2400" dirty="0" smtClean="0">
                <a:latin typeface="Arial" pitchFamily="34" charset="0"/>
                <a:cs typeface="Arial" pitchFamily="34" charset="0"/>
              </a:rPr>
              <a:t>, BS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(intensity)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tùy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a:latin typeface="Arial" pitchFamily="34" charset="0"/>
                <a:cs typeface="Arial" pitchFamily="34" charset="0"/>
              </a:rPr>
              <a:t>(e.g., side effects, tolerability, LDL levels, or percent LDL reduction on statin therapy). </a:t>
            </a:r>
            <a:endParaRPr lang="en-US" sz="2400" dirty="0" smtClean="0">
              <a:latin typeface="Arial" pitchFamily="34" charset="0"/>
              <a:cs typeface="Arial" pitchFamily="34" charset="0"/>
            </a:endParaRPr>
          </a:p>
          <a:p>
            <a:pPr marL="285750" indent="-1714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dung </a:t>
            </a:r>
            <a:r>
              <a:rPr lang="en-US" sz="2400" dirty="0" err="1" smtClean="0">
                <a:latin typeface="Arial" pitchFamily="34" charset="0"/>
                <a:cs typeface="Arial" pitchFamily="34" charset="0"/>
              </a:rPr>
              <a:t>nạp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nào</a:t>
            </a:r>
            <a:r>
              <a:rPr lang="en-US" sz="2400" dirty="0" smtClean="0">
                <a:latin typeface="Arial" pitchFamily="34" charset="0"/>
                <a:cs typeface="Arial" pitchFamily="34" charset="0"/>
              </a:rPr>
              <a:t> dung </a:t>
            </a:r>
            <a:r>
              <a:rPr lang="en-US" sz="2400" dirty="0" err="1" smtClean="0">
                <a:latin typeface="Arial" pitchFamily="34" charset="0"/>
                <a:cs typeface="Arial" pitchFamily="34" charset="0"/>
              </a:rPr>
              <a:t>nạp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E</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(4) </a:t>
            </a:r>
          </a:p>
        </p:txBody>
      </p:sp>
    </p:spTree>
    <p:extLst>
      <p:ext uri="{BB962C8B-B14F-4D97-AF65-F5344CB8AC3E}">
        <p14:creationId xmlns="" xmlns:p14="http://schemas.microsoft.com/office/powerpoint/2010/main" val="823592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114300" indent="0">
              <a:spcBef>
                <a:spcPts val="1200"/>
              </a:spcBef>
              <a:buNone/>
            </a:pPr>
            <a:r>
              <a:rPr lang="en-US" dirty="0">
                <a:solidFill>
                  <a:srgbClr val="002060"/>
                </a:solidFill>
                <a:latin typeface="Arial" pitchFamily="34" charset="0"/>
                <a:cs typeface="Arial" pitchFamily="34" charset="0"/>
              </a:rPr>
              <a:t>Statin Treatment</a:t>
            </a:r>
          </a:p>
          <a:p>
            <a:pPr marL="285750" indent="-171450">
              <a:spcBef>
                <a:spcPts val="12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ASCVD,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LDL cholesterol ≥ 70mg/</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 dung </a:t>
            </a:r>
            <a:r>
              <a:rPr lang="en-US" sz="2400" dirty="0" err="1" smtClean="0">
                <a:latin typeface="Arial" pitchFamily="34" charset="0"/>
                <a:cs typeface="Arial" pitchFamily="34" charset="0"/>
              </a:rPr>
              <a:t>nạp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bổ</a:t>
            </a:r>
            <a:r>
              <a:rPr lang="en-US" sz="2400" dirty="0" smtClean="0">
                <a:latin typeface="Arial" pitchFamily="34" charset="0"/>
                <a:cs typeface="Arial" pitchFamily="34" charset="0"/>
              </a:rPr>
              <a:t> sung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LDL (</a:t>
            </a:r>
            <a:r>
              <a:rPr lang="en-US" sz="2400" dirty="0" err="1" smtClean="0">
                <a:latin typeface="Arial" pitchFamily="34" charset="0"/>
                <a:cs typeface="Arial" pitchFamily="34" charset="0"/>
              </a:rPr>
              <a:t>ezetimibe</a:t>
            </a:r>
            <a:r>
              <a:rPr lang="en-US" sz="2400" dirty="0" smtClean="0">
                <a:latin typeface="Arial" pitchFamily="34" charset="0"/>
                <a:cs typeface="Arial" pitchFamily="34" charset="0"/>
              </a:rPr>
              <a:t> </a:t>
            </a:r>
            <a:r>
              <a:rPr lang="en-US" sz="2400" dirty="0">
                <a:latin typeface="Arial" pitchFamily="34" charset="0"/>
                <a:cs typeface="Arial" pitchFamily="34" charset="0"/>
              </a:rPr>
              <a:t>or PCSK9 inhibitor)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tiềm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ASCVD </a:t>
            </a:r>
            <a:r>
              <a:rPr lang="en-US" sz="2400" dirty="0" err="1" smtClean="0">
                <a:latin typeface="Arial" pitchFamily="34" charset="0"/>
                <a:cs typeface="Arial" pitchFamily="34" charset="0"/>
              </a:rPr>
              <a:t>tốt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Ezetimibe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chi </a:t>
            </a:r>
            <a:r>
              <a:rPr lang="en-US" sz="2400" dirty="0" err="1" smtClean="0">
                <a:latin typeface="Arial" pitchFamily="34" charset="0"/>
                <a:cs typeface="Arial" pitchFamily="34" charset="0"/>
              </a:rPr>
              <a:t>phí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marL="285750" indent="-171450">
              <a:spcBef>
                <a:spcPts val="1200"/>
              </a:spcBef>
            </a:pPr>
            <a:r>
              <a:rPr lang="en-US" sz="2400" dirty="0" err="1" smtClean="0">
                <a:latin typeface="Arial" pitchFamily="34" charset="0"/>
                <a:cs typeface="Arial" pitchFamily="34" charset="0"/>
              </a:rPr>
              <a:t>Chống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(5) </a:t>
            </a:r>
          </a:p>
        </p:txBody>
      </p:sp>
    </p:spTree>
    <p:extLst>
      <p:ext uri="{BB962C8B-B14F-4D97-AF65-F5344CB8AC3E}">
        <p14:creationId xmlns="" xmlns:p14="http://schemas.microsoft.com/office/powerpoint/2010/main" val="2910608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1F13950F-659F-4567-BEF7-6F9FF11511D4}"/>
              </a:ext>
            </a:extLst>
          </p:cNvPr>
          <p:cNvGrpSpPr>
            <a:grpSpLocks noChangeAspect="1"/>
          </p:cNvGrpSpPr>
          <p:nvPr/>
        </p:nvGrpSpPr>
        <p:grpSpPr bwMode="auto">
          <a:xfrm>
            <a:off x="304801" y="177800"/>
            <a:ext cx="8381999" cy="6479117"/>
            <a:chOff x="192" y="84"/>
            <a:chExt cx="4079" cy="3061"/>
          </a:xfrm>
        </p:grpSpPr>
        <p:sp>
          <p:nvSpPr>
            <p:cNvPr id="4" name="AutoShape 3">
              <a:extLst>
                <a:ext uri="{FF2B5EF4-FFF2-40B4-BE49-F238E27FC236}">
                  <a16:creationId xmlns="" xmlns:a16="http://schemas.microsoft.com/office/drawing/2014/main" id="{8EAFD3CB-C74A-4B01-A02F-6BC2A7465E4C}"/>
                </a:ext>
              </a:extLst>
            </p:cNvPr>
            <p:cNvSpPr>
              <a:spLocks noChangeAspect="1" noChangeArrowheads="1" noTextEdit="1"/>
            </p:cNvSpPr>
            <p:nvPr/>
          </p:nvSpPr>
          <p:spPr bwMode="auto">
            <a:xfrm>
              <a:off x="192" y="84"/>
              <a:ext cx="4079" cy="3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773" name="Picture 5">
              <a:extLst>
                <a:ext uri="{FF2B5EF4-FFF2-40B4-BE49-F238E27FC236}">
                  <a16:creationId xmlns="" xmlns:a16="http://schemas.microsoft.com/office/drawing/2014/main" id="{7F1614AA-A1AB-4B6E-BF92-3F3CF6939A4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 y="84"/>
              <a:ext cx="4085" cy="3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549586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a:bodyPr>
          <a:lstStyle/>
          <a:p>
            <a:pPr>
              <a:lnSpc>
                <a:spcPts val="4000"/>
              </a:lnSpc>
            </a:pPr>
            <a:r>
              <a:rPr lang="en-US" dirty="0"/>
              <a:t>High- and Moderate-Intensity Statin Therapy</a:t>
            </a:r>
          </a:p>
        </p:txBody>
      </p:sp>
      <p:sp>
        <p:nvSpPr>
          <p:cNvPr id="7"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grpSp>
        <p:nvGrpSpPr>
          <p:cNvPr id="2" name="Group 4">
            <a:extLst>
              <a:ext uri="{FF2B5EF4-FFF2-40B4-BE49-F238E27FC236}">
                <a16:creationId xmlns="" xmlns:a16="http://schemas.microsoft.com/office/drawing/2014/main" id="{D61791E4-C4AE-49CE-8907-818B846C071E}"/>
              </a:ext>
            </a:extLst>
          </p:cNvPr>
          <p:cNvGrpSpPr>
            <a:grpSpLocks noChangeAspect="1"/>
          </p:cNvGrpSpPr>
          <p:nvPr/>
        </p:nvGrpSpPr>
        <p:grpSpPr bwMode="auto">
          <a:xfrm>
            <a:off x="458789" y="1456267"/>
            <a:ext cx="8226425" cy="4318000"/>
            <a:chOff x="289" y="688"/>
            <a:chExt cx="5182" cy="2040"/>
          </a:xfrm>
        </p:grpSpPr>
        <p:sp>
          <p:nvSpPr>
            <p:cNvPr id="4" name="AutoShape 3">
              <a:extLst>
                <a:ext uri="{FF2B5EF4-FFF2-40B4-BE49-F238E27FC236}">
                  <a16:creationId xmlns="" xmlns:a16="http://schemas.microsoft.com/office/drawing/2014/main" id="{8617E9A5-D710-4A21-88D6-A1A2480A0F51}"/>
                </a:ext>
              </a:extLst>
            </p:cNvPr>
            <p:cNvSpPr>
              <a:spLocks noChangeAspect="1" noChangeArrowheads="1" noTextEdit="1"/>
            </p:cNvSpPr>
            <p:nvPr/>
          </p:nvSpPr>
          <p:spPr bwMode="auto">
            <a:xfrm>
              <a:off x="289" y="688"/>
              <a:ext cx="5182" cy="2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797" name="Picture 5">
              <a:extLst>
                <a:ext uri="{FF2B5EF4-FFF2-40B4-BE49-F238E27FC236}">
                  <a16:creationId xmlns="" xmlns:a16="http://schemas.microsoft.com/office/drawing/2014/main" id="{68F440A6-B0A0-41B3-A82E-44D4C59CDAB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 y="688"/>
              <a:ext cx="5190" cy="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39209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114300" indent="0" algn="ctr">
              <a:spcBef>
                <a:spcPts val="1200"/>
              </a:spcBef>
              <a:buNone/>
            </a:pPr>
            <a:r>
              <a:rPr lang="en-US" b="1" dirty="0">
                <a:solidFill>
                  <a:srgbClr val="002060"/>
                </a:solidFill>
                <a:latin typeface="Arial" pitchFamily="34" charset="0"/>
                <a:cs typeface="Arial" pitchFamily="34" charset="0"/>
              </a:rPr>
              <a:t>Treatment of Other Lipoprotein Fractions </a:t>
            </a:r>
            <a:endParaRPr lang="en-US" b="1" dirty="0" smtClean="0">
              <a:solidFill>
                <a:srgbClr val="002060"/>
              </a:solidFill>
              <a:latin typeface="Arial" pitchFamily="34" charset="0"/>
              <a:cs typeface="Arial" pitchFamily="34" charset="0"/>
            </a:endParaRPr>
          </a:p>
          <a:p>
            <a:pPr marL="114300" indent="0" algn="ctr">
              <a:spcBef>
                <a:spcPts val="1200"/>
              </a:spcBef>
              <a:buNone/>
            </a:pPr>
            <a:r>
              <a:rPr lang="en-US" b="1" dirty="0" smtClean="0">
                <a:solidFill>
                  <a:srgbClr val="002060"/>
                </a:solidFill>
                <a:latin typeface="Arial" pitchFamily="34" charset="0"/>
                <a:cs typeface="Arial" pitchFamily="34" charset="0"/>
              </a:rPr>
              <a:t>or </a:t>
            </a:r>
            <a:r>
              <a:rPr lang="en-US" b="1" dirty="0">
                <a:solidFill>
                  <a:srgbClr val="002060"/>
                </a:solidFill>
                <a:latin typeface="Arial" pitchFamily="34" charset="0"/>
                <a:cs typeface="Arial" pitchFamily="34" charset="0"/>
              </a:rPr>
              <a:t>Targets</a:t>
            </a:r>
          </a:p>
          <a:p>
            <a:pPr marL="285750" indent="-1714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triglyceride </a:t>
            </a:r>
            <a:r>
              <a:rPr lang="en-US" sz="2400" dirty="0" err="1" smtClean="0">
                <a:latin typeface="Arial" pitchFamily="34" charset="0"/>
                <a:cs typeface="Arial" pitchFamily="34" charset="0"/>
              </a:rPr>
              <a:t>lúc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đói</a:t>
            </a:r>
            <a:r>
              <a:rPr lang="en-US" sz="2400" dirty="0" smtClean="0">
                <a:latin typeface="Arial" pitchFamily="34" charset="0"/>
                <a:cs typeface="Arial" pitchFamily="34" charset="0"/>
              </a:rPr>
              <a:t> ≥</a:t>
            </a:r>
            <a:r>
              <a:rPr lang="en-US" sz="2400" dirty="0">
                <a:latin typeface="Arial" pitchFamily="34" charset="0"/>
                <a:cs typeface="Arial" pitchFamily="34" charset="0"/>
              </a:rPr>
              <a:t>500 </a:t>
            </a:r>
            <a:r>
              <a:rPr lang="en-US" sz="2400" dirty="0" err="1" smtClean="0">
                <a:latin typeface="Arial" pitchFamily="34" charset="0"/>
                <a:cs typeface="Arial" pitchFamily="34" charset="0"/>
              </a:rPr>
              <a:t>md</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dL</a:t>
            </a:r>
            <a:r>
              <a:rPr lang="en-US" sz="2400" dirty="0" smtClean="0">
                <a:latin typeface="Arial" pitchFamily="34" charset="0"/>
                <a:cs typeface="Arial" pitchFamily="34" charset="0"/>
              </a:rPr>
              <a:t>(5,75 </a:t>
            </a:r>
            <a:r>
              <a:rPr lang="en-US" sz="2400" dirty="0" err="1" smtClean="0">
                <a:latin typeface="Arial" pitchFamily="34" charset="0"/>
                <a:cs typeface="Arial" pitchFamily="34" charset="0"/>
              </a:rPr>
              <a:t>mmo</a:t>
            </a:r>
            <a:r>
              <a:rPr lang="en-US" sz="2400" dirty="0" smtClean="0">
                <a:latin typeface="Arial" pitchFamily="34" charset="0"/>
                <a:cs typeface="Arial" pitchFamily="34" charset="0"/>
              </a:rPr>
              <a:t>/L),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triglyceride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tụy</a:t>
            </a:r>
            <a:r>
              <a:rPr lang="en-US" sz="2400" dirty="0" smtClean="0">
                <a:latin typeface="Arial" pitchFamily="34" charset="0"/>
                <a:cs typeface="Arial" pitchFamily="34" charset="0"/>
              </a:rPr>
              <a:t>.  </a:t>
            </a:r>
            <a:endParaRPr lang="en-US" sz="2400" dirty="0">
              <a:solidFill>
                <a:schemeClr val="accent6"/>
              </a:solidFill>
              <a:latin typeface="Arial" pitchFamily="34" charset="0"/>
              <a:cs typeface="Arial" pitchFamily="34" charset="0"/>
            </a:endParaRP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(6) </a:t>
            </a:r>
          </a:p>
        </p:txBody>
      </p:sp>
    </p:spTree>
    <p:extLst>
      <p:ext uri="{BB962C8B-B14F-4D97-AF65-F5344CB8AC3E}">
        <p14:creationId xmlns="" xmlns:p14="http://schemas.microsoft.com/office/powerpoint/2010/main" val="1039775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1034780"/>
            <a:ext cx="8534400" cy="5105400"/>
          </a:xfrm>
        </p:spPr>
        <p:txBody>
          <a:bodyPr>
            <a:normAutofit/>
          </a:bodyPr>
          <a:lstStyle/>
          <a:p>
            <a:pPr marL="114300" indent="0">
              <a:spcBef>
                <a:spcPts val="1200"/>
              </a:spcBef>
              <a:buNone/>
            </a:pPr>
            <a:r>
              <a:rPr lang="en-US" b="1" dirty="0">
                <a:solidFill>
                  <a:srgbClr val="002060"/>
                </a:solidFill>
                <a:latin typeface="Arial" pitchFamily="34" charset="0"/>
                <a:cs typeface="Arial" pitchFamily="34" charset="0"/>
              </a:rPr>
              <a:t>Other Combination Therapy</a:t>
            </a:r>
          </a:p>
          <a:p>
            <a:pPr marL="285750" indent="-171450">
              <a:spcBef>
                <a:spcPts val="1200"/>
              </a:spcBef>
            </a:pP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Fibrate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minh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cục</a:t>
            </a:r>
            <a:r>
              <a:rPr lang="en-US" sz="2400" dirty="0" smtClean="0">
                <a:latin typeface="Arial" pitchFamily="34" charset="0"/>
                <a:cs typeface="Arial" pitchFamily="34" charset="0"/>
              </a:rPr>
              <a:t> ASCVD. </a:t>
            </a:r>
            <a:r>
              <a:rPr lang="en-US" sz="2400" dirty="0">
                <a:solidFill>
                  <a:schemeClr val="accent6"/>
                </a:solidFill>
                <a:latin typeface="Arial" pitchFamily="34" charset="0"/>
                <a:cs typeface="Arial" pitchFamily="34" charset="0"/>
              </a:rPr>
              <a:t>A</a:t>
            </a:r>
          </a:p>
          <a:p>
            <a:pPr marL="285750" indent="-171450">
              <a:spcBef>
                <a:spcPts val="12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/Niacin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minh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statin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còn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quỵ</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52400"/>
            <a:ext cx="922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(7) </a:t>
            </a:r>
          </a:p>
        </p:txBody>
      </p:sp>
    </p:spTree>
    <p:extLst>
      <p:ext uri="{BB962C8B-B14F-4D97-AF65-F5344CB8AC3E}">
        <p14:creationId xmlns="" xmlns:p14="http://schemas.microsoft.com/office/powerpoint/2010/main" val="3745314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Kiểm</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soat</a:t>
            </a:r>
            <a:r>
              <a:rPr lang="en-US" b="1" dirty="0" smtClean="0">
                <a:solidFill>
                  <a:srgbClr val="FF0000"/>
                </a:solidFill>
                <a:latin typeface="Arial" pitchFamily="34" charset="0"/>
                <a:cs typeface="Arial" pitchFamily="34" charset="0"/>
              </a:rPr>
              <a:t> glucose </a:t>
            </a:r>
            <a:r>
              <a:rPr lang="en-US" b="1" dirty="0" err="1" smtClean="0">
                <a:solidFill>
                  <a:srgbClr val="FF0000"/>
                </a:solidFill>
                <a:latin typeface="Arial" pitchFamily="34" charset="0"/>
                <a:cs typeface="Arial" pitchFamily="34" charset="0"/>
              </a:rPr>
              <a:t>máu</a:t>
            </a:r>
            <a:r>
              <a:rPr lang="en-US" b="1" dirty="0" smtClean="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152400" y="228600"/>
            <a:ext cx="86868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381000" y="228600"/>
            <a:ext cx="85344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228600" y="152400"/>
            <a:ext cx="86868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2400" y="152400"/>
            <a:ext cx="8839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0"/>
            <a:ext cx="9144000" cy="1143000"/>
          </a:xfrm>
        </p:spPr>
        <p:txBody>
          <a:bodyPr/>
          <a:lstStyle/>
          <a:p>
            <a:pPr>
              <a:lnSpc>
                <a:spcPts val="3000"/>
              </a:lnSpc>
              <a:defRPr/>
            </a:pPr>
            <a:r>
              <a:rPr lang="en-US" sz="3200" b="1" dirty="0" smtClean="0">
                <a:solidFill>
                  <a:srgbClr val="023567"/>
                </a:solidFill>
                <a:effectLst>
                  <a:outerShdw blurRad="38100" dist="38100" dir="2700000" algn="tl">
                    <a:srgbClr val="000000">
                      <a:alpha val="43137"/>
                    </a:srgbClr>
                  </a:outerShdw>
                </a:effectLst>
              </a:rPr>
              <a:t>Recommendations: Glycemic, Blood Pressure, Lipid Control in Adults</a:t>
            </a:r>
          </a:p>
        </p:txBody>
      </p:sp>
      <p:graphicFrame>
        <p:nvGraphicFramePr>
          <p:cNvPr id="4" name="Content Placeholder 3"/>
          <p:cNvGraphicFramePr>
            <a:graphicFrameLocks noGrp="1"/>
          </p:cNvGraphicFramePr>
          <p:nvPr>
            <p:ph idx="1"/>
          </p:nvPr>
        </p:nvGraphicFramePr>
        <p:xfrm>
          <a:off x="457200" y="1143000"/>
          <a:ext cx="8686800" cy="3398520"/>
        </p:xfrm>
        <a:graphic>
          <a:graphicData uri="http://schemas.openxmlformats.org/drawingml/2006/table">
            <a:tbl>
              <a:tblPr bandRow="1">
                <a:tableStyleId>{2D5ABB26-0587-4C30-8999-92F81FD0307C}</a:tableStyleId>
              </a:tblPr>
              <a:tblGrid>
                <a:gridCol w="3056467"/>
                <a:gridCol w="5630333"/>
              </a:tblGrid>
              <a:tr h="685800">
                <a:tc>
                  <a:txBody>
                    <a:bodyPr/>
                    <a:lstStyle/>
                    <a:p>
                      <a:pPr>
                        <a:spcBef>
                          <a:spcPts val="600"/>
                        </a:spcBef>
                        <a:spcAft>
                          <a:spcPts val="600"/>
                        </a:spcAft>
                      </a:pPr>
                      <a:r>
                        <a:rPr lang="en-US" sz="2800" kern="1200" dirty="0" smtClean="0">
                          <a:solidFill>
                            <a:schemeClr val="tx1"/>
                          </a:solidFill>
                        </a:rPr>
                        <a:t>A1C</a:t>
                      </a:r>
                      <a:endParaRPr lang="en-US" sz="28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kern="1200" dirty="0" smtClean="0">
                          <a:solidFill>
                            <a:schemeClr val="tx1"/>
                          </a:solidFill>
                        </a:rPr>
                        <a:t>&lt;7.0%</a:t>
                      </a:r>
                      <a:r>
                        <a:rPr lang="en-US" sz="2800" kern="1200" baseline="30000" dirty="0" smtClean="0">
                          <a:solidFill>
                            <a:schemeClr val="tx1"/>
                          </a:solidFill>
                        </a:rPr>
                        <a:t>*</a:t>
                      </a:r>
                      <a:endParaRPr lang="en-US" sz="2800" baseline="30000" dirty="0">
                        <a:solidFill>
                          <a:schemeClr val="tx1"/>
                        </a:solidFill>
                      </a:endParaRPr>
                    </a:p>
                  </a:txBody>
                  <a:tcPr/>
                </a:tc>
              </a:tr>
              <a:tr h="762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kern="1200" dirty="0" smtClean="0">
                          <a:solidFill>
                            <a:schemeClr val="tx1"/>
                          </a:solidFill>
                        </a:rPr>
                        <a:t>Blood pressure</a:t>
                      </a:r>
                      <a:endParaRPr lang="en-US" sz="2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kern="1200" dirty="0" smtClean="0">
                          <a:solidFill>
                            <a:schemeClr val="tx1"/>
                          </a:solidFill>
                        </a:rPr>
                        <a:t>&lt;140/80 mmHg</a:t>
                      </a:r>
                      <a:r>
                        <a:rPr lang="en-US" sz="2800" kern="1200" baseline="30000" dirty="0" smtClean="0">
                          <a:solidFill>
                            <a:schemeClr val="tx1"/>
                          </a:solidFill>
                        </a:rPr>
                        <a:t>†</a:t>
                      </a:r>
                      <a:endParaRPr lang="en-US" sz="28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kern="1200" dirty="0" smtClean="0">
                          <a:solidFill>
                            <a:schemeClr val="tx1"/>
                          </a:solidFill>
                        </a:rPr>
                        <a:t>Lipids: LDL cholesterol</a:t>
                      </a:r>
                      <a:endParaRPr lang="en-US" sz="2800" dirty="0">
                        <a:solidFill>
                          <a:schemeClr val="tx1"/>
                        </a:solidFill>
                      </a:endParaRPr>
                    </a:p>
                  </a:txBody>
                  <a:tcPr/>
                </a:tc>
                <a:tc>
                  <a:txBody>
                    <a:bodyPr/>
                    <a:lstStyle/>
                    <a:p>
                      <a:pPr>
                        <a:spcBef>
                          <a:spcPts val="600"/>
                        </a:spcBef>
                        <a:spcAft>
                          <a:spcPts val="600"/>
                        </a:spcAft>
                      </a:pPr>
                      <a:r>
                        <a:rPr lang="en-US" sz="2800" kern="1200" dirty="0" smtClean="0">
                          <a:solidFill>
                            <a:schemeClr val="tx1"/>
                          </a:solidFill>
                        </a:rPr>
                        <a:t>&lt;100 mg/dL (&lt;2.6 mmol/L)</a:t>
                      </a:r>
                      <a:r>
                        <a:rPr lang="en-US" sz="2800" kern="1200" baseline="30000" dirty="0" smtClean="0">
                          <a:solidFill>
                            <a:schemeClr val="tx1"/>
                          </a:solidFill>
                        </a:rPr>
                        <a:t>‡</a:t>
                      </a:r>
                    </a:p>
                    <a:p>
                      <a:pPr>
                        <a:spcBef>
                          <a:spcPts val="600"/>
                        </a:spcBef>
                        <a:spcAft>
                          <a:spcPts val="600"/>
                        </a:spcAft>
                      </a:pPr>
                      <a:r>
                        <a:rPr lang="en-US" sz="2800" kern="1200" baseline="0" dirty="0" smtClean="0">
                          <a:solidFill>
                            <a:schemeClr val="tx1"/>
                          </a:solidFill>
                        </a:rPr>
                        <a:t>Statin therapy for those with history of MI or age &gt;40+ or other risk factors</a:t>
                      </a:r>
                    </a:p>
                  </a:txBody>
                  <a:tcPr/>
                </a:tc>
              </a:tr>
            </a:tbl>
          </a:graphicData>
        </a:graphic>
      </p:graphicFrame>
      <p:sp>
        <p:nvSpPr>
          <p:cNvPr id="5" name="TextBox 4"/>
          <p:cNvSpPr txBox="1"/>
          <p:nvPr/>
        </p:nvSpPr>
        <p:spPr>
          <a:xfrm>
            <a:off x="228600" y="4867275"/>
            <a:ext cx="8305800" cy="1815882"/>
          </a:xfrm>
          <a:prstGeom prst="rect">
            <a:avLst/>
          </a:prstGeom>
          <a:noFill/>
        </p:spPr>
        <p:txBody>
          <a:bodyPr>
            <a:spAutoFit/>
          </a:bodyPr>
          <a:lstStyle/>
          <a:p>
            <a:pPr marL="119063" indent="-119063">
              <a:defRPr/>
            </a:pPr>
            <a:r>
              <a:rPr lang="en-US" sz="1200" dirty="0">
                <a:solidFill>
                  <a:schemeClr val="bg1"/>
                </a:solidFill>
                <a:latin typeface="+mn-lt"/>
              </a:rPr>
              <a:t>*</a:t>
            </a:r>
            <a:r>
              <a:rPr lang="en-US" sz="1400" dirty="0">
                <a:latin typeface="Arial" pitchFamily="34" charset="0"/>
                <a:cs typeface="Arial" pitchFamily="34" charset="0"/>
              </a:rPr>
              <a:t>More or less stringent glycemic goals may be appropriate for individual patients. Goals should be individualized based on: duration of diabetes, age/life expectancy, comorbid conditions, known CVD or advanced microvascular complications, hypoglycemia unawareness, and individual patient considerations.</a:t>
            </a:r>
          </a:p>
          <a:p>
            <a:pPr marL="119063" indent="-119063">
              <a:defRPr/>
            </a:pPr>
            <a:r>
              <a:rPr lang="en-US" sz="1400" dirty="0">
                <a:latin typeface="Arial" pitchFamily="34" charset="0"/>
                <a:cs typeface="Arial" pitchFamily="34" charset="0"/>
              </a:rPr>
              <a:t>†Based on patient characteristics and response to therapy, higher or lower systolic blood pressure targets may be appropriate.</a:t>
            </a:r>
          </a:p>
          <a:p>
            <a:pPr marL="119063" indent="-119063">
              <a:defRPr/>
            </a:pPr>
            <a:r>
              <a:rPr lang="en-US" sz="1400" dirty="0">
                <a:latin typeface="Arial" pitchFamily="34" charset="0"/>
                <a:cs typeface="Arial" pitchFamily="34" charset="0"/>
              </a:rPr>
              <a:t>‡In individuals with overt CVD, a lower LDL cholesterol goal of &lt;70 mg/dL (1.8 mmol/L), using a high dose of statin, is an option.</a:t>
            </a:r>
          </a:p>
        </p:txBody>
      </p:sp>
      <p:sp>
        <p:nvSpPr>
          <p:cNvPr id="83979" name="TextBox 3"/>
          <p:cNvSpPr txBox="1">
            <a:spLocks noChangeArrowheads="1"/>
          </p:cNvSpPr>
          <p:nvPr/>
        </p:nvSpPr>
        <p:spPr bwMode="auto">
          <a:xfrm>
            <a:off x="0" y="6477000"/>
            <a:ext cx="9144000" cy="276225"/>
          </a:xfrm>
          <a:prstGeom prst="rect">
            <a:avLst/>
          </a:prstGeom>
          <a:noFill/>
          <a:ln w="9525">
            <a:noFill/>
            <a:miter lim="800000"/>
            <a:headEnd/>
            <a:tailEnd/>
          </a:ln>
        </p:spPr>
        <p:txBody>
          <a:bodyPr>
            <a:spAutoFit/>
          </a:bodyPr>
          <a:lstStyle/>
          <a:p>
            <a:pPr algn="r"/>
            <a:r>
              <a:rPr lang="en-US" sz="1200">
                <a:solidFill>
                  <a:schemeClr val="bg1"/>
                </a:solidFill>
                <a:latin typeface="Verdana" pitchFamily="34" charset="0"/>
              </a:rPr>
              <a:t>ADA. VI. Prevention, Management of Complications. </a:t>
            </a:r>
            <a:r>
              <a:rPr lang="en-US" sz="1200" i="1">
                <a:solidFill>
                  <a:schemeClr val="bg1"/>
                </a:solidFill>
                <a:latin typeface="Verdana" pitchFamily="34" charset="0"/>
              </a:rPr>
              <a:t>Diabetes Care </a:t>
            </a:r>
            <a:r>
              <a:rPr lang="en-US" sz="1200">
                <a:solidFill>
                  <a:schemeClr val="bg1"/>
                </a:solidFill>
                <a:latin typeface="Verdana" pitchFamily="34" charset="0"/>
              </a:rPr>
              <a:t>2013;36(suppl 1):S33; Table 10.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Bệnh</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thận</a:t>
            </a:r>
            <a:r>
              <a:rPr lang="en-US" b="1" dirty="0" smtClean="0">
                <a:solidFill>
                  <a:srgbClr val="FF0000"/>
                </a:solidFill>
                <a:latin typeface="Arial" pitchFamily="34" charset="0"/>
                <a:cs typeface="Arial" pitchFamily="34" charset="0"/>
              </a:rPr>
              <a:t> do ĐTĐ (Diabetic kidney disease)</a:t>
            </a:r>
            <a:endParaRPr lang="en-US" b="1" dirty="0">
              <a:solidFill>
                <a:srgbClr val="FF0000"/>
              </a:solidFill>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2"/>
          <p:cNvSpPr>
            <a:spLocks noGrp="1"/>
          </p:cNvSpPr>
          <p:nvPr>
            <p:ph type="title"/>
          </p:nvPr>
        </p:nvSpPr>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a:t>
            </a:r>
          </a:p>
        </p:txBody>
      </p:sp>
      <p:sp>
        <p:nvSpPr>
          <p:cNvPr id="156674" name="Content Placeholder 3"/>
          <p:cNvSpPr>
            <a:spLocks noGrp="1"/>
          </p:cNvSpPr>
          <p:nvPr>
            <p:ph idx="1"/>
          </p:nvPr>
        </p:nvSpPr>
        <p:spPr>
          <a:xfrm>
            <a:off x="304800" y="1904999"/>
            <a:ext cx="8686800" cy="4219153"/>
          </a:xfrm>
        </p:spPr>
        <p:txBody>
          <a:bodyPr>
            <a:normAutofit/>
          </a:bodyPr>
          <a:lstStyle/>
          <a:p>
            <a:pPr marL="0" indent="0">
              <a:spcBef>
                <a:spcPts val="1200"/>
              </a:spcBef>
              <a:buFont typeface="Verdana" pitchFamily="34" charset="0"/>
              <a:buNone/>
            </a:pPr>
            <a:r>
              <a:rPr lang="en-US" sz="2400" dirty="0">
                <a:solidFill>
                  <a:srgbClr val="002060"/>
                </a:solidFill>
                <a:latin typeface="Arial" pitchFamily="34" charset="0"/>
                <a:cs typeface="Arial" pitchFamily="34" charset="0"/>
              </a:rPr>
              <a:t>Screening</a:t>
            </a:r>
          </a:p>
          <a:p>
            <a:pPr marL="273050" indent="-215900">
              <a:spcBef>
                <a:spcPts val="1200"/>
              </a:spcBef>
            </a:pPr>
            <a:r>
              <a:rPr lang="en-US" sz="2400" dirty="0" err="1" smtClean="0">
                <a:latin typeface="Arial" pitchFamily="34" charset="0"/>
                <a:cs typeface="Arial" pitchFamily="34" charset="0"/>
              </a:rPr>
              <a:t>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1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albumin </a:t>
            </a:r>
            <a:r>
              <a:rPr lang="en-US" sz="2400" dirty="0" err="1" smtClean="0">
                <a:latin typeface="Arial" pitchFamily="34" charset="0"/>
                <a:cs typeface="Arial" pitchFamily="34" charset="0"/>
              </a:rPr>
              <a:t>niệu</a:t>
            </a:r>
            <a:r>
              <a:rPr lang="en-US" sz="2400" dirty="0" smtClean="0">
                <a:latin typeface="Arial" pitchFamily="34" charset="0"/>
                <a:cs typeface="Arial" pitchFamily="34" charset="0"/>
              </a:rPr>
              <a:t> (</a:t>
            </a:r>
            <a:r>
              <a:rPr lang="en-US" sz="2400" dirty="0">
                <a:latin typeface="Arial" pitchFamily="34" charset="0"/>
                <a:cs typeface="Arial" pitchFamily="34" charset="0"/>
              </a:rPr>
              <a:t>e.g., spot urinary albumin-to-creatinine ratio)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glomerular</a:t>
            </a:r>
            <a:r>
              <a:rPr lang="en-US" sz="2400" dirty="0" smtClean="0">
                <a:latin typeface="Arial" pitchFamily="34" charset="0"/>
                <a:cs typeface="Arial" pitchFamily="34" charset="0"/>
              </a:rPr>
              <a:t> </a:t>
            </a:r>
            <a:r>
              <a:rPr lang="en-US" sz="2400" dirty="0">
                <a:latin typeface="Arial" pitchFamily="34" charset="0"/>
                <a:cs typeface="Arial" pitchFamily="34" charset="0"/>
              </a:rPr>
              <a:t>filtration rate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eGFR</a:t>
            </a:r>
            <a:r>
              <a:rPr lang="en-US" sz="2400" dirty="0">
                <a:latin typeface="Arial" pitchFamily="34" charset="0"/>
                <a:cs typeface="Arial" pitchFamily="34" charset="0"/>
              </a:rPr>
              <a:t>):</a:t>
            </a:r>
          </a:p>
          <a:p>
            <a:pPr marL="571500" lvl="1" indent="-228600">
              <a:spcBef>
                <a:spcPts val="1200"/>
              </a:spcBef>
            </a:pPr>
            <a:r>
              <a:rPr lang="en-US" sz="2400" dirty="0" smtClean="0">
                <a:latin typeface="Arial" pitchFamily="34" charset="0"/>
                <a:cs typeface="Arial" pitchFamily="34" charset="0"/>
              </a:rPr>
              <a:t> Cho BN ĐTĐ typ-1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a:latin typeface="Arial" pitchFamily="34" charset="0"/>
                <a:cs typeface="Arial" pitchFamily="34" charset="0"/>
              </a:rPr>
              <a:t>5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p>
          <a:p>
            <a:pPr marL="571500" lvl="1" indent="-228600">
              <a:spcBef>
                <a:spcPts val="1200"/>
              </a:spcBef>
            </a:pPr>
            <a:r>
              <a:rPr lang="en-US" sz="2400" dirty="0" smtClean="0">
                <a:latin typeface="Arial" pitchFamily="34" charset="0"/>
                <a:cs typeface="Arial" pitchFamily="34" charset="0"/>
              </a:rPr>
              <a:t> Cho </a:t>
            </a:r>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BN ĐTĐ typ-2 </a:t>
            </a:r>
            <a:r>
              <a:rPr lang="en-US" sz="2400" dirty="0" smtClean="0">
                <a:solidFill>
                  <a:schemeClr val="accent6"/>
                </a:solidFill>
                <a:latin typeface="Arial" pitchFamily="34" charset="0"/>
                <a:cs typeface="Arial" pitchFamily="34" charset="0"/>
              </a:rPr>
              <a:t>B</a:t>
            </a:r>
            <a:endParaRPr lang="en-US" sz="2400" dirty="0">
              <a:solidFill>
                <a:schemeClr val="accent6"/>
              </a:solidFill>
              <a:latin typeface="Arial" pitchFamily="34" charset="0"/>
              <a:cs typeface="Arial" pitchFamily="34" charset="0"/>
            </a:endParaRPr>
          </a:p>
          <a:p>
            <a:pPr marL="571500" lvl="1" indent="-228600">
              <a:spcBef>
                <a:spcPts val="1200"/>
              </a:spcBef>
            </a:pPr>
            <a:r>
              <a:rPr lang="en-US" sz="2400" dirty="0" smtClean="0">
                <a:latin typeface="Arial" pitchFamily="34" charset="0"/>
                <a:cs typeface="Arial" pitchFamily="34" charset="0"/>
              </a:rPr>
              <a:t> Cho </a:t>
            </a:r>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BN ĐTĐ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THA </a:t>
            </a:r>
            <a:r>
              <a:rPr lang="en-US" sz="2400" dirty="0" smtClean="0">
                <a:solidFill>
                  <a:schemeClr val="accent6"/>
                </a:solidFill>
                <a:latin typeface="Arial" pitchFamily="34" charset="0"/>
                <a:cs typeface="Arial" pitchFamily="34" charset="0"/>
              </a:rPr>
              <a:t>B</a:t>
            </a:r>
            <a:endParaRPr lang="en-US" sz="2400" dirty="0">
              <a:solidFill>
                <a:schemeClr val="accent6"/>
              </a:solidFill>
              <a:latin typeface="Arial" pitchFamily="34" charset="0"/>
              <a:cs typeface="Arial" pitchFamily="34" charset="0"/>
            </a:endParaRPr>
          </a:p>
          <a:p>
            <a:pPr marL="0" indent="0">
              <a:spcBef>
                <a:spcPts val="1200"/>
              </a:spcBef>
            </a:pPr>
            <a:endParaRPr lang="en-US" dirty="0"/>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xmlns="" val="3565119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457200" y="1905000"/>
            <a:ext cx="8229600" cy="4235180"/>
          </a:xfrm>
        </p:spPr>
        <p:txBody>
          <a:bodyPr>
            <a:normAutofit/>
          </a:bodyPr>
          <a:lstStyle/>
          <a:p>
            <a:pPr marL="0" indent="0">
              <a:spcBef>
                <a:spcPts val="1200"/>
              </a:spcBef>
              <a:buFont typeface="Verdana" pitchFamily="34" charset="0"/>
              <a:buNone/>
            </a:pPr>
            <a:r>
              <a:rPr lang="en-US" sz="2400" dirty="0">
                <a:solidFill>
                  <a:srgbClr val="002060"/>
                </a:solidFill>
                <a:latin typeface="Arial" pitchFamily="34" charset="0"/>
                <a:cs typeface="Arial" pitchFamily="34" charset="0"/>
              </a:rPr>
              <a:t>Treatment</a:t>
            </a:r>
          </a:p>
          <a:p>
            <a:pPr marL="457200" indent="-285750">
              <a:spcBef>
                <a:spcPts val="1200"/>
              </a:spcBef>
            </a:pP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do ĐTĐ (DKD). </a:t>
            </a:r>
            <a:r>
              <a:rPr lang="en-US" sz="2400" dirty="0">
                <a:solidFill>
                  <a:schemeClr val="accent6"/>
                </a:solidFill>
                <a:latin typeface="Arial" pitchFamily="34" charset="0"/>
                <a:cs typeface="Arial" pitchFamily="34" charset="0"/>
              </a:rPr>
              <a:t>A</a:t>
            </a:r>
          </a:p>
          <a:p>
            <a:pPr marL="457200" indent="-2857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do ĐTĐ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protein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khẩu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 0.8 g/kg body weight per day, </a:t>
            </a:r>
          </a:p>
          <a:p>
            <a:pPr marL="457200" indent="-285750">
              <a:spcBef>
                <a:spcPts val="1200"/>
              </a:spcBef>
            </a:pP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lượng</a:t>
            </a:r>
            <a:r>
              <a:rPr lang="en-US" sz="2400" dirty="0" smtClean="0">
                <a:latin typeface="Arial" pitchFamily="34" charset="0"/>
                <a:cs typeface="Arial" pitchFamily="34" charset="0"/>
              </a:rPr>
              <a:t> protein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tùy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thuộc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a:solidFill>
                  <a:srgbClr val="F79646"/>
                </a:solidFill>
                <a:latin typeface="Arial" pitchFamily="34" charset="0"/>
                <a:cs typeface="Arial" pitchFamily="34" charset="0"/>
              </a:rPr>
              <a:t>B</a:t>
            </a:r>
            <a:r>
              <a:rPr lang="en-US" sz="2400" dirty="0">
                <a:latin typeface="Arial" pitchFamily="34" charset="0"/>
                <a:cs typeface="Arial" pitchFamily="34" charset="0"/>
              </a:rPr>
              <a:t> </a:t>
            </a:r>
          </a:p>
          <a:p>
            <a:pPr marL="457200" indent="-457200">
              <a:spcBef>
                <a:spcPts val="1200"/>
              </a:spcBef>
            </a:pPr>
            <a:endParaRPr lang="en-US" sz="2400" dirty="0">
              <a:solidFill>
                <a:schemeClr val="accent6"/>
              </a:solidFill>
              <a:latin typeface="Arial" pitchFamily="34" charset="0"/>
              <a:cs typeface="Arial" pitchFamily="34" charset="0"/>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52400"/>
            <a:ext cx="9144000" cy="2133600"/>
          </a:xfrm>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 (2)</a:t>
            </a:r>
          </a:p>
        </p:txBody>
      </p:sp>
    </p:spTree>
    <p:extLst>
      <p:ext uri="{BB962C8B-B14F-4D97-AF65-F5344CB8AC3E}">
        <p14:creationId xmlns:p14="http://schemas.microsoft.com/office/powerpoint/2010/main" xmlns="" val="1180638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1600199"/>
            <a:ext cx="8229600" cy="4538205"/>
          </a:xfrm>
        </p:spPr>
        <p:txBody>
          <a:bodyPr>
            <a:normAutofit/>
          </a:bodyPr>
          <a:lstStyle/>
          <a:p>
            <a:pPr marL="0" indent="0">
              <a:spcBef>
                <a:spcPts val="1200"/>
              </a:spcBef>
              <a:buNone/>
            </a:pPr>
            <a:r>
              <a:rPr lang="en-US" sz="2400" dirty="0">
                <a:solidFill>
                  <a:srgbClr val="002060"/>
                </a:solidFill>
                <a:latin typeface="Arial" pitchFamily="34" charset="0"/>
                <a:cs typeface="Arial" pitchFamily="34" charset="0"/>
              </a:rPr>
              <a:t>Treatment</a:t>
            </a:r>
          </a:p>
          <a:p>
            <a:pPr marL="457200" indent="-457200">
              <a:spcBef>
                <a:spcPts val="1200"/>
              </a:spcBef>
            </a:pPr>
            <a:r>
              <a:rPr lang="en-US" sz="2400" dirty="0" smtClean="0">
                <a:latin typeface="Arial" pitchFamily="34" charset="0"/>
                <a:cs typeface="Arial" pitchFamily="34" charset="0"/>
              </a:rPr>
              <a:t>BN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THA ,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ACE inhibitor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ARB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vừa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albumin </a:t>
            </a:r>
            <a:r>
              <a:rPr lang="en-US" sz="2400" dirty="0" err="1" smtClean="0">
                <a:latin typeface="Arial" pitchFamily="34" charset="0"/>
                <a:cs typeface="Arial" pitchFamily="34" charset="0"/>
              </a:rPr>
              <a:t>niệu</a:t>
            </a:r>
            <a:r>
              <a:rPr lang="en-US" sz="2400" dirty="0" smtClean="0">
                <a:latin typeface="Arial" pitchFamily="34" charset="0"/>
                <a:cs typeface="Arial" pitchFamily="34" charset="0"/>
              </a:rPr>
              <a:t> (urinary </a:t>
            </a:r>
            <a:r>
              <a:rPr lang="en-US" sz="2400" dirty="0">
                <a:latin typeface="Arial" pitchFamily="34" charset="0"/>
                <a:cs typeface="Arial" pitchFamily="34" charset="0"/>
              </a:rPr>
              <a:t>albumin-to-creatinine ratio (UACR) (30–299 mg/g creatinine) </a:t>
            </a:r>
            <a:r>
              <a:rPr lang="en-US" sz="2400" dirty="0">
                <a:solidFill>
                  <a:schemeClr val="accent6"/>
                </a:solidFill>
                <a:latin typeface="Arial" pitchFamily="34" charset="0"/>
                <a:cs typeface="Arial" pitchFamily="34" charset="0"/>
              </a:rPr>
              <a:t>B</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457200" indent="-457200">
              <a:spcBef>
                <a:spcPts val="1200"/>
              </a:spcBef>
            </a:pP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buộc</a:t>
            </a:r>
            <a:r>
              <a:rPr lang="en-US" sz="2400" dirty="0" smtClean="0">
                <a:latin typeface="Arial" pitchFamily="34" charset="0"/>
                <a:cs typeface="Arial" pitchFamily="34" charset="0"/>
              </a:rPr>
              <a:t> (strongly)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a:latin typeface="Arial" pitchFamily="34" charset="0"/>
                <a:cs typeface="Arial" pitchFamily="34" charset="0"/>
              </a:rPr>
              <a:t>UACR ≥300 mg/g creatinine and/or </a:t>
            </a:r>
            <a:r>
              <a:rPr lang="en-US" sz="2400" dirty="0" err="1">
                <a:latin typeface="Arial" pitchFamily="34" charset="0"/>
                <a:cs typeface="Arial" pitchFamily="34" charset="0"/>
              </a:rPr>
              <a:t>eGFR</a:t>
            </a:r>
            <a:r>
              <a:rPr lang="en-US" sz="2400" dirty="0">
                <a:latin typeface="Arial" pitchFamily="34" charset="0"/>
                <a:cs typeface="Arial" pitchFamily="34" charset="0"/>
              </a:rPr>
              <a:t> &lt;60 mL/min/1.73m</a:t>
            </a:r>
            <a:r>
              <a:rPr lang="en-US" sz="2400" baseline="30000" dirty="0">
                <a:latin typeface="Arial" pitchFamily="34" charset="0"/>
                <a:cs typeface="Arial" pitchFamily="34" charset="0"/>
              </a:rPr>
              <a:t>2</a:t>
            </a:r>
            <a:r>
              <a:rPr lang="en-US" sz="2400" dirty="0">
                <a:latin typeface="Arial" pitchFamily="34" charset="0"/>
                <a:cs typeface="Arial" pitchFamily="34" charset="0"/>
              </a:rPr>
              <a:t>. </a:t>
            </a:r>
            <a:r>
              <a:rPr lang="en-US" sz="2400" dirty="0">
                <a:solidFill>
                  <a:schemeClr val="accent6"/>
                </a:solidFill>
                <a:latin typeface="Arial" pitchFamily="34" charset="0"/>
                <a:cs typeface="Arial" pitchFamily="34" charset="0"/>
              </a:rPr>
              <a:t>A</a:t>
            </a:r>
            <a:r>
              <a:rPr lang="en-US" sz="2400" dirty="0">
                <a:solidFill>
                  <a:srgbClr val="FBE905"/>
                </a:solidFill>
                <a:latin typeface="Arial" pitchFamily="34" charset="0"/>
                <a:cs typeface="Arial" pitchFamily="34" charset="0"/>
              </a:rPr>
              <a:t> </a:t>
            </a: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52400"/>
            <a:ext cx="9144000" cy="1676400"/>
          </a:xfrm>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 (3)</a:t>
            </a:r>
          </a:p>
        </p:txBody>
      </p:sp>
    </p:spTree>
    <p:extLst>
      <p:ext uri="{BB962C8B-B14F-4D97-AF65-F5344CB8AC3E}">
        <p14:creationId xmlns:p14="http://schemas.microsoft.com/office/powerpoint/2010/main" xmlns="" val="997302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1752599"/>
            <a:ext cx="8229600" cy="4385805"/>
          </a:xfrm>
        </p:spPr>
        <p:txBody>
          <a:bodyPr>
            <a:normAutofit/>
          </a:bodyPr>
          <a:lstStyle/>
          <a:p>
            <a:pPr marL="0" indent="0">
              <a:spcBef>
                <a:spcPts val="1200"/>
              </a:spcBef>
              <a:buNone/>
            </a:pPr>
            <a:r>
              <a:rPr lang="en-US" dirty="0">
                <a:solidFill>
                  <a:srgbClr val="002060"/>
                </a:solidFill>
                <a:latin typeface="Arial" pitchFamily="34" charset="0"/>
                <a:cs typeface="Arial" pitchFamily="34" charset="0"/>
              </a:rPr>
              <a:t>Treatment</a:t>
            </a:r>
          </a:p>
          <a:p>
            <a:pPr marL="457200" indent="-457200">
              <a:spcBef>
                <a:spcPts val="1200"/>
              </a:spcBef>
            </a:pPr>
            <a:r>
              <a:rPr lang="en-US" sz="2400" dirty="0" smtClean="0">
                <a:latin typeface="Arial" pitchFamily="34" charset="0"/>
                <a:cs typeface="Arial" pitchFamily="34" charset="0"/>
              </a:rPr>
              <a:t>Theo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creatinin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potassium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creatinine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K+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ACE inhibitors, ARBs, or diuretics . </a:t>
            </a:r>
            <a:r>
              <a:rPr lang="en-US" sz="2400" dirty="0" smtClean="0">
                <a:solidFill>
                  <a:schemeClr val="accent6"/>
                </a:solidFill>
                <a:latin typeface="Arial" pitchFamily="34" charset="0"/>
                <a:cs typeface="Arial" pitchFamily="34" charset="0"/>
              </a:rPr>
              <a:t>B</a:t>
            </a:r>
            <a:endParaRPr lang="en-US" sz="2400" dirty="0">
              <a:solidFill>
                <a:srgbClr val="FBE905"/>
              </a:solidFill>
              <a:latin typeface="Arial" pitchFamily="34" charset="0"/>
              <a:cs typeface="Arial" pitchFamily="34" charset="0"/>
            </a:endParaRPr>
          </a:p>
          <a:p>
            <a:pPr marL="457200" indent="-457200">
              <a:spcBef>
                <a:spcPts val="1200"/>
              </a:spcBef>
            </a:pPr>
            <a:r>
              <a:rPr lang="en-US" sz="2400" dirty="0" smtClean="0">
                <a:latin typeface="Arial" pitchFamily="34" charset="0"/>
                <a:cs typeface="Arial" pitchFamily="34" charset="0"/>
              </a:rPr>
              <a:t>Theo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túc</a:t>
            </a:r>
            <a:r>
              <a:rPr lang="en-US" sz="2400" dirty="0" smtClean="0">
                <a:latin typeface="Arial" pitchFamily="34" charset="0"/>
                <a:cs typeface="Arial" pitchFamily="34" charset="0"/>
              </a:rPr>
              <a:t> UACR BN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albumin </a:t>
            </a:r>
            <a:r>
              <a:rPr lang="en-US" sz="2400" dirty="0" err="1" smtClean="0">
                <a:latin typeface="Arial" pitchFamily="34" charset="0"/>
                <a:cs typeface="Arial" pitchFamily="34" charset="0"/>
              </a:rPr>
              <a:t>niệu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ACE inhibitor or ARB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do ĐTĐ. </a:t>
            </a:r>
            <a:r>
              <a:rPr lang="en-US" sz="2400" dirty="0" smtClean="0">
                <a:solidFill>
                  <a:schemeClr val="accent6"/>
                </a:solidFill>
                <a:latin typeface="Arial" pitchFamily="34" charset="0"/>
                <a:cs typeface="Arial" pitchFamily="34" charset="0"/>
              </a:rPr>
              <a:t>E</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52400"/>
            <a:ext cx="9144000" cy="1752600"/>
          </a:xfrm>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 (4)</a:t>
            </a:r>
          </a:p>
        </p:txBody>
      </p:sp>
    </p:spTree>
    <p:extLst>
      <p:ext uri="{BB962C8B-B14F-4D97-AF65-F5344CB8AC3E}">
        <p14:creationId xmlns:p14="http://schemas.microsoft.com/office/powerpoint/2010/main" xmlns="" val="3450753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Title 1"/>
          <p:cNvSpPr>
            <a:spLocks noGrp="1"/>
          </p:cNvSpPr>
          <p:nvPr>
            <p:ph type="title"/>
          </p:nvPr>
        </p:nvSpPr>
        <p:spPr>
          <a:xfrm>
            <a:off x="-157041" y="-152400"/>
            <a:ext cx="9448800" cy="1143000"/>
          </a:xfrm>
        </p:spPr>
        <p:txBody>
          <a:bodyPr>
            <a:noAutofit/>
          </a:bodyPr>
          <a:lstStyle/>
          <a:p>
            <a:r>
              <a:rPr lang="en-US" sz="2400" dirty="0"/>
              <a:t>Summary of Glycemic Recommendations</a:t>
            </a:r>
          </a:p>
        </p:txBody>
      </p:sp>
      <p:sp>
        <p:nvSpPr>
          <p:cNvPr id="7"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2" name="Group 4">
            <a:extLst>
              <a:ext uri="{FF2B5EF4-FFF2-40B4-BE49-F238E27FC236}">
                <a16:creationId xmlns="" xmlns:a16="http://schemas.microsoft.com/office/drawing/2014/main" id="{C216AE6B-43D5-4E6A-9C51-0B570AA60540}"/>
              </a:ext>
            </a:extLst>
          </p:cNvPr>
          <p:cNvGrpSpPr>
            <a:grpSpLocks noChangeAspect="1"/>
          </p:cNvGrpSpPr>
          <p:nvPr/>
        </p:nvGrpSpPr>
        <p:grpSpPr bwMode="auto">
          <a:xfrm>
            <a:off x="152400" y="1397000"/>
            <a:ext cx="8877300" cy="4377267"/>
            <a:chOff x="96" y="660"/>
            <a:chExt cx="5592" cy="2068"/>
          </a:xfrm>
        </p:grpSpPr>
        <p:sp>
          <p:nvSpPr>
            <p:cNvPr id="4" name="AutoShape 3">
              <a:extLst>
                <a:ext uri="{FF2B5EF4-FFF2-40B4-BE49-F238E27FC236}">
                  <a16:creationId xmlns="" xmlns:a16="http://schemas.microsoft.com/office/drawing/2014/main" id="{603BDFCB-AB9A-42BA-9913-C63CC5D587C6}"/>
                </a:ext>
              </a:extLst>
            </p:cNvPr>
            <p:cNvSpPr>
              <a:spLocks noChangeAspect="1" noChangeArrowheads="1" noTextEdit="1"/>
            </p:cNvSpPr>
            <p:nvPr/>
          </p:nvSpPr>
          <p:spPr bwMode="auto">
            <a:xfrm>
              <a:off x="96" y="660"/>
              <a:ext cx="5592" cy="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 xmlns:a16="http://schemas.microsoft.com/office/drawing/2014/main" id="{3443E3CB-59C3-4E55-BC39-46862C63E5E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660"/>
              <a:ext cx="5600" cy="2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78741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1600199"/>
            <a:ext cx="8229600" cy="4538205"/>
          </a:xfrm>
        </p:spPr>
        <p:txBody>
          <a:bodyPr>
            <a:normAutofit/>
          </a:bodyPr>
          <a:lstStyle/>
          <a:p>
            <a:pPr marL="0" indent="0">
              <a:spcBef>
                <a:spcPts val="1200"/>
              </a:spcBef>
              <a:buNone/>
            </a:pPr>
            <a:r>
              <a:rPr lang="en-US" dirty="0">
                <a:solidFill>
                  <a:srgbClr val="002060"/>
                </a:solidFill>
              </a:rPr>
              <a:t>Treatment</a:t>
            </a:r>
          </a:p>
          <a:p>
            <a:pPr marL="457200" indent="-457200">
              <a:spcBef>
                <a:spcPts val="1200"/>
              </a:spcBef>
              <a:buNone/>
            </a:pPr>
            <a:r>
              <a:rPr lang="en-US" sz="2400" dirty="0" smtClean="0">
                <a:latin typeface="Arial" pitchFamily="34" charset="0"/>
                <a:cs typeface="Arial" pitchFamily="34" charset="0"/>
              </a:rPr>
              <a:t>	 </a:t>
            </a:r>
            <a:r>
              <a:rPr lang="en-US" sz="2400" dirty="0">
                <a:latin typeface="Arial" pitchFamily="34" charset="0"/>
                <a:cs typeface="Arial" pitchFamily="34" charset="0"/>
              </a:rPr>
              <a:t>ACE inhibitor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a:latin typeface="Arial" pitchFamily="34" charset="0"/>
                <a:cs typeface="Arial" pitchFamily="34" charset="0"/>
              </a:rPr>
              <a:t>ARB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do ĐTĐ ở BN ĐTĐ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UACR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((&lt;30 mg/g </a:t>
            </a:r>
            <a:r>
              <a:rPr lang="en-US" sz="2400" dirty="0" err="1" smtClean="0">
                <a:latin typeface="Arial" pitchFamily="34" charset="0"/>
                <a:cs typeface="Arial" pitchFamily="34" charset="0"/>
              </a:rPr>
              <a:t>creatinine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eGFR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r>
              <a:rPr lang="en-US" sz="2400" dirty="0">
                <a:solidFill>
                  <a:srgbClr val="FBE905"/>
                </a:solidFill>
                <a:latin typeface="Arial" pitchFamily="34" charset="0"/>
                <a:cs typeface="Arial" pitchFamily="34" charset="0"/>
              </a:rPr>
              <a:t> </a:t>
            </a:r>
          </a:p>
          <a:p>
            <a:pPr marL="457200" indent="-457200">
              <a:spcBef>
                <a:spcPts val="1200"/>
              </a:spcBef>
            </a:pP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a:latin typeface="Arial" pitchFamily="34" charset="0"/>
                <a:cs typeface="Arial" pitchFamily="34" charset="0"/>
              </a:rPr>
              <a:t>eGFR</a:t>
            </a:r>
            <a:r>
              <a:rPr lang="en-US" sz="2400" dirty="0">
                <a:latin typeface="Arial" pitchFamily="34" charset="0"/>
                <a:cs typeface="Arial" pitchFamily="34" charset="0"/>
              </a:rPr>
              <a:t> rate </a:t>
            </a:r>
            <a:r>
              <a:rPr lang="en-US" sz="2400" dirty="0" smtClean="0">
                <a:latin typeface="Arial" pitchFamily="34" charset="0"/>
                <a:cs typeface="Arial" pitchFamily="34" charset="0"/>
              </a:rPr>
              <a:t>&lt;60 </a:t>
            </a:r>
            <a:r>
              <a:rPr lang="en-US" sz="2400" dirty="0">
                <a:latin typeface="Arial" pitchFamily="34" charset="0"/>
                <a:cs typeface="Arial" pitchFamily="34" charset="0"/>
              </a:rPr>
              <a:t>mL/min/1.73m</a:t>
            </a:r>
            <a:r>
              <a:rPr lang="en-US" sz="2400" baseline="30000" dirty="0">
                <a:latin typeface="Arial" pitchFamily="34" charset="0"/>
                <a:cs typeface="Arial" pitchFamily="34" charset="0"/>
              </a:rPr>
              <a:t>2</a:t>
            </a:r>
            <a:r>
              <a:rPr lang="en-US" sz="2400" dirty="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tiềm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DKD</a:t>
            </a:r>
            <a:r>
              <a:rPr lang="en-US" sz="2400" dirty="0">
                <a:latin typeface="Arial" pitchFamily="34" charset="0"/>
                <a:cs typeface="Arial" pitchFamily="34" charset="0"/>
              </a:rPr>
              <a:t>. </a:t>
            </a:r>
            <a:r>
              <a:rPr lang="en-US" sz="2400" dirty="0">
                <a:solidFill>
                  <a:schemeClr val="accent6"/>
                </a:solidFill>
                <a:latin typeface="Arial" pitchFamily="34" charset="0"/>
                <a:cs typeface="Arial" pitchFamily="34" charset="0"/>
              </a:rPr>
              <a:t>E</a:t>
            </a:r>
            <a:r>
              <a:rPr lang="en-US" sz="2400" dirty="0">
                <a:solidFill>
                  <a:srgbClr val="FBE905"/>
                </a:solidFill>
                <a:latin typeface="Arial" pitchFamily="34" charset="0"/>
                <a:cs typeface="Arial" pitchFamily="34" charset="0"/>
              </a:rPr>
              <a:t> </a:t>
            </a: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52400"/>
            <a:ext cx="9144000" cy="1981200"/>
          </a:xfrm>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 (5)</a:t>
            </a:r>
          </a:p>
        </p:txBody>
      </p:sp>
    </p:spTree>
    <p:extLst>
      <p:ext uri="{BB962C8B-B14F-4D97-AF65-F5344CB8AC3E}">
        <p14:creationId xmlns:p14="http://schemas.microsoft.com/office/powerpoint/2010/main" xmlns="" val="1300798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1600199"/>
            <a:ext cx="8229600" cy="4538205"/>
          </a:xfrm>
        </p:spPr>
        <p:txBody>
          <a:bodyPr>
            <a:normAutofit/>
          </a:bodyPr>
          <a:lstStyle/>
          <a:p>
            <a:pPr marL="0" indent="0">
              <a:spcBef>
                <a:spcPts val="1200"/>
              </a:spcBef>
              <a:buNone/>
            </a:pPr>
            <a:r>
              <a:rPr lang="en-US" dirty="0">
                <a:solidFill>
                  <a:srgbClr val="002060"/>
                </a:solidFill>
                <a:latin typeface="Arial" pitchFamily="34" charset="0"/>
                <a:cs typeface="Arial" pitchFamily="34" charset="0"/>
              </a:rPr>
              <a:t>Treatment</a:t>
            </a:r>
          </a:p>
          <a:p>
            <a:pPr marL="457200" indent="-457200">
              <a:spcBef>
                <a:spcPts val="1200"/>
              </a:spcBef>
            </a:pP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eGFR</a:t>
            </a:r>
            <a:r>
              <a:rPr lang="en-US" sz="2400" dirty="0" smtClean="0">
                <a:latin typeface="Arial" pitchFamily="34" charset="0"/>
                <a:cs typeface="Arial" pitchFamily="34" charset="0"/>
              </a:rPr>
              <a:t> </a:t>
            </a:r>
            <a:r>
              <a:rPr lang="en-US" sz="2400" dirty="0">
                <a:latin typeface="Arial" pitchFamily="34" charset="0"/>
                <a:cs typeface="Arial" pitchFamily="34" charset="0"/>
              </a:rPr>
              <a:t>&lt;30 mL/min/1.73m</a:t>
            </a:r>
            <a:r>
              <a:rPr lang="en-US" sz="2400" baseline="30000" dirty="0">
                <a:latin typeface="Arial" pitchFamily="34" charset="0"/>
                <a:cs typeface="Arial" pitchFamily="34" charset="0"/>
              </a:rPr>
              <a:t>2</a:t>
            </a:r>
            <a:r>
              <a:rPr lang="en-US" sz="2400" dirty="0">
                <a:latin typeface="Arial" pitchFamily="34" charset="0"/>
                <a:cs typeface="Arial" pitchFamily="34" charset="0"/>
              </a:rPr>
              <a:t>. </a:t>
            </a:r>
            <a:r>
              <a:rPr lang="en-US" sz="2400" dirty="0">
                <a:solidFill>
                  <a:schemeClr val="accent6"/>
                </a:solidFill>
                <a:latin typeface="Arial" pitchFamily="34" charset="0"/>
                <a:cs typeface="Arial" pitchFamily="34" charset="0"/>
              </a:rPr>
              <a:t>A</a:t>
            </a:r>
            <a:r>
              <a:rPr lang="en-US" sz="2400" dirty="0">
                <a:solidFill>
                  <a:srgbClr val="FBE905"/>
                </a:solidFill>
                <a:latin typeface="Arial" pitchFamily="34" charset="0"/>
                <a:cs typeface="Arial" pitchFamily="34" charset="0"/>
              </a:rPr>
              <a:t> </a:t>
            </a:r>
          </a:p>
          <a:p>
            <a:pPr marL="457200" indent="-457200">
              <a:spcBef>
                <a:spcPts val="1200"/>
              </a:spcBef>
            </a:pPr>
            <a:r>
              <a:rPr lang="en-US" sz="2400" dirty="0" err="1" smtClean="0">
                <a:latin typeface="Arial" pitchFamily="34" charset="0"/>
                <a:cs typeface="Arial" pitchFamily="34" charset="0"/>
              </a:rPr>
              <a:t>Nhanh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chóng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khoa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BN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rõ</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nhanh</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endParaRPr lang="en-US" sz="2400" dirty="0">
              <a:solidFill>
                <a:srgbClr val="FBE905"/>
              </a:solidFill>
              <a:latin typeface="Arial" pitchFamily="34" charset="0"/>
              <a:cs typeface="Arial" pitchFamily="34" charset="0"/>
            </a:endParaRP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52400"/>
            <a:ext cx="9144000" cy="1828800"/>
          </a:xfrm>
        </p:spPr>
        <p:txBody>
          <a:bodyPr>
            <a:normAutofit/>
          </a:bodyPr>
          <a:lstStyle/>
          <a:p>
            <a:pPr>
              <a:lnSpc>
                <a:spcPts val="4000"/>
              </a:lnSpc>
            </a:pPr>
            <a:r>
              <a:rPr lang="en-US" sz="2800" b="1" dirty="0">
                <a:solidFill>
                  <a:srgbClr val="002060"/>
                </a:solidFill>
                <a:latin typeface="Arial" pitchFamily="34" charset="0"/>
                <a:cs typeface="Arial" pitchFamily="34" charset="0"/>
              </a:rPr>
              <a:t>Diabetic Kidney Disease (DKD): Recommendations (6</a:t>
            </a:r>
            <a:r>
              <a:rPr lang="en-US" sz="2800" dirty="0"/>
              <a:t>)</a:t>
            </a:r>
          </a:p>
        </p:txBody>
      </p:sp>
    </p:spTree>
    <p:extLst>
      <p:ext uri="{BB962C8B-B14F-4D97-AF65-F5344CB8AC3E}">
        <p14:creationId xmlns:p14="http://schemas.microsoft.com/office/powerpoint/2010/main" xmlns="" val="2842835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Autofit/>
          </a:bodyPr>
          <a:lstStyle/>
          <a:p>
            <a:pPr>
              <a:lnSpc>
                <a:spcPts val="4000"/>
              </a:lnSpc>
            </a:pPr>
            <a:r>
              <a:rPr lang="en-US" sz="2400" dirty="0"/>
              <a:t>CKD Stages and Corresponding Focus of Kidney-Related Care</a:t>
            </a:r>
          </a:p>
        </p:txBody>
      </p:sp>
      <p:sp>
        <p:nvSpPr>
          <p:cNvPr id="5"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grpSp>
        <p:nvGrpSpPr>
          <p:cNvPr id="2" name="Group 4">
            <a:extLst>
              <a:ext uri="{FF2B5EF4-FFF2-40B4-BE49-F238E27FC236}">
                <a16:creationId xmlns:a16="http://schemas.microsoft.com/office/drawing/2014/main" xmlns="" id="{1CC99460-83A1-4EFC-B6EE-71115ED548EA}"/>
              </a:ext>
            </a:extLst>
          </p:cNvPr>
          <p:cNvGrpSpPr>
            <a:grpSpLocks noChangeAspect="1"/>
          </p:cNvGrpSpPr>
          <p:nvPr/>
        </p:nvGrpSpPr>
        <p:grpSpPr bwMode="auto">
          <a:xfrm>
            <a:off x="152400" y="1295400"/>
            <a:ext cx="8853488" cy="4775200"/>
            <a:chOff x="96" y="612"/>
            <a:chExt cx="5577" cy="2256"/>
          </a:xfrm>
        </p:grpSpPr>
        <p:sp>
          <p:nvSpPr>
            <p:cNvPr id="4" name="AutoShape 3">
              <a:extLst>
                <a:ext uri="{FF2B5EF4-FFF2-40B4-BE49-F238E27FC236}">
                  <a16:creationId xmlns:a16="http://schemas.microsoft.com/office/drawing/2014/main" xmlns="" id="{28DE6A5E-CD42-4E4B-BBD8-040A7398CBA5}"/>
                </a:ext>
              </a:extLst>
            </p:cNvPr>
            <p:cNvSpPr>
              <a:spLocks noChangeAspect="1" noChangeArrowheads="1" noTextEdit="1"/>
            </p:cNvSpPr>
            <p:nvPr/>
          </p:nvSpPr>
          <p:spPr bwMode="auto">
            <a:xfrm>
              <a:off x="96" y="612"/>
              <a:ext cx="5577"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821" name="Picture 5">
              <a:extLst>
                <a:ext uri="{FF2B5EF4-FFF2-40B4-BE49-F238E27FC236}">
                  <a16:creationId xmlns:a16="http://schemas.microsoft.com/office/drawing/2014/main" xmlns="" id="{E265183E-0036-4602-B7ED-7A4FD5B8D3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 y="612"/>
              <a:ext cx="5583" cy="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833203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txBox="1">
            <a:spLocks/>
          </p:cNvSpPr>
          <p:nvPr/>
        </p:nvSpPr>
        <p:spPr bwMode="auto">
          <a:xfrm>
            <a:off x="381000" y="2209800"/>
            <a:ext cx="83820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eaLnBrk="0" hangingPunct="0"/>
            <a:r>
              <a:rPr lang="en-US" sz="3200" b="1" dirty="0" smtClean="0">
                <a:solidFill>
                  <a:srgbClr val="FF0000"/>
                </a:solidFill>
                <a:latin typeface="Arial" pitchFamily="34" charset="0"/>
                <a:cs typeface="Arial" pitchFamily="34" charset="0"/>
              </a:rPr>
              <a:t>Management </a:t>
            </a:r>
            <a:r>
              <a:rPr lang="en-US" sz="3200" b="1" dirty="0">
                <a:solidFill>
                  <a:srgbClr val="FF0000"/>
                </a:solidFill>
                <a:latin typeface="Arial" pitchFamily="34" charset="0"/>
                <a:cs typeface="Arial" pitchFamily="34" charset="0"/>
              </a:rPr>
              <a:t>of Diabetes </a:t>
            </a:r>
            <a:r>
              <a:rPr lang="en-US" sz="3200" b="1" dirty="0" smtClean="0">
                <a:solidFill>
                  <a:srgbClr val="FF0000"/>
                </a:solidFill>
                <a:latin typeface="Arial" pitchFamily="34" charset="0"/>
                <a:cs typeface="Arial" pitchFamily="34" charset="0"/>
              </a:rPr>
              <a:t>in Pregnancy</a:t>
            </a:r>
            <a:endParaRPr lang="en-US" sz="32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13348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Diabetes in Pregnancy: Recommendations</a:t>
            </a:r>
          </a:p>
        </p:txBody>
      </p:sp>
      <p:sp>
        <p:nvSpPr>
          <p:cNvPr id="217090" name="Content Placeholder 2"/>
          <p:cNvSpPr>
            <a:spLocks noGrp="1"/>
          </p:cNvSpPr>
          <p:nvPr>
            <p:ph idx="1"/>
          </p:nvPr>
        </p:nvSpPr>
        <p:spPr/>
        <p:txBody>
          <a:bodyPr>
            <a:normAutofit fontScale="85000" lnSpcReduction="10000"/>
          </a:bodyPr>
          <a:lstStyle/>
          <a:p>
            <a:pPr marL="68580" indent="0">
              <a:spcBef>
                <a:spcPts val="1200"/>
              </a:spcBef>
              <a:buNone/>
            </a:pPr>
            <a:r>
              <a:rPr lang="en-US" dirty="0">
                <a:solidFill>
                  <a:srgbClr val="002060"/>
                </a:solidFill>
              </a:rPr>
              <a:t>Preconception Counseling:</a:t>
            </a:r>
          </a:p>
          <a:p>
            <a:pPr>
              <a:spcBef>
                <a:spcPts val="1200"/>
              </a:spcBef>
            </a:pPr>
            <a:r>
              <a:rPr lang="en-US" dirty="0" err="1" smtClean="0"/>
              <a:t>Bắt</a:t>
            </a:r>
            <a:r>
              <a:rPr lang="en-US" dirty="0" smtClean="0"/>
              <a:t> </a:t>
            </a:r>
            <a:r>
              <a:rPr lang="en-US" dirty="0" err="1" smtClean="0"/>
              <a:t>đầu</a:t>
            </a:r>
            <a:r>
              <a:rPr lang="en-US" dirty="0" smtClean="0"/>
              <a:t> </a:t>
            </a:r>
            <a:r>
              <a:rPr lang="en-US" dirty="0" err="1" smtClean="0"/>
              <a:t>từ</a:t>
            </a:r>
            <a:r>
              <a:rPr lang="en-US" dirty="0" smtClean="0"/>
              <a:t> </a:t>
            </a:r>
            <a:r>
              <a:rPr lang="en-US" dirty="0" err="1" smtClean="0"/>
              <a:t>lúc</a:t>
            </a:r>
            <a:r>
              <a:rPr lang="en-US" dirty="0" smtClean="0"/>
              <a:t> </a:t>
            </a:r>
            <a:r>
              <a:rPr lang="en-US" dirty="0" err="1" smtClean="0"/>
              <a:t>dậy</a:t>
            </a:r>
            <a:r>
              <a:rPr lang="en-US" dirty="0" smtClean="0"/>
              <a:t> </a:t>
            </a:r>
            <a:r>
              <a:rPr lang="en-US" dirty="0" err="1" smtClean="0"/>
              <a:t>thì</a:t>
            </a:r>
            <a:r>
              <a:rPr lang="en-US" dirty="0" smtClean="0"/>
              <a:t>, </a:t>
            </a:r>
            <a:r>
              <a:rPr lang="en-US" dirty="0" err="1" smtClean="0"/>
              <a:t>tư</a:t>
            </a:r>
            <a:r>
              <a:rPr lang="en-US" dirty="0" smtClean="0"/>
              <a:t> </a:t>
            </a:r>
            <a:r>
              <a:rPr lang="en-US" dirty="0" err="1" smtClean="0"/>
              <a:t>vấn</a:t>
            </a:r>
            <a:r>
              <a:rPr lang="en-US" dirty="0" smtClean="0"/>
              <a:t> </a:t>
            </a:r>
            <a:r>
              <a:rPr lang="en-US" dirty="0" err="1" smtClean="0"/>
              <a:t>để</a:t>
            </a:r>
            <a:r>
              <a:rPr lang="en-US" dirty="0" smtClean="0"/>
              <a:t> </a:t>
            </a:r>
            <a:r>
              <a:rPr lang="en-US" dirty="0" err="1" smtClean="0"/>
              <a:t>hiểu</a:t>
            </a:r>
            <a:r>
              <a:rPr lang="en-US" dirty="0" smtClean="0"/>
              <a:t> </a:t>
            </a:r>
            <a:r>
              <a:rPr lang="en-US" dirty="0" err="1" smtClean="0"/>
              <a:t>về</a:t>
            </a:r>
            <a:r>
              <a:rPr lang="en-US" dirty="0" smtClean="0"/>
              <a:t> ĐTĐ </a:t>
            </a:r>
            <a:r>
              <a:rPr lang="en-US" dirty="0" err="1" smtClean="0"/>
              <a:t>trong</a:t>
            </a:r>
            <a:r>
              <a:rPr lang="en-US" dirty="0" smtClean="0"/>
              <a:t> </a:t>
            </a:r>
            <a:r>
              <a:rPr lang="en-US" dirty="0" err="1" smtClean="0"/>
              <a:t>thai</a:t>
            </a:r>
            <a:r>
              <a:rPr lang="en-US" dirty="0" smtClean="0"/>
              <a:t> </a:t>
            </a:r>
            <a:r>
              <a:rPr lang="en-US" dirty="0" err="1" smtClean="0"/>
              <a:t>kỳ</a:t>
            </a:r>
            <a:r>
              <a:rPr lang="en-US" dirty="0" smtClean="0"/>
              <a:t> </a:t>
            </a:r>
            <a:r>
              <a:rPr lang="en-US" dirty="0" err="1" smtClean="0"/>
              <a:t>sẽ</a:t>
            </a:r>
            <a:r>
              <a:rPr lang="en-US" dirty="0" smtClean="0"/>
              <a:t> </a:t>
            </a:r>
            <a:r>
              <a:rPr lang="en-US" dirty="0" err="1" smtClean="0"/>
              <a:t>lồng</a:t>
            </a:r>
            <a:r>
              <a:rPr lang="en-US" dirty="0" smtClean="0"/>
              <a:t> </a:t>
            </a:r>
            <a:r>
              <a:rPr lang="en-US" dirty="0" err="1" smtClean="0"/>
              <a:t>ghép</a:t>
            </a:r>
            <a:r>
              <a:rPr lang="en-US" dirty="0" smtClean="0"/>
              <a:t> </a:t>
            </a:r>
            <a:r>
              <a:rPr lang="en-US" dirty="0" err="1" smtClean="0"/>
              <a:t>vào</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săn</a:t>
            </a:r>
            <a:r>
              <a:rPr lang="en-US" dirty="0" smtClean="0"/>
              <a:t> </a:t>
            </a:r>
            <a:r>
              <a:rPr lang="en-US" dirty="0" err="1" smtClean="0"/>
              <a:t>sóc</a:t>
            </a:r>
            <a:r>
              <a:rPr lang="en-US" dirty="0" smtClean="0"/>
              <a:t> </a:t>
            </a:r>
            <a:r>
              <a:rPr lang="en-US" dirty="0" err="1" smtClean="0"/>
              <a:t>bệnh</a:t>
            </a:r>
            <a:r>
              <a:rPr lang="en-US" dirty="0" smtClean="0"/>
              <a:t> ĐTĐ </a:t>
            </a:r>
            <a:r>
              <a:rPr lang="en-US" dirty="0" err="1" smtClean="0"/>
              <a:t>định</a:t>
            </a:r>
            <a:r>
              <a:rPr lang="en-US" dirty="0" smtClean="0"/>
              <a:t> </a:t>
            </a:r>
            <a:r>
              <a:rPr lang="en-US" dirty="0" err="1" smtClean="0"/>
              <a:t>kỳ</a:t>
            </a:r>
            <a:r>
              <a:rPr lang="en-US" dirty="0" smtClean="0"/>
              <a:t> </a:t>
            </a:r>
            <a:r>
              <a:rPr lang="en-US" dirty="0" err="1" smtClean="0"/>
              <a:t>cho</a:t>
            </a:r>
            <a:r>
              <a:rPr lang="en-US" dirty="0" smtClean="0"/>
              <a:t> </a:t>
            </a:r>
            <a:r>
              <a:rPr lang="en-US" dirty="0" err="1" smtClean="0"/>
              <a:t>thanh</a:t>
            </a:r>
            <a:r>
              <a:rPr lang="en-US" dirty="0" smtClean="0"/>
              <a:t> </a:t>
            </a:r>
            <a:r>
              <a:rPr lang="en-US" dirty="0" err="1" smtClean="0"/>
              <a:t>niên</a:t>
            </a:r>
            <a:r>
              <a:rPr lang="en-US" dirty="0" smtClean="0"/>
              <a:t> </a:t>
            </a:r>
            <a:r>
              <a:rPr lang="en-US" dirty="0" err="1" smtClean="0"/>
              <a:t>tuổi</a:t>
            </a:r>
            <a:r>
              <a:rPr lang="en-US" dirty="0" smtClean="0"/>
              <a:t> </a:t>
            </a:r>
            <a:r>
              <a:rPr lang="en-US" dirty="0" err="1" smtClean="0"/>
              <a:t>sinh</a:t>
            </a:r>
            <a:r>
              <a:rPr lang="en-US" dirty="0" smtClean="0"/>
              <a:t> </a:t>
            </a:r>
            <a:r>
              <a:rPr lang="en-US" dirty="0" err="1" smtClean="0"/>
              <a:t>đẻ</a:t>
            </a:r>
            <a:r>
              <a:rPr lang="en-US" dirty="0" smtClean="0"/>
              <a:t>. </a:t>
            </a:r>
            <a:r>
              <a:rPr lang="en-US" dirty="0" smtClean="0">
                <a:solidFill>
                  <a:srgbClr val="F79646"/>
                </a:solidFill>
              </a:rPr>
              <a:t>A</a:t>
            </a:r>
            <a:endParaRPr lang="en-US" dirty="0">
              <a:solidFill>
                <a:srgbClr val="F79646"/>
              </a:solidFill>
            </a:endParaRPr>
          </a:p>
          <a:p>
            <a:pPr>
              <a:spcBef>
                <a:spcPts val="1200"/>
              </a:spcBef>
            </a:pPr>
            <a:r>
              <a:rPr lang="en-US" dirty="0" err="1" smtClean="0"/>
              <a:t>Kế</a:t>
            </a:r>
            <a:r>
              <a:rPr lang="en-US" dirty="0" smtClean="0"/>
              <a:t> </a:t>
            </a:r>
            <a:r>
              <a:rPr lang="en-US" dirty="0" err="1" smtClean="0"/>
              <a:t>hoạch</a:t>
            </a:r>
            <a:r>
              <a:rPr lang="en-US" dirty="0" smtClean="0"/>
              <a:t> </a:t>
            </a:r>
            <a:r>
              <a:rPr lang="en-US" dirty="0" err="1" smtClean="0"/>
              <a:t>hóa</a:t>
            </a:r>
            <a:r>
              <a:rPr lang="en-US" dirty="0" smtClean="0"/>
              <a:t> </a:t>
            </a:r>
            <a:r>
              <a:rPr lang="en-US" dirty="0" err="1" smtClean="0"/>
              <a:t>gia</a:t>
            </a:r>
            <a:r>
              <a:rPr lang="en-US" dirty="0" smtClean="0"/>
              <a:t> </a:t>
            </a:r>
            <a:r>
              <a:rPr lang="en-US" dirty="0" err="1" smtClean="0"/>
              <a:t>đình</a:t>
            </a:r>
            <a:r>
              <a:rPr lang="en-US" dirty="0" smtClean="0"/>
              <a:t> </a:t>
            </a:r>
            <a:r>
              <a:rPr lang="en-US" dirty="0" err="1" smtClean="0"/>
              <a:t>cũng</a:t>
            </a:r>
            <a:r>
              <a:rPr lang="en-US" dirty="0" smtClean="0"/>
              <a:t> </a:t>
            </a:r>
            <a:r>
              <a:rPr lang="en-US" dirty="0" err="1" smtClean="0"/>
              <a:t>sẽ</a:t>
            </a:r>
            <a:r>
              <a:rPr lang="en-US" dirty="0" smtClean="0"/>
              <a:t> </a:t>
            </a:r>
            <a:r>
              <a:rPr lang="en-US" dirty="0" err="1" smtClean="0"/>
              <a:t>được</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thảo</a:t>
            </a:r>
            <a:r>
              <a:rPr lang="en-US" dirty="0" smtClean="0"/>
              <a:t> </a:t>
            </a:r>
            <a:r>
              <a:rPr lang="en-US" dirty="0" err="1" smtClean="0"/>
              <a:t>luận</a:t>
            </a:r>
            <a:r>
              <a:rPr lang="en-US" dirty="0" smtClean="0"/>
              <a:t>, </a:t>
            </a:r>
            <a:r>
              <a:rPr lang="en-US" dirty="0" err="1" smtClean="0"/>
              <a:t>tránh</a:t>
            </a:r>
            <a:r>
              <a:rPr lang="en-US" dirty="0" smtClean="0"/>
              <a:t> </a:t>
            </a:r>
            <a:r>
              <a:rPr lang="en-US" dirty="0" err="1" smtClean="0"/>
              <a:t>thai</a:t>
            </a:r>
            <a:r>
              <a:rPr lang="en-US" dirty="0" smtClean="0"/>
              <a:t> </a:t>
            </a:r>
            <a:r>
              <a:rPr lang="en-US" dirty="0" err="1" smtClean="0"/>
              <a:t>có</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cho</a:t>
            </a:r>
            <a:r>
              <a:rPr lang="en-US" dirty="0" smtClean="0"/>
              <a:t> </a:t>
            </a:r>
            <a:r>
              <a:rPr lang="en-US" dirty="0" err="1" smtClean="0"/>
              <a:t>tới</a:t>
            </a:r>
            <a:r>
              <a:rPr lang="en-US" dirty="0" smtClean="0"/>
              <a:t> </a:t>
            </a:r>
            <a:r>
              <a:rPr lang="en-US" dirty="0" err="1" smtClean="0"/>
              <a:t>khi</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có</a:t>
            </a:r>
            <a:r>
              <a:rPr lang="en-US" dirty="0" smtClean="0"/>
              <a:t> </a:t>
            </a:r>
            <a:r>
              <a:rPr lang="en-US" dirty="0" err="1" smtClean="0"/>
              <a:t>thai</a:t>
            </a:r>
            <a:r>
              <a:rPr lang="en-US" dirty="0" smtClean="0"/>
              <a:t> </a:t>
            </a:r>
            <a:r>
              <a:rPr lang="en-US" dirty="0" err="1" smtClean="0"/>
              <a:t>và</a:t>
            </a:r>
            <a:r>
              <a:rPr lang="en-US" dirty="0" smtClean="0"/>
              <a:t> </a:t>
            </a:r>
            <a:r>
              <a:rPr lang="en-US" dirty="0" err="1" smtClean="0"/>
              <a:t>mang</a:t>
            </a:r>
            <a:r>
              <a:rPr lang="en-US" dirty="0" smtClean="0"/>
              <a:t> </a:t>
            </a:r>
            <a:r>
              <a:rPr lang="en-US" dirty="0" err="1" smtClean="0"/>
              <a:t>thai</a:t>
            </a:r>
            <a:r>
              <a:rPr lang="en-US" dirty="0" smtClean="0"/>
              <a:t>.. </a:t>
            </a:r>
            <a:r>
              <a:rPr lang="en-US" dirty="0">
                <a:solidFill>
                  <a:schemeClr val="accent6"/>
                </a:solidFill>
              </a:rPr>
              <a:t>A</a:t>
            </a:r>
          </a:p>
          <a:p>
            <a:pPr>
              <a:spcBef>
                <a:spcPts val="1200"/>
              </a:spcBef>
            </a:pP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tư</a:t>
            </a:r>
            <a:r>
              <a:rPr lang="en-US" dirty="0" smtClean="0"/>
              <a:t> </a:t>
            </a:r>
            <a:r>
              <a:rPr lang="en-US" dirty="0" err="1" smtClean="0"/>
              <a:t>vấn</a:t>
            </a:r>
            <a:r>
              <a:rPr lang="en-US" dirty="0" smtClean="0"/>
              <a:t> </a:t>
            </a:r>
            <a:r>
              <a:rPr lang="en-US" dirty="0" err="1" smtClean="0"/>
              <a:t>cần</a:t>
            </a:r>
            <a:r>
              <a:rPr lang="en-US" dirty="0" smtClean="0"/>
              <a:t> </a:t>
            </a:r>
            <a:r>
              <a:rPr lang="en-US" dirty="0" err="1" smtClean="0"/>
              <a:t>nhấn</a:t>
            </a:r>
            <a:r>
              <a:rPr lang="en-US" dirty="0" smtClean="0"/>
              <a:t> </a:t>
            </a:r>
            <a:r>
              <a:rPr lang="en-US" dirty="0" err="1" smtClean="0"/>
              <a:t>mạnh</a:t>
            </a:r>
            <a:r>
              <a:rPr lang="en-US" dirty="0" smtClean="0"/>
              <a:t> </a:t>
            </a:r>
            <a:r>
              <a:rPr lang="en-US" dirty="0" err="1" smtClean="0"/>
              <a:t>tầm</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của</a:t>
            </a:r>
            <a:r>
              <a:rPr lang="en-US" dirty="0" smtClean="0"/>
              <a:t> </a:t>
            </a:r>
            <a:r>
              <a:rPr lang="en-US" dirty="0" err="1" smtClean="0"/>
              <a:t>kiểm</a:t>
            </a:r>
            <a:r>
              <a:rPr lang="en-US" dirty="0" smtClean="0"/>
              <a:t> </a:t>
            </a:r>
            <a:r>
              <a:rPr lang="en-US" dirty="0" err="1" smtClean="0"/>
              <a:t>soát</a:t>
            </a:r>
            <a:r>
              <a:rPr lang="en-US" dirty="0" smtClean="0"/>
              <a:t> glucose </a:t>
            </a:r>
            <a:r>
              <a:rPr lang="en-US" dirty="0" err="1" smtClean="0"/>
              <a:t>máu</a:t>
            </a:r>
            <a:r>
              <a:rPr lang="en-US" dirty="0" smtClean="0"/>
              <a:t>. HbA1c </a:t>
            </a:r>
            <a:r>
              <a:rPr lang="en-US" dirty="0" err="1" smtClean="0"/>
              <a:t>lý</a:t>
            </a:r>
            <a:r>
              <a:rPr lang="en-US" dirty="0" smtClean="0"/>
              <a:t> </a:t>
            </a:r>
            <a:r>
              <a:rPr lang="en-US" dirty="0" err="1" smtClean="0"/>
              <a:t>tưởng</a:t>
            </a:r>
            <a:r>
              <a:rPr lang="en-US" dirty="0" smtClean="0"/>
              <a:t> </a:t>
            </a:r>
            <a:r>
              <a:rPr lang="en-US" dirty="0" err="1" smtClean="0"/>
              <a:t>là</a:t>
            </a:r>
            <a:r>
              <a:rPr lang="en-US" dirty="0" smtClean="0"/>
              <a:t> &lt;6,5% </a:t>
            </a:r>
            <a:r>
              <a:rPr lang="en-US" dirty="0" err="1" smtClean="0"/>
              <a:t>để</a:t>
            </a:r>
            <a:r>
              <a:rPr lang="en-US" dirty="0" smtClean="0"/>
              <a:t> </a:t>
            </a:r>
            <a:r>
              <a:rPr lang="en-US" dirty="0" err="1" smtClean="0"/>
              <a:t>giảm</a:t>
            </a:r>
            <a:r>
              <a:rPr lang="en-US" dirty="0" smtClean="0"/>
              <a:t> </a:t>
            </a:r>
            <a:r>
              <a:rPr lang="en-US" dirty="0" err="1" smtClean="0"/>
              <a:t>thiểu</a:t>
            </a:r>
            <a:r>
              <a:rPr lang="en-US" dirty="0" smtClean="0"/>
              <a:t> </a:t>
            </a:r>
            <a:r>
              <a:rPr lang="en-US" dirty="0" err="1" smtClean="0"/>
              <a:t>bất</a:t>
            </a:r>
            <a:r>
              <a:rPr lang="en-US" dirty="0" smtClean="0"/>
              <a:t> </a:t>
            </a:r>
            <a:r>
              <a:rPr lang="en-US" dirty="0" err="1" smtClean="0"/>
              <a:t>thường</a:t>
            </a:r>
            <a:r>
              <a:rPr lang="en-US" dirty="0" smtClean="0"/>
              <a:t> </a:t>
            </a:r>
            <a:r>
              <a:rPr lang="en-US" dirty="0" err="1" smtClean="0"/>
              <a:t>bẩm</a:t>
            </a:r>
            <a:r>
              <a:rPr lang="en-US" dirty="0" smtClean="0"/>
              <a:t> </a:t>
            </a:r>
            <a:r>
              <a:rPr lang="en-US" dirty="0" err="1" smtClean="0"/>
              <a:t>sinh</a:t>
            </a:r>
            <a:r>
              <a:rPr lang="en-US" dirty="0" smtClean="0"/>
              <a:t> . </a:t>
            </a:r>
            <a:r>
              <a:rPr lang="en-US" dirty="0" smtClean="0">
                <a:solidFill>
                  <a:schemeClr val="accent6"/>
                </a:solidFill>
              </a:rPr>
              <a:t>B</a:t>
            </a:r>
            <a:endParaRPr lang="en-US" dirty="0">
              <a:solidFill>
                <a:schemeClr val="accent6"/>
              </a:solidFill>
            </a:endParaRP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3246133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latin typeface="Arial" pitchFamily="34" charset="0"/>
                <a:cs typeface="Arial" pitchFamily="34" charset="0"/>
              </a:rPr>
              <a:t>Diabetes in Pregnancy: Recommendations (2)</a:t>
            </a:r>
          </a:p>
        </p:txBody>
      </p:sp>
      <p:sp>
        <p:nvSpPr>
          <p:cNvPr id="217090" name="Content Placeholder 2"/>
          <p:cNvSpPr>
            <a:spLocks noGrp="1"/>
          </p:cNvSpPr>
          <p:nvPr>
            <p:ph idx="1"/>
          </p:nvPr>
        </p:nvSpPr>
        <p:spPr/>
        <p:txBody>
          <a:bodyPr>
            <a:normAutofit/>
          </a:bodyPr>
          <a:lstStyle/>
          <a:p>
            <a:pPr marL="68580" indent="0">
              <a:spcBef>
                <a:spcPts val="1200"/>
              </a:spcBef>
              <a:buNone/>
            </a:pPr>
            <a:r>
              <a:rPr lang="en-US" sz="2400" dirty="0">
                <a:solidFill>
                  <a:srgbClr val="002060"/>
                </a:solidFill>
                <a:latin typeface="Arial" pitchFamily="34" charset="0"/>
                <a:cs typeface="Arial" pitchFamily="34" charset="0"/>
              </a:rPr>
              <a:t>Preconception Testing:</a:t>
            </a:r>
          </a:p>
          <a:p>
            <a:pPr>
              <a:spcBef>
                <a:spcPts val="1200"/>
              </a:spcBef>
            </a:pP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ĐTĐ typ-1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typ-2 </a:t>
            </a:r>
            <a:r>
              <a:rPr lang="en-US" sz="2400" dirty="0" err="1" smtClean="0">
                <a:latin typeface="Arial" pitchFamily="34" charset="0"/>
                <a:cs typeface="Arial" pitchFamily="34" charset="0"/>
              </a:rPr>
              <a:t>đang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vấn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võng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a:t>
            </a:r>
            <a:r>
              <a:rPr lang="en-US" sz="2400" dirty="0" smtClean="0">
                <a:latin typeface="Arial" pitchFamily="34" charset="0"/>
                <a:cs typeface="Arial" pitchFamily="34" charset="0"/>
              </a:rPr>
              <a:t> do ĐTĐ.</a:t>
            </a:r>
          </a:p>
          <a:p>
            <a:pPr>
              <a:spcBef>
                <a:spcPts val="12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mắt</a:t>
            </a:r>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1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đẻ</a:t>
            </a:r>
            <a:r>
              <a:rPr lang="en-US" sz="2400" dirty="0" smtClean="0">
                <a:latin typeface="Arial" pitchFamily="34" charset="0"/>
                <a:cs typeface="Arial" pitchFamily="34" charset="0"/>
              </a:rPr>
              <a:t>. r</a:t>
            </a:r>
            <a:r>
              <a:rPr lang="en-US" sz="2400" dirty="0">
                <a:latin typeface="Arial" pitchFamily="34" charset="0"/>
                <a:cs typeface="Arial" pitchFamily="34" charset="0"/>
              </a:rPr>
              <a:t>. </a:t>
            </a:r>
            <a:r>
              <a:rPr lang="en-US" sz="2400" dirty="0">
                <a:solidFill>
                  <a:schemeClr val="accent6"/>
                </a:solidFill>
                <a:latin typeface="Arial" pitchFamily="34" charset="0"/>
                <a:cs typeface="Arial" pitchFamily="34" charset="0"/>
              </a:rPr>
              <a:t>B</a:t>
            </a:r>
          </a:p>
          <a:p>
            <a:pPr>
              <a:spcBef>
                <a:spcPts val="1200"/>
              </a:spcBef>
            </a:pPr>
            <a:endParaRPr lang="en-US" sz="2400" dirty="0">
              <a:solidFill>
                <a:schemeClr val="accent6"/>
              </a:solidFill>
              <a:latin typeface="Arial" pitchFamily="34" charset="0"/>
              <a:cs typeface="Arial" pitchFamily="34" charset="0"/>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055341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Diabetes in Pregnancy: Recommendations (3)</a:t>
            </a:r>
          </a:p>
        </p:txBody>
      </p:sp>
      <p:sp>
        <p:nvSpPr>
          <p:cNvPr id="217090" name="Content Placeholder 2"/>
          <p:cNvSpPr>
            <a:spLocks noGrp="1"/>
          </p:cNvSpPr>
          <p:nvPr>
            <p:ph idx="1"/>
          </p:nvPr>
        </p:nvSpPr>
        <p:spPr>
          <a:xfrm>
            <a:off x="457200" y="1371600"/>
            <a:ext cx="8229600" cy="5003800"/>
          </a:xfrm>
        </p:spPr>
        <p:txBody>
          <a:bodyPr>
            <a:normAutofit/>
          </a:bodyPr>
          <a:lstStyle/>
          <a:p>
            <a:pPr marL="68580" indent="0">
              <a:spcBef>
                <a:spcPts val="1200"/>
              </a:spcBef>
              <a:buNone/>
            </a:pPr>
            <a:r>
              <a:rPr lang="en-US" dirty="0">
                <a:solidFill>
                  <a:srgbClr val="002060"/>
                </a:solidFill>
                <a:latin typeface="Arial" pitchFamily="34" charset="0"/>
                <a:cs typeface="Arial" pitchFamily="34" charset="0"/>
              </a:rPr>
              <a:t>Glycemic Targets:</a:t>
            </a:r>
          </a:p>
          <a:p>
            <a:pPr>
              <a:spcBef>
                <a:spcPts val="1200"/>
              </a:spcBef>
            </a:pPr>
            <a:r>
              <a:rPr lang="en-US" sz="2400" dirty="0" smtClean="0">
                <a:latin typeface="Arial" pitchFamily="34" charset="0"/>
                <a:cs typeface="Arial" pitchFamily="34" charset="0"/>
              </a:rPr>
              <a:t>BN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ĐTĐ nay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a:t>
            </a:r>
            <a:r>
              <a:rPr lang="en-US" sz="2400" dirty="0" smtClean="0">
                <a:solidFill>
                  <a:schemeClr val="accent6"/>
                </a:solidFill>
                <a:latin typeface="Arial" pitchFamily="34" charset="0"/>
                <a:cs typeface="Arial" pitchFamily="34" charset="0"/>
              </a:rPr>
              <a:t>B</a:t>
            </a:r>
            <a:endParaRPr lang="en-US" sz="2400" dirty="0">
              <a:solidFill>
                <a:schemeClr val="accent6"/>
              </a:solidFill>
              <a:latin typeface="Arial" pitchFamily="34" charset="0"/>
              <a:cs typeface="Arial" pitchFamily="34" charset="0"/>
            </a:endParaRPr>
          </a:p>
          <a:p>
            <a:pPr>
              <a:spcBef>
                <a:spcPts val="1200"/>
              </a:spcBef>
            </a:pPr>
            <a:r>
              <a:rPr lang="en-US" sz="2400" dirty="0" smtClean="0">
                <a:latin typeface="Arial" pitchFamily="34" charset="0"/>
                <a:cs typeface="Arial" pitchFamily="34" charset="0"/>
              </a:rPr>
              <a:t>Do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A1C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ít</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so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a:t>
            </a:r>
          </a:p>
          <a:p>
            <a:pPr>
              <a:spcBef>
                <a:spcPts val="1200"/>
              </a:spcBef>
            </a:pP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A1C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6-6,5%. &lt;6%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trọng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&lt;7% </a:t>
            </a:r>
            <a:r>
              <a:rPr lang="en-US" sz="2400" dirty="0" err="1" smtClean="0">
                <a:latin typeface="Arial" pitchFamily="34" charset="0"/>
                <a:cs typeface="Arial" pitchFamily="34" charset="0"/>
              </a:rPr>
              <a:t>nếu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p>
          <a:p>
            <a:pPr>
              <a:spcBef>
                <a:spcPts val="1200"/>
              </a:spcBef>
            </a:pPr>
            <a:endParaRPr lang="en-US" sz="2400" dirty="0">
              <a:solidFill>
                <a:schemeClr val="accent6"/>
              </a:solidFill>
              <a:latin typeface="Arial" pitchFamily="34" charset="0"/>
              <a:cs typeface="Arial" pitchFamily="34" charset="0"/>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677266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Diabetes in Pregnancy: Recommendations (4)</a:t>
            </a:r>
          </a:p>
        </p:txBody>
      </p:sp>
      <p:sp>
        <p:nvSpPr>
          <p:cNvPr id="217090" name="Content Placeholder 2"/>
          <p:cNvSpPr>
            <a:spLocks noGrp="1"/>
          </p:cNvSpPr>
          <p:nvPr>
            <p:ph idx="1"/>
          </p:nvPr>
        </p:nvSpPr>
        <p:spPr>
          <a:xfrm>
            <a:off x="457200" y="1524000"/>
            <a:ext cx="8229600" cy="4851400"/>
          </a:xfrm>
        </p:spPr>
        <p:txBody>
          <a:bodyPr>
            <a:normAutofit lnSpcReduction="10000"/>
          </a:bodyPr>
          <a:lstStyle/>
          <a:p>
            <a:pPr marL="68580" indent="0">
              <a:spcBef>
                <a:spcPts val="1200"/>
              </a:spcBef>
              <a:buNone/>
            </a:pPr>
            <a:r>
              <a:rPr lang="en-US" dirty="0">
                <a:solidFill>
                  <a:srgbClr val="002060"/>
                </a:solidFill>
                <a:latin typeface="Arial" pitchFamily="34" charset="0"/>
                <a:cs typeface="Arial" pitchFamily="34" charset="0"/>
              </a:rPr>
              <a:t>Management of GDM:</a:t>
            </a:r>
          </a:p>
          <a:p>
            <a:pPr>
              <a:spcBef>
                <a:spcPts val="1200"/>
              </a:spcBef>
            </a:pPr>
            <a:r>
              <a:rPr lang="en-US" sz="2400" dirty="0" err="1" smtClean="0">
                <a:latin typeface="Arial" pitchFamily="34" charset="0"/>
                <a:cs typeface="Arial" pitchFamily="34" charset="0"/>
              </a:rPr>
              <a:t>Thay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trọng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smtClean="0">
                <a:latin typeface="Arial" pitchFamily="34" charset="0"/>
                <a:cs typeface="Arial" pitchFamily="34" charset="0"/>
              </a:rPr>
              <a:t> GDM,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a:spcBef>
                <a:spcPts val="1200"/>
              </a:spcBef>
            </a:pPr>
            <a:r>
              <a:rPr lang="en-US" sz="2400" dirty="0" smtClean="0">
                <a:latin typeface="Arial" pitchFamily="34" charset="0"/>
                <a:cs typeface="Arial" pitchFamily="34" charset="0"/>
              </a:rPr>
              <a:t>Insulin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glucose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GDM,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nhau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a:t>
            </a:r>
          </a:p>
          <a:p>
            <a:pPr>
              <a:spcBef>
                <a:spcPts val="1200"/>
              </a:spcBef>
            </a:pPr>
            <a:r>
              <a:rPr lang="en-US" sz="2400" dirty="0" err="1" smtClean="0">
                <a:latin typeface="Arial" pitchFamily="34" charset="0"/>
                <a:cs typeface="Arial" pitchFamily="34" charset="0"/>
              </a:rPr>
              <a:t>Metformin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glyburide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đều</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nhau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metformin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nhau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glyburide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loại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thông</a:t>
            </a:r>
            <a:r>
              <a:rPr lang="en-US" sz="2400" dirty="0" smtClean="0">
                <a:latin typeface="Arial" pitchFamily="34" charset="0"/>
                <a:cs typeface="Arial" pitchFamily="34" charset="0"/>
              </a:rPr>
              <a:t> tin an </a:t>
            </a:r>
            <a:r>
              <a:rPr lang="en-US" sz="2400" dirty="0" err="1" smtClean="0">
                <a:latin typeface="Arial" pitchFamily="34" charset="0"/>
                <a:cs typeface="Arial" pitchFamily="34" charset="0"/>
              </a:rPr>
              <a:t>toàn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dài</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955050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Diabetes in Pregnancy: Recommendations (5)</a:t>
            </a:r>
          </a:p>
        </p:txBody>
      </p:sp>
      <p:sp>
        <p:nvSpPr>
          <p:cNvPr id="217090" name="Content Placeholder 2"/>
          <p:cNvSpPr>
            <a:spLocks noGrp="1"/>
          </p:cNvSpPr>
          <p:nvPr>
            <p:ph idx="1"/>
          </p:nvPr>
        </p:nvSpPr>
        <p:spPr>
          <a:xfrm>
            <a:off x="457200" y="1828800"/>
            <a:ext cx="8229600" cy="4546600"/>
          </a:xfrm>
        </p:spPr>
        <p:txBody>
          <a:bodyPr>
            <a:normAutofit/>
          </a:bodyPr>
          <a:lstStyle/>
          <a:p>
            <a:pPr marL="68580" indent="0">
              <a:spcBef>
                <a:spcPts val="1200"/>
              </a:spcBef>
              <a:buNone/>
            </a:pPr>
            <a:r>
              <a:rPr lang="en-US" dirty="0">
                <a:solidFill>
                  <a:srgbClr val="002060"/>
                </a:solidFill>
                <a:latin typeface="Arial" pitchFamily="34" charset="0"/>
                <a:cs typeface="Arial" pitchFamily="34" charset="0"/>
              </a:rPr>
              <a:t>Management of GDM:</a:t>
            </a:r>
          </a:p>
          <a:p>
            <a:pPr>
              <a:spcBef>
                <a:spcPts val="1200"/>
              </a:spcBef>
            </a:pPr>
            <a:r>
              <a:rPr lang="en-US" sz="2400" dirty="0">
                <a:latin typeface="Arial" pitchFamily="34" charset="0"/>
                <a:cs typeface="Arial" pitchFamily="34" charset="0"/>
              </a:rPr>
              <a:t>Metformin,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buồng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ngừng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830453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solidFill>
                  <a:srgbClr val="002060"/>
                </a:solidFill>
                <a:latin typeface="Arial" pitchFamily="34" charset="0"/>
                <a:cs typeface="Arial" pitchFamily="34" charset="0"/>
              </a:rPr>
              <a:t>Diabetes in Pregnancy: Recommendations (6)</a:t>
            </a:r>
          </a:p>
        </p:txBody>
      </p:sp>
      <p:sp>
        <p:nvSpPr>
          <p:cNvPr id="217090" name="Content Placeholder 2"/>
          <p:cNvSpPr>
            <a:spLocks noGrp="1"/>
          </p:cNvSpPr>
          <p:nvPr>
            <p:ph idx="1"/>
          </p:nvPr>
        </p:nvSpPr>
        <p:spPr>
          <a:xfrm>
            <a:off x="457200" y="1752600"/>
            <a:ext cx="8229600" cy="4622800"/>
          </a:xfrm>
        </p:spPr>
        <p:txBody>
          <a:bodyPr>
            <a:normAutofit/>
          </a:bodyPr>
          <a:lstStyle/>
          <a:p>
            <a:pPr marL="68580" indent="0">
              <a:spcBef>
                <a:spcPts val="1200"/>
              </a:spcBef>
              <a:buNone/>
            </a:pPr>
            <a:r>
              <a:rPr lang="en-US" dirty="0">
                <a:solidFill>
                  <a:srgbClr val="002060"/>
                </a:solidFill>
                <a:latin typeface="Arial" pitchFamily="34" charset="0"/>
                <a:cs typeface="Arial" pitchFamily="34" charset="0"/>
              </a:rPr>
              <a:t>Management of Preexisting T1DM and T2DM in Pregnancy:</a:t>
            </a:r>
          </a:p>
          <a:p>
            <a:pPr>
              <a:spcBef>
                <a:spcPts val="1200"/>
              </a:spcBef>
            </a:pPr>
            <a:r>
              <a:rPr lang="en-US" sz="2400" dirty="0">
                <a:latin typeface="Arial" pitchFamily="34" charset="0"/>
                <a:cs typeface="Arial" pitchFamily="34" charset="0"/>
              </a:rPr>
              <a:t>Insulin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a:t>
            </a:r>
            <a:r>
              <a:rPr lang="en-US" sz="2400" dirty="0" smtClean="0">
                <a:latin typeface="Arial" pitchFamily="34" charset="0"/>
                <a:cs typeface="Arial" pitchFamily="34" charset="0"/>
              </a:rPr>
              <a:t> ĐTĐ typ-1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typ-2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nhau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loại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chữa</a:t>
            </a:r>
            <a:r>
              <a:rPr lang="en-US" sz="2400" dirty="0" smtClean="0">
                <a:latin typeface="Arial" pitchFamily="34" charset="0"/>
                <a:cs typeface="Arial" pitchFamily="34" charset="0"/>
              </a:rPr>
              <a:t> ĐTĐ </a:t>
            </a:r>
            <a:r>
              <a:rPr lang="en-US" sz="2400" dirty="0" err="1" smtClean="0">
                <a:latin typeface="Arial" pitchFamily="34" charset="0"/>
                <a:cs typeface="Arial" pitchFamily="34" charset="0"/>
              </a:rPr>
              <a:t>nói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kháng</a:t>
            </a:r>
            <a:r>
              <a:rPr lang="en-US" sz="2400" dirty="0" smtClean="0">
                <a:latin typeface="Arial" pitchFamily="34" charset="0"/>
                <a:cs typeface="Arial" pitchFamily="34" charset="0"/>
              </a:rPr>
              <a:t> insulin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ĐTĐ typ-2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ĐTĐ typ-1. </a:t>
            </a:r>
            <a:r>
              <a:rPr lang="en-US" sz="2400" dirty="0" smtClean="0">
                <a:solidFill>
                  <a:schemeClr val="accent6"/>
                </a:solidFill>
                <a:latin typeface="Arial" pitchFamily="34" charset="0"/>
                <a:cs typeface="Arial" pitchFamily="34" charset="0"/>
              </a:rPr>
              <a:t>E</a:t>
            </a:r>
            <a:endParaRPr lang="en-US" sz="2400" dirty="0">
              <a:solidFill>
                <a:schemeClr val="accent6"/>
              </a:solidFill>
              <a:latin typeface="Arial" pitchFamily="34" charset="0"/>
              <a:cs typeface="Arial" pitchFamily="34" charset="0"/>
            </a:endParaRP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146181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685800" y="-26988"/>
            <a:ext cx="7772400" cy="1143001"/>
          </a:xfrm>
        </p:spPr>
        <p:txBody>
          <a:bodyPr/>
          <a:lstStyle/>
          <a:p>
            <a:pPr eaLnBrk="1" hangingPunct="1"/>
            <a:r>
              <a:rPr lang="en-GB" smtClean="0">
                <a:latin typeface="Arial" pitchFamily="34" charset="0"/>
              </a:rPr>
              <a:t>Cá nhân hóa mục tiêu HbA1c </a:t>
            </a:r>
          </a:p>
        </p:txBody>
      </p:sp>
      <p:cxnSp>
        <p:nvCxnSpPr>
          <p:cNvPr id="249860" name="Straight Connector 5"/>
          <p:cNvCxnSpPr>
            <a:cxnSpLocks noChangeShapeType="1"/>
          </p:cNvCxnSpPr>
          <p:nvPr/>
        </p:nvCxnSpPr>
        <p:spPr bwMode="auto">
          <a:xfrm>
            <a:off x="0" y="1125538"/>
            <a:ext cx="9144000" cy="0"/>
          </a:xfrm>
          <a:prstGeom prst="line">
            <a:avLst/>
          </a:prstGeom>
          <a:noFill/>
          <a:ln w="9525" algn="ctr">
            <a:solidFill>
              <a:srgbClr val="FF0000"/>
            </a:solidFill>
            <a:round/>
            <a:headEnd/>
            <a:tailEnd/>
          </a:ln>
        </p:spPr>
      </p:cxnSp>
      <p:graphicFrame>
        <p:nvGraphicFramePr>
          <p:cNvPr id="8" name="Table 7"/>
          <p:cNvGraphicFramePr>
            <a:graphicFrameLocks noGrp="1"/>
          </p:cNvGraphicFramePr>
          <p:nvPr/>
        </p:nvGraphicFramePr>
        <p:xfrm>
          <a:off x="5988050" y="1384300"/>
          <a:ext cx="2471738" cy="4695464"/>
        </p:xfrm>
        <a:graphic>
          <a:graphicData uri="http://schemas.openxmlformats.org/drawingml/2006/table">
            <a:tbl>
              <a:tblPr firstRow="1" bandRow="1">
                <a:tableStyleId>{5C22544A-7EE6-4342-B048-85BDC9FD1C3A}</a:tableStyleId>
              </a:tblPr>
              <a:tblGrid>
                <a:gridCol w="2471738"/>
              </a:tblGrid>
              <a:tr h="640470">
                <a:tc>
                  <a:txBody>
                    <a:bodyPr/>
                    <a:lstStyle/>
                    <a:p>
                      <a:pPr algn="ctr"/>
                      <a:r>
                        <a:rPr lang="en-GB" sz="2400" dirty="0" smtClean="0">
                          <a:solidFill>
                            <a:schemeClr val="tx1"/>
                          </a:solidFill>
                        </a:rPr>
                        <a:t>6.0</a:t>
                      </a:r>
                      <a:r>
                        <a:rPr lang="en-GB" sz="2400" baseline="0" dirty="0" smtClean="0">
                          <a:solidFill>
                            <a:schemeClr val="tx1"/>
                          </a:solidFill>
                        </a:rPr>
                        <a:t> – 6.5%</a:t>
                      </a:r>
                      <a:endParaRPr lang="en-GB" sz="2400" dirty="0">
                        <a:solidFill>
                          <a:schemeClr val="tx1"/>
                        </a:solidFill>
                      </a:endParaRPr>
                    </a:p>
                  </a:txBody>
                  <a:tcPr marL="91433" marR="91433" marT="45716" marB="45716"/>
                </a:tc>
              </a:tr>
              <a:tr h="864045">
                <a:tc>
                  <a:txBody>
                    <a:bodyPr/>
                    <a:lstStyle/>
                    <a:p>
                      <a:pPr algn="ctr"/>
                      <a:r>
                        <a:rPr lang="en-GB" sz="1600" b="1" dirty="0" err="1" smtClean="0"/>
                        <a:t>Thời</a:t>
                      </a:r>
                      <a:r>
                        <a:rPr lang="en-GB" sz="1600" b="1" dirty="0" smtClean="0"/>
                        <a:t> </a:t>
                      </a:r>
                      <a:r>
                        <a:rPr lang="en-GB" sz="1600" b="1" dirty="0" err="1" smtClean="0"/>
                        <a:t>gian</a:t>
                      </a:r>
                      <a:r>
                        <a:rPr lang="en-GB" sz="1600" b="1" dirty="0" smtClean="0"/>
                        <a:t> </a:t>
                      </a:r>
                      <a:r>
                        <a:rPr lang="en-GB" sz="1600" b="1" dirty="0" err="1" smtClean="0"/>
                        <a:t>bệnh</a:t>
                      </a:r>
                      <a:r>
                        <a:rPr lang="en-GB" sz="1600" b="1" baseline="0" dirty="0" smtClean="0"/>
                        <a:t> </a:t>
                      </a:r>
                      <a:r>
                        <a:rPr lang="en-GB" sz="1600" b="1" baseline="0" dirty="0" err="1" smtClean="0"/>
                        <a:t>ngắn</a:t>
                      </a:r>
                      <a:endParaRPr lang="en-GB" sz="1600" b="1" dirty="0" smtClean="0"/>
                    </a:p>
                    <a:p>
                      <a:pPr algn="ctr"/>
                      <a:r>
                        <a:rPr lang="en-GB" sz="1600" b="1" dirty="0" err="1" smtClean="0"/>
                        <a:t>Kỳ</a:t>
                      </a:r>
                      <a:r>
                        <a:rPr lang="en-GB" sz="1600" b="1" dirty="0" smtClean="0"/>
                        <a:t> </a:t>
                      </a:r>
                      <a:r>
                        <a:rPr lang="en-GB" sz="1600" b="1" dirty="0" err="1" smtClean="0"/>
                        <a:t>vọng</a:t>
                      </a:r>
                      <a:r>
                        <a:rPr lang="en-GB" sz="1600" b="1" baseline="0" dirty="0" smtClean="0"/>
                        <a:t> </a:t>
                      </a:r>
                      <a:r>
                        <a:rPr lang="en-GB" sz="1600" b="1" baseline="0" dirty="0" err="1" smtClean="0"/>
                        <a:t>sống</a:t>
                      </a:r>
                      <a:r>
                        <a:rPr lang="en-GB" sz="1600" b="1" baseline="0" dirty="0" smtClean="0"/>
                        <a:t> </a:t>
                      </a:r>
                      <a:r>
                        <a:rPr lang="en-GB" sz="1600" b="1" baseline="0" dirty="0" err="1" smtClean="0"/>
                        <a:t>lâu</a:t>
                      </a:r>
                      <a:r>
                        <a:rPr lang="en-GB" sz="1600" b="1" baseline="0" dirty="0" smtClean="0"/>
                        <a:t> </a:t>
                      </a:r>
                      <a:endParaRPr lang="en-GB" sz="1600" b="1" dirty="0" smtClean="0"/>
                    </a:p>
                    <a:p>
                      <a:pPr algn="ctr"/>
                      <a:r>
                        <a:rPr lang="en-GB" sz="1600" b="1" dirty="0" err="1" smtClean="0"/>
                        <a:t>Không</a:t>
                      </a:r>
                      <a:r>
                        <a:rPr lang="en-GB" sz="1600" b="1" baseline="0" dirty="0" smtClean="0"/>
                        <a:t> </a:t>
                      </a:r>
                      <a:r>
                        <a:rPr lang="en-GB" sz="1600" b="1" baseline="0" dirty="0" err="1" smtClean="0"/>
                        <a:t>có</a:t>
                      </a:r>
                      <a:r>
                        <a:rPr lang="en-GB" sz="1600" b="1" baseline="0" dirty="0" smtClean="0"/>
                        <a:t> </a:t>
                      </a:r>
                      <a:r>
                        <a:rPr lang="en-GB" sz="1600" b="1" baseline="0" dirty="0" err="1" smtClean="0"/>
                        <a:t>bệnh</a:t>
                      </a:r>
                      <a:r>
                        <a:rPr lang="en-GB" sz="1600" b="1" baseline="0" dirty="0" smtClean="0"/>
                        <a:t> </a:t>
                      </a:r>
                      <a:r>
                        <a:rPr lang="en-GB" sz="1600" b="1" baseline="0" dirty="0" err="1" smtClean="0"/>
                        <a:t>tim</a:t>
                      </a:r>
                      <a:r>
                        <a:rPr lang="en-GB" sz="1600" b="1" baseline="0" dirty="0" smtClean="0"/>
                        <a:t> </a:t>
                      </a:r>
                      <a:r>
                        <a:rPr lang="en-GB" sz="1600" b="1" baseline="0" dirty="0" err="1" smtClean="0"/>
                        <a:t>mạch</a:t>
                      </a:r>
                      <a:r>
                        <a:rPr lang="en-GB" sz="1600" b="1" baseline="0" dirty="0" smtClean="0"/>
                        <a:t> </a:t>
                      </a:r>
                      <a:r>
                        <a:rPr lang="en-GB" sz="1600" b="1" baseline="0" dirty="0" err="1" smtClean="0"/>
                        <a:t>nặng</a:t>
                      </a:r>
                      <a:endParaRPr lang="en-GB" sz="1600" b="1" dirty="0"/>
                    </a:p>
                  </a:txBody>
                  <a:tcPr marL="91433" marR="91433" marT="45716" marB="45716"/>
                </a:tc>
              </a:tr>
              <a:tr h="640470">
                <a:tc>
                  <a:txBody>
                    <a:bodyPr/>
                    <a:lstStyle/>
                    <a:p>
                      <a:pPr algn="ctr"/>
                      <a:r>
                        <a:rPr lang="en-GB" sz="2400" b="1" dirty="0" smtClean="0"/>
                        <a:t>&lt;7.0%</a:t>
                      </a:r>
                      <a:endParaRPr lang="en-GB" sz="2400" b="1" dirty="0"/>
                    </a:p>
                  </a:txBody>
                  <a:tcPr marL="91433" marR="91433" marT="45716" marB="45716">
                    <a:solidFill>
                      <a:schemeClr val="accent1"/>
                    </a:solidFill>
                  </a:tcPr>
                </a:tc>
              </a:tr>
              <a:tr h="640470">
                <a:tc>
                  <a:txBody>
                    <a:bodyPr/>
                    <a:lstStyle/>
                    <a:p>
                      <a:pPr algn="ctr"/>
                      <a:r>
                        <a:rPr lang="en-GB" sz="1600" b="1" baseline="0" dirty="0" err="1" smtClean="0"/>
                        <a:t>Mục</a:t>
                      </a:r>
                      <a:r>
                        <a:rPr lang="en-GB" sz="1600" b="1" baseline="0" dirty="0" smtClean="0"/>
                        <a:t> </a:t>
                      </a:r>
                      <a:r>
                        <a:rPr lang="en-GB" sz="1600" b="1" baseline="0" dirty="0" err="1" smtClean="0"/>
                        <a:t>tiêu</a:t>
                      </a:r>
                      <a:r>
                        <a:rPr lang="en-GB" sz="1600" b="1" baseline="0" dirty="0" smtClean="0"/>
                        <a:t> </a:t>
                      </a:r>
                      <a:r>
                        <a:rPr lang="en-GB" sz="1600" b="1" baseline="0" dirty="0" err="1" smtClean="0"/>
                        <a:t>chuẩn</a:t>
                      </a:r>
                      <a:endParaRPr lang="en-GB" sz="1600" b="1" dirty="0"/>
                    </a:p>
                  </a:txBody>
                  <a:tcPr marL="91433" marR="91433" marT="45716" marB="45716"/>
                </a:tc>
              </a:tr>
              <a:tr h="640470">
                <a:tc>
                  <a:txBody>
                    <a:bodyPr/>
                    <a:lstStyle/>
                    <a:p>
                      <a:pPr algn="ctr"/>
                      <a:r>
                        <a:rPr lang="en-GB" sz="2400" b="1" dirty="0" smtClean="0"/>
                        <a:t>7.5 – 8.0%</a:t>
                      </a:r>
                      <a:endParaRPr lang="en-GB" sz="2400" b="1" dirty="0"/>
                    </a:p>
                  </a:txBody>
                  <a:tcPr marL="91433" marR="91433" marT="45716" marB="45716">
                    <a:solidFill>
                      <a:schemeClr val="accent1"/>
                    </a:solidFill>
                  </a:tcPr>
                </a:tc>
              </a:tr>
              <a:tr h="1066701">
                <a:tc>
                  <a:txBody>
                    <a:bodyPr/>
                    <a:lstStyle/>
                    <a:p>
                      <a:pPr algn="ctr"/>
                      <a:r>
                        <a:rPr lang="en-GB" sz="1600" b="1" dirty="0" err="1" smtClean="0"/>
                        <a:t>Tiền</a:t>
                      </a:r>
                      <a:r>
                        <a:rPr lang="en-GB" sz="1600" b="1" dirty="0" smtClean="0"/>
                        <a:t> </a:t>
                      </a:r>
                      <a:r>
                        <a:rPr lang="en-GB" sz="1600" b="1" dirty="0" err="1" smtClean="0"/>
                        <a:t>sử</a:t>
                      </a:r>
                      <a:r>
                        <a:rPr lang="en-GB" sz="1600" b="1" baseline="0" dirty="0" smtClean="0"/>
                        <a:t> </a:t>
                      </a:r>
                      <a:r>
                        <a:rPr lang="en-GB" sz="1600" b="1" baseline="0" dirty="0" err="1" smtClean="0"/>
                        <a:t>hạ</a:t>
                      </a:r>
                      <a:r>
                        <a:rPr lang="en-GB" sz="1600" b="1" baseline="0" dirty="0" smtClean="0"/>
                        <a:t> ĐH </a:t>
                      </a:r>
                      <a:r>
                        <a:rPr lang="en-GB" sz="1600" b="1" baseline="0" dirty="0" err="1" smtClean="0"/>
                        <a:t>nặng</a:t>
                      </a:r>
                      <a:endParaRPr lang="en-GB" sz="1600" b="1" dirty="0" smtClean="0"/>
                    </a:p>
                    <a:p>
                      <a:pPr algn="ctr"/>
                      <a:r>
                        <a:rPr lang="en-GB" sz="1600" b="1" dirty="0" err="1" smtClean="0"/>
                        <a:t>Kỳ</a:t>
                      </a:r>
                      <a:r>
                        <a:rPr lang="en-GB" sz="1600" b="1" dirty="0" smtClean="0"/>
                        <a:t> </a:t>
                      </a:r>
                      <a:r>
                        <a:rPr lang="en-GB" sz="1600" b="1" dirty="0" err="1" smtClean="0"/>
                        <a:t>vọng</a:t>
                      </a:r>
                      <a:r>
                        <a:rPr lang="en-GB" sz="1600" b="1" baseline="0" dirty="0" smtClean="0"/>
                        <a:t> </a:t>
                      </a:r>
                      <a:r>
                        <a:rPr lang="en-GB" sz="1600" b="1" baseline="0" dirty="0" err="1" smtClean="0"/>
                        <a:t>sống</a:t>
                      </a:r>
                      <a:r>
                        <a:rPr lang="en-GB" sz="1600" b="1" baseline="0" dirty="0" smtClean="0"/>
                        <a:t> </a:t>
                      </a:r>
                      <a:r>
                        <a:rPr lang="en-GB" sz="1600" b="1" baseline="0" dirty="0" err="1" smtClean="0"/>
                        <a:t>ngắn</a:t>
                      </a:r>
                      <a:r>
                        <a:rPr lang="en-GB" sz="1600" b="1" baseline="0" dirty="0" smtClean="0"/>
                        <a:t> </a:t>
                      </a:r>
                      <a:endParaRPr lang="en-GB" sz="1600" b="1" dirty="0" smtClean="0"/>
                    </a:p>
                    <a:p>
                      <a:pPr algn="ctr"/>
                      <a:r>
                        <a:rPr lang="en-GB" sz="1600" b="1" dirty="0" err="1" smtClean="0"/>
                        <a:t>Nhiều</a:t>
                      </a:r>
                      <a:r>
                        <a:rPr lang="en-GB" sz="1600" b="1" dirty="0" smtClean="0"/>
                        <a:t> </a:t>
                      </a:r>
                      <a:r>
                        <a:rPr lang="en-GB" sz="1600" b="1" dirty="0" err="1" smtClean="0"/>
                        <a:t>biến</a:t>
                      </a:r>
                      <a:r>
                        <a:rPr lang="en-GB" sz="1600" b="1" baseline="0" dirty="0" smtClean="0"/>
                        <a:t> </a:t>
                      </a:r>
                      <a:r>
                        <a:rPr lang="en-GB" sz="1600" b="1" baseline="0" dirty="0" err="1" smtClean="0"/>
                        <a:t>chứng</a:t>
                      </a:r>
                      <a:endParaRPr lang="en-GB" sz="1600" b="1" baseline="0" dirty="0" smtClean="0"/>
                    </a:p>
                    <a:p>
                      <a:pPr algn="ctr"/>
                      <a:r>
                        <a:rPr lang="en-GB" sz="1600" b="1" baseline="0" dirty="0" err="1" smtClean="0"/>
                        <a:t>Ít</a:t>
                      </a:r>
                      <a:r>
                        <a:rPr lang="en-GB" sz="1600" b="1" baseline="0" dirty="0" smtClean="0"/>
                        <a:t> </a:t>
                      </a:r>
                      <a:r>
                        <a:rPr lang="en-GB" sz="1600" b="1" baseline="0" dirty="0" err="1" smtClean="0"/>
                        <a:t>hổ</a:t>
                      </a:r>
                      <a:r>
                        <a:rPr lang="en-GB" sz="1600" b="1" baseline="0" dirty="0" smtClean="0"/>
                        <a:t> </a:t>
                      </a:r>
                      <a:r>
                        <a:rPr lang="en-GB" sz="1600" b="1" baseline="0" dirty="0" err="1" smtClean="0"/>
                        <a:t>trợ</a:t>
                      </a:r>
                      <a:r>
                        <a:rPr lang="en-GB" sz="1600" b="1" baseline="0" dirty="0" smtClean="0"/>
                        <a:t> </a:t>
                      </a:r>
                      <a:endParaRPr lang="en-GB" sz="1600" b="1" dirty="0"/>
                    </a:p>
                  </a:txBody>
                  <a:tcPr marL="91433" marR="91433" marT="45716" marB="45716"/>
                </a:tc>
              </a:tr>
            </a:tbl>
          </a:graphicData>
        </a:graphic>
      </p:graphicFrame>
      <p:sp>
        <p:nvSpPr>
          <p:cNvPr id="249879" name="Rectangle 10"/>
          <p:cNvSpPr>
            <a:spLocks noChangeArrowheads="1"/>
          </p:cNvSpPr>
          <p:nvPr/>
        </p:nvSpPr>
        <p:spPr bwMode="auto">
          <a:xfrm>
            <a:off x="3276600" y="6218238"/>
            <a:ext cx="5381625" cy="306387"/>
          </a:xfrm>
          <a:prstGeom prst="rect">
            <a:avLst/>
          </a:prstGeom>
          <a:noFill/>
          <a:ln w="9525">
            <a:noFill/>
            <a:miter lim="800000"/>
            <a:headEnd/>
            <a:tailEnd/>
          </a:ln>
        </p:spPr>
        <p:txBody>
          <a:bodyPr>
            <a:spAutoFit/>
          </a:bodyPr>
          <a:lstStyle/>
          <a:p>
            <a:pPr algn="ctr"/>
            <a:r>
              <a:rPr lang="en-GB">
                <a:solidFill>
                  <a:srgbClr val="FFFFFF"/>
                </a:solidFill>
                <a:latin typeface="Calibri" pitchFamily="34" charset="0"/>
              </a:rPr>
              <a:t>Inzucchi SE et al Diabetes Care 2012 epub online April 19th</a:t>
            </a:r>
          </a:p>
        </p:txBody>
      </p:sp>
      <p:pic>
        <p:nvPicPr>
          <p:cNvPr id="1026" name="Picture 2"/>
          <p:cNvPicPr>
            <a:picLocks noChangeAspect="1" noChangeArrowheads="1"/>
          </p:cNvPicPr>
          <p:nvPr/>
        </p:nvPicPr>
        <p:blipFill>
          <a:blip r:embed="rId2" cstate="print"/>
          <a:srcRect/>
          <a:stretch>
            <a:fillRect/>
          </a:stretch>
        </p:blipFill>
        <p:spPr bwMode="auto">
          <a:xfrm>
            <a:off x="457201" y="1371600"/>
            <a:ext cx="5410200" cy="4648200"/>
          </a:xfrm>
          <a:prstGeom prst="rect">
            <a:avLst/>
          </a:prstGeom>
          <a:noFill/>
          <a:ln w="9525">
            <a:noFill/>
            <a:miter lim="800000"/>
            <a:headEnd/>
            <a:tailEnd/>
          </a:ln>
        </p:spPr>
      </p:pic>
      <p:sp>
        <p:nvSpPr>
          <p:cNvPr id="7" name="TextBox 6"/>
          <p:cNvSpPr txBox="1"/>
          <p:nvPr/>
        </p:nvSpPr>
        <p:spPr>
          <a:xfrm>
            <a:off x="381000" y="6400800"/>
            <a:ext cx="1600200" cy="369332"/>
          </a:xfrm>
          <a:prstGeom prst="rect">
            <a:avLst/>
          </a:prstGeom>
          <a:noFill/>
        </p:spPr>
        <p:txBody>
          <a:bodyPr wrap="square" rtlCol="0">
            <a:spAutoFit/>
          </a:bodyPr>
          <a:lstStyle/>
          <a:p>
            <a:r>
              <a:rPr lang="en-US" dirty="0" smtClean="0"/>
              <a:t>ADA 2018</a:t>
            </a:r>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a:bodyPr>
          <a:lstStyle/>
          <a:p>
            <a:r>
              <a:rPr lang="en-US" sz="3200" b="1" dirty="0">
                <a:latin typeface="Arial" pitchFamily="34" charset="0"/>
                <a:cs typeface="Arial" pitchFamily="34" charset="0"/>
              </a:rPr>
              <a:t>Diabetes in Pregnancy: Recommendations (7)</a:t>
            </a:r>
          </a:p>
        </p:txBody>
      </p:sp>
      <p:sp>
        <p:nvSpPr>
          <p:cNvPr id="217090" name="Content Placeholder 2"/>
          <p:cNvSpPr>
            <a:spLocks noGrp="1"/>
          </p:cNvSpPr>
          <p:nvPr>
            <p:ph idx="1"/>
          </p:nvPr>
        </p:nvSpPr>
        <p:spPr>
          <a:xfrm>
            <a:off x="457200" y="1828800"/>
            <a:ext cx="8229600" cy="4546600"/>
          </a:xfrm>
        </p:spPr>
        <p:txBody>
          <a:bodyPr>
            <a:normAutofit/>
          </a:bodyPr>
          <a:lstStyle/>
          <a:p>
            <a:pPr marL="68580" indent="0">
              <a:spcBef>
                <a:spcPts val="1200"/>
              </a:spcBef>
              <a:buNone/>
            </a:pPr>
            <a:r>
              <a:rPr lang="en-US" dirty="0">
                <a:solidFill>
                  <a:srgbClr val="002060"/>
                </a:solidFill>
                <a:latin typeface="Arial" pitchFamily="34" charset="0"/>
                <a:cs typeface="Arial" pitchFamily="34" charset="0"/>
              </a:rPr>
              <a:t>Preeclampsia and Aspirin:</a:t>
            </a:r>
          </a:p>
          <a:p>
            <a:pPr>
              <a:spcBef>
                <a:spcPts val="1200"/>
              </a:spcBef>
            </a:pP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ĐTĐ typ-1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typ-2 </a:t>
            </a:r>
            <a:r>
              <a:rPr lang="en-US" sz="2400" dirty="0" err="1" smtClean="0">
                <a:latin typeface="Arial" pitchFamily="34" charset="0"/>
                <a:cs typeface="Arial" pitchFamily="34" charset="0"/>
              </a:rPr>
              <a:t>sẽ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Aspirin </a:t>
            </a:r>
            <a:r>
              <a:rPr lang="en-US" sz="2400" dirty="0" err="1" smtClean="0">
                <a:latin typeface="Arial" pitchFamily="34" charset="0"/>
                <a:cs typeface="Arial" pitchFamily="34" charset="0"/>
              </a:rPr>
              <a:t>liều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60-150mg/</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81mg/</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thứ</a:t>
            </a:r>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dật</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1997529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a:xfrm>
            <a:off x="457200" y="274638"/>
            <a:ext cx="8229600" cy="1630362"/>
          </a:xfrm>
        </p:spPr>
        <p:txBody>
          <a:bodyPr>
            <a:normAutofit/>
          </a:bodyPr>
          <a:lstStyle/>
          <a:p>
            <a:r>
              <a:rPr lang="en-US" sz="3200" b="1" dirty="0">
                <a:latin typeface="Arial" pitchFamily="34" charset="0"/>
                <a:cs typeface="Arial" pitchFamily="34" charset="0"/>
              </a:rPr>
              <a:t>Diabetes in Pregnancy: Recommendations (8)</a:t>
            </a:r>
          </a:p>
        </p:txBody>
      </p:sp>
      <p:sp>
        <p:nvSpPr>
          <p:cNvPr id="217090" name="Content Placeholder 2"/>
          <p:cNvSpPr>
            <a:spLocks noGrp="1"/>
          </p:cNvSpPr>
          <p:nvPr>
            <p:ph idx="1"/>
          </p:nvPr>
        </p:nvSpPr>
        <p:spPr>
          <a:xfrm>
            <a:off x="457200" y="2057400"/>
            <a:ext cx="8229600" cy="4318000"/>
          </a:xfrm>
        </p:spPr>
        <p:txBody>
          <a:bodyPr>
            <a:normAutofit/>
          </a:bodyPr>
          <a:lstStyle/>
          <a:p>
            <a:pPr marL="68580" indent="0">
              <a:spcBef>
                <a:spcPts val="1200"/>
              </a:spcBef>
              <a:buNone/>
            </a:pPr>
            <a:r>
              <a:rPr lang="en-US" dirty="0">
                <a:solidFill>
                  <a:srgbClr val="002060"/>
                </a:solidFill>
                <a:latin typeface="Arial" pitchFamily="34" charset="0"/>
                <a:cs typeface="Arial" pitchFamily="34" charset="0"/>
              </a:rPr>
              <a:t>Pregnancy and Drug Considerations:</a:t>
            </a:r>
          </a:p>
          <a:p>
            <a:pPr>
              <a:spcBef>
                <a:spcPts val="1200"/>
              </a:spcBef>
            </a:pPr>
            <a:r>
              <a:rPr lang="en-US" sz="2400" dirty="0" smtClean="0">
                <a:latin typeface="Arial" pitchFamily="34" charset="0"/>
                <a:cs typeface="Arial" pitchFamily="34" charset="0"/>
              </a:rPr>
              <a:t>BN ĐTĐ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THA </a:t>
            </a:r>
            <a:r>
              <a:rPr lang="en-US" sz="2400" dirty="0" err="1" smtClean="0">
                <a:latin typeface="Arial" pitchFamily="34" charset="0"/>
                <a:cs typeface="Arial" pitchFamily="34" charset="0"/>
              </a:rPr>
              <a:t>mạn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mục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tiêu</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120-160/80-105 mmHg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khỏe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loạn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E</a:t>
            </a:r>
          </a:p>
          <a:p>
            <a:pPr>
              <a:spcBef>
                <a:spcPts val="1200"/>
              </a:spcBef>
            </a:pP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a:latin typeface="Arial" pitchFamily="34" charset="0"/>
                <a:cs typeface="Arial" pitchFamily="34" charset="0"/>
              </a:rPr>
              <a:t>ACE inhibitors, ARBs, statins)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niên</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chắn</a:t>
            </a:r>
            <a:r>
              <a:rPr lang="en-US" sz="2400" dirty="0" smtClean="0">
                <a:latin typeface="Arial" pitchFamily="34" charset="0"/>
                <a:cs typeface="Arial" pitchFamily="34" charset="0"/>
              </a:rPr>
              <a:t>. </a:t>
            </a:r>
            <a:r>
              <a:rPr lang="en-US" sz="2400" dirty="0">
                <a:solidFill>
                  <a:schemeClr val="accent6"/>
                </a:solidFill>
                <a:latin typeface="Arial" pitchFamily="34" charset="0"/>
                <a:cs typeface="Arial" pitchFamily="34" charset="0"/>
              </a:rPr>
              <a:t>B</a:t>
            </a:r>
          </a:p>
          <a:p>
            <a:pPr>
              <a:spcBef>
                <a:spcPts val="1200"/>
              </a:spcBef>
            </a:pPr>
            <a:endParaRPr lang="en-US" sz="2400" dirty="0">
              <a:solidFill>
                <a:schemeClr val="accent6"/>
              </a:solidFill>
              <a:latin typeface="Arial" pitchFamily="34" charset="0"/>
              <a:cs typeface="Arial" pitchFamily="34" charset="0"/>
            </a:endParaRP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6263393"/>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414729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228600" y="152400"/>
            <a:ext cx="86868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685800" y="289151"/>
            <a:ext cx="8153400" cy="5502049"/>
          </a:xfrm>
          <a:prstGeom prst="rect">
            <a:avLst/>
          </a:prstGeom>
          <a:noFill/>
          <a:ln w="9525">
            <a:noFill/>
            <a:miter lim="800000"/>
            <a:headEnd/>
            <a:tailEnd/>
          </a:ln>
        </p:spPr>
      </p:pic>
      <p:sp>
        <p:nvSpPr>
          <p:cNvPr id="3" name="TextBox 2"/>
          <p:cNvSpPr txBox="1"/>
          <p:nvPr/>
        </p:nvSpPr>
        <p:spPr>
          <a:xfrm>
            <a:off x="381000" y="5943600"/>
            <a:ext cx="8382000" cy="646331"/>
          </a:xfrm>
          <a:prstGeom prst="rect">
            <a:avLst/>
          </a:prstGeom>
          <a:noFill/>
        </p:spPr>
        <p:txBody>
          <a:bodyPr wrap="square" rtlCol="0">
            <a:spAutoFit/>
          </a:bodyPr>
          <a:lstStyle/>
          <a:p>
            <a:r>
              <a:rPr lang="en-US" dirty="0" smtClean="0"/>
              <a:t>HDL-C 40mg/</a:t>
            </a:r>
            <a:r>
              <a:rPr lang="en-US" dirty="0" err="1" smtClean="0"/>
              <a:t>dL</a:t>
            </a:r>
            <a:r>
              <a:rPr lang="en-US" dirty="0" smtClean="0"/>
              <a:t>= 1,028, 50 mg/</a:t>
            </a:r>
            <a:r>
              <a:rPr lang="en-US" dirty="0" err="1" smtClean="0"/>
              <a:t>dL</a:t>
            </a:r>
            <a:r>
              <a:rPr lang="en-US" dirty="0" smtClean="0"/>
              <a:t>= ,1,285, TG 150mg/</a:t>
            </a:r>
            <a:r>
              <a:rPr lang="en-US" dirty="0" err="1" smtClean="0"/>
              <a:t>dL</a:t>
            </a:r>
            <a:r>
              <a:rPr lang="en-US" dirty="0" smtClean="0"/>
              <a:t>=1,725, Cholesterol 100mg/</a:t>
            </a:r>
            <a:r>
              <a:rPr lang="en-US" dirty="0" err="1" smtClean="0"/>
              <a:t>dL</a:t>
            </a:r>
            <a:r>
              <a:rPr lang="en-US" smtClean="0"/>
              <a:t> =2,6mmol/L.</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228600" y="152400"/>
            <a:ext cx="8610599"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152400" y="152400"/>
            <a:ext cx="8763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5400" b="1" dirty="0" smtClean="0">
                <a:solidFill>
                  <a:srgbClr val="FF0000"/>
                </a:solidFill>
                <a:latin typeface="Arial" pitchFamily="34" charset="0"/>
                <a:cs typeface="Arial" pitchFamily="34" charset="0"/>
              </a:rPr>
              <a:t>CÁM ƠN ĐỒNG NGHIỆP ĐÃ LẮNG NGHE</a:t>
            </a:r>
            <a:endParaRPr lang="en-US" sz="5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latin typeface="Arial" pitchFamily="34" charset="0"/>
                <a:cs typeface="Arial" pitchFamily="34" charset="0"/>
              </a:rPr>
              <a:t> THA &amp; ĐTĐ</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33400" y="381000"/>
            <a:ext cx="8229600"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latin typeface="Arial" pitchFamily="34" charset="0"/>
                <a:cs typeface="Arial" pitchFamily="34" charset="0"/>
              </a:rPr>
              <a:t>THA Ở BN ĐTĐ</a:t>
            </a:r>
            <a:endParaRPr lang="en-US" sz="32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sz="2400" dirty="0" smtClean="0">
                <a:latin typeface="Arial" pitchFamily="34" charset="0"/>
                <a:cs typeface="Arial" pitchFamily="34" charset="0"/>
              </a:rPr>
              <a:t>THA </a:t>
            </a:r>
            <a:r>
              <a:rPr lang="en-US" sz="2400" dirty="0" err="1" smtClean="0">
                <a:latin typeface="Arial" pitchFamily="34" charset="0"/>
                <a:cs typeface="Arial" pitchFamily="34" charset="0"/>
              </a:rPr>
              <a:t>th</a:t>
            </a:r>
            <a:r>
              <a:rPr lang="vi-VN" sz="2400" dirty="0" smtClean="0">
                <a:latin typeface="Arial" pitchFamily="34" charset="0"/>
                <a:cs typeface="Arial" pitchFamily="34" charset="0"/>
              </a:rPr>
              <a:t>ường gặp ở BN ĐTĐ</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Tỷ lệ bệnh phụ thuộc vào type ĐTĐ, thời gian mắc bệnh, tuổi, giới, chủng tộc, BMI, tình trạng kiểm soát glucose, có bệnh thận</a:t>
            </a:r>
            <a:r>
              <a:rPr lang="en-US" sz="2400" dirty="0" smtClean="0">
                <a:latin typeface="Arial" pitchFamily="34" charset="0"/>
                <a:cs typeface="Arial" pitchFamily="34" charset="0"/>
              </a:rPr>
              <a:t> hay</a:t>
            </a:r>
            <a:r>
              <a:rPr lang="vi-VN" sz="2400" dirty="0" smtClean="0">
                <a:latin typeface="Arial" pitchFamily="34" charset="0"/>
                <a:cs typeface="Arial" pitchFamily="34" charset="0"/>
              </a:rPr>
              <a:t> không và nhiều yếu tố khác.</a:t>
            </a:r>
          </a:p>
          <a:p>
            <a:r>
              <a:rPr lang="vi-VN" sz="2400" dirty="0" smtClean="0">
                <a:latin typeface="Arial" pitchFamily="34" charset="0"/>
                <a:cs typeface="Arial" pitchFamily="34" charset="0"/>
              </a:rPr>
              <a:t>THA là yếu tố nguy cơ chính đối với bệnh tim mạch vữa xơ (</a:t>
            </a:r>
            <a:r>
              <a:rPr lang="en-US" sz="2400" dirty="0" smtClean="0">
                <a:latin typeface="Arial" pitchFamily="34" charset="0"/>
                <a:cs typeface="Arial" pitchFamily="34" charset="0"/>
              </a:rPr>
              <a:t>atherosclerotic cardiovascular disease - </a:t>
            </a:r>
            <a:r>
              <a:rPr lang="vi-VN" sz="2400" dirty="0" smtClean="0">
                <a:latin typeface="Arial" pitchFamily="34" charset="0"/>
                <a:cs typeface="Arial" pitchFamily="34" charset="0"/>
              </a:rPr>
              <a:t>ASCVD), suy tim và biến chứng vi mạch.</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ASCVD </a:t>
            </a:r>
            <a:r>
              <a:rPr lang="en-US" sz="2400" dirty="0" err="1" smtClean="0">
                <a:latin typeface="Arial" pitchFamily="34" charset="0"/>
                <a:cs typeface="Arial" pitchFamily="34" charset="0"/>
              </a:rPr>
              <a:t>gồm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cấp</a:t>
            </a:r>
            <a:r>
              <a:rPr lang="en-US" sz="2400" dirty="0" smtClean="0">
                <a:latin typeface="Arial" pitchFamily="34" charset="0"/>
                <a:cs typeface="Arial" pitchFamily="34" charset="0"/>
              </a:rPr>
              <a:t>. NMCT, </a:t>
            </a:r>
            <a:r>
              <a:rPr lang="en-US" sz="2400" dirty="0" err="1" smtClean="0">
                <a:latin typeface="Arial" pitchFamily="34" charset="0"/>
                <a:cs typeface="Arial" pitchFamily="34" charset="0"/>
              </a:rPr>
              <a:t>cơn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ngực</a:t>
            </a:r>
            <a:r>
              <a:rPr lang="en-US" sz="2400" dirty="0" smtClean="0">
                <a:latin typeface="Arial" pitchFamily="34" charset="0"/>
                <a:cs typeface="Arial" pitchFamily="34" charset="0"/>
              </a:rPr>
              <a:t>, can </a:t>
            </a:r>
            <a:r>
              <a:rPr lang="en-US" sz="2400" dirty="0" err="1" smtClean="0">
                <a:latin typeface="Arial" pitchFamily="34" charset="0"/>
                <a:cs typeface="Arial" pitchFamily="34" charset="0"/>
              </a:rPr>
              <a:t>thiệp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quỵ</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tấn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do TMCTCB </a:t>
            </a:r>
            <a:r>
              <a:rPr lang="en-US" sz="2400" dirty="0" err="1" smtClean="0">
                <a:latin typeface="Arial" pitchFamily="34" charset="0"/>
                <a:cs typeface="Arial" pitchFamily="34" charset="0"/>
              </a:rPr>
              <a:t>thoáng</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máu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ngoại</a:t>
            </a:r>
            <a:r>
              <a:rPr lang="en-US" sz="2400" dirty="0" smtClean="0">
                <a:latin typeface="Arial" pitchFamily="34" charset="0"/>
                <a:cs typeface="Arial" pitchFamily="34" charset="0"/>
              </a:rPr>
              <a:t> vi.</a:t>
            </a:r>
          </a:p>
          <a:p>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HA </a:t>
            </a:r>
            <a:r>
              <a:rPr lang="en-US" sz="2400" dirty="0" err="1" smtClean="0">
                <a:latin typeface="Arial" pitchFamily="34" charset="0"/>
                <a:cs typeface="Arial" pitchFamily="34" charset="0"/>
              </a:rPr>
              <a:t>làm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ASCVD, </a:t>
            </a:r>
            <a:r>
              <a:rPr lang="en-US" sz="2400" dirty="0" err="1" smtClean="0">
                <a:latin typeface="Arial" pitchFamily="34" charset="0"/>
                <a:cs typeface="Arial" pitchFamily="34" charset="0"/>
              </a:rPr>
              <a:t>suy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vi </a:t>
            </a:r>
            <a:r>
              <a:rPr lang="en-US" sz="2400" dirty="0" err="1" smtClean="0">
                <a:latin typeface="Arial" pitchFamily="34" charset="0"/>
                <a:cs typeface="Arial" pitchFamily="34" charset="0"/>
              </a:rPr>
              <a:t>mạch</a:t>
            </a:r>
            <a:r>
              <a:rPr lang="en-US" sz="2400" dirty="0" smtClean="0">
                <a:latin typeface="Arial" pitchFamily="34" charset="0"/>
                <a:cs typeface="Arial" pitchFamily="34" charset="0"/>
              </a:rPr>
              <a:t> ở BN ĐTĐ.</a:t>
            </a:r>
          </a:p>
          <a:p>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đặt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can </a:t>
            </a:r>
            <a:r>
              <a:rPr lang="en-US" sz="2400" dirty="0" err="1" smtClean="0">
                <a:latin typeface="Arial" pitchFamily="34" charset="0"/>
                <a:cs typeface="Arial" pitchFamily="34" charset="0"/>
              </a:rPr>
              <a:t>thiệp</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6711</Words>
  <Application>Microsoft Office PowerPoint</Application>
  <PresentationFormat>On-screen Show (4:3)</PresentationFormat>
  <Paragraphs>497</Paragraphs>
  <Slides>66</Slides>
  <Notes>28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ĐÁI THÁO ĐƯỜNG  VÀ TĂNG HUYẾT ÁP</vt:lpstr>
      <vt:lpstr>CASE LÂM SÀNG</vt:lpstr>
      <vt:lpstr>Slide 3</vt:lpstr>
      <vt:lpstr>Slide 4</vt:lpstr>
      <vt:lpstr>Summary of Glycemic Recommendations</vt:lpstr>
      <vt:lpstr>Cá nhân hóa mục tiêu HbA1c </vt:lpstr>
      <vt:lpstr>Slide 7</vt:lpstr>
      <vt:lpstr>Slide 8</vt:lpstr>
      <vt:lpstr>THA Ở BN ĐTĐ</vt:lpstr>
      <vt:lpstr>Slide 10</vt:lpstr>
      <vt:lpstr>Slide 11</vt:lpstr>
      <vt:lpstr>Slide 12</vt:lpstr>
      <vt:lpstr>Mục tiêu điều trị HA</vt:lpstr>
      <vt:lpstr>Cá thể hóa mục tiêu điều trị  (Individualization of treatment targets)</vt:lpstr>
      <vt:lpstr>Những yếu tố đặc hiệu để cân nhắc là: (1)</vt:lpstr>
      <vt:lpstr>Những yếu tố đặc hiệu để cân nhắc là: (2)</vt:lpstr>
      <vt:lpstr>Can thiệp lối sống trong điều trị THA ở BN ĐTĐ </vt:lpstr>
      <vt:lpstr>Can thiệp lối sống trong điều trị THA  ở BN ĐTĐ </vt:lpstr>
      <vt:lpstr>Can thiệp lối sống trong điều trị THA  ở BN ĐTĐ </vt:lpstr>
      <vt:lpstr>Can thiệp lối sống trong điều trị THA  ở BN ĐTĐ </vt:lpstr>
      <vt:lpstr>Thuốc Điều trị THA</vt:lpstr>
      <vt:lpstr>Slide 22</vt:lpstr>
      <vt:lpstr>Slide 23</vt:lpstr>
      <vt:lpstr>Slide 24</vt:lpstr>
      <vt:lpstr>Slide 25</vt:lpstr>
      <vt:lpstr>Slide 26</vt:lpstr>
      <vt:lpstr>THA kháng trị</vt:lpstr>
      <vt:lpstr>Slide 28</vt:lpstr>
      <vt:lpstr>Slide 29</vt:lpstr>
      <vt:lpstr>Slide 30</vt:lpstr>
      <vt:lpstr>Slide 31</vt:lpstr>
      <vt:lpstr>Slide 32</vt:lpstr>
      <vt:lpstr>Slide 33</vt:lpstr>
      <vt:lpstr>Slide 34</vt:lpstr>
      <vt:lpstr>Slide 35</vt:lpstr>
      <vt:lpstr>Slide 36</vt:lpstr>
      <vt:lpstr>High- and Moderate-Intensity Statin Therapy</vt:lpstr>
      <vt:lpstr>Slide 38</vt:lpstr>
      <vt:lpstr>Slide 39</vt:lpstr>
      <vt:lpstr>Slide 40</vt:lpstr>
      <vt:lpstr>Slide 41</vt:lpstr>
      <vt:lpstr>Slide 42</vt:lpstr>
      <vt:lpstr>Slide 43</vt:lpstr>
      <vt:lpstr>Recommendations: Glycemic, Blood Pressure, Lipid Control in Adults</vt:lpstr>
      <vt:lpstr>Slide 45</vt:lpstr>
      <vt:lpstr>Diabetic Kidney Disease (DKD): Recommendations</vt:lpstr>
      <vt:lpstr>Diabetic Kidney Disease (DKD): Recommendations (2)</vt:lpstr>
      <vt:lpstr>Diabetic Kidney Disease (DKD): Recommendations (3)</vt:lpstr>
      <vt:lpstr>Diabetic Kidney Disease (DKD): Recommendations (4)</vt:lpstr>
      <vt:lpstr>Diabetic Kidney Disease (DKD): Recommendations (5)</vt:lpstr>
      <vt:lpstr>Diabetic Kidney Disease (DKD): Recommendations (6)</vt:lpstr>
      <vt:lpstr>CKD Stages and Corresponding Focus of Kidney-Related Care</vt:lpstr>
      <vt:lpstr>Slide 53</vt:lpstr>
      <vt:lpstr>Diabetes in Pregnancy: Recommendations</vt:lpstr>
      <vt:lpstr>Diabetes in Pregnancy: Recommendations (2)</vt:lpstr>
      <vt:lpstr>Diabetes in Pregnancy: Recommendations (3)</vt:lpstr>
      <vt:lpstr>Diabetes in Pregnancy: Recommendations (4)</vt:lpstr>
      <vt:lpstr>Diabetes in Pregnancy: Recommendations (5)</vt:lpstr>
      <vt:lpstr>Diabetes in Pregnancy: Recommendations (6)</vt:lpstr>
      <vt:lpstr>Diabetes in Pregnancy: Recommendations (7)</vt:lpstr>
      <vt:lpstr>Diabetes in Pregnancy: Recommendations (8)</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ĐÁI THÁO ĐƯỜNG  VÀ TĂNG HUYẾT ÁP</dc:title>
  <dc:creator>u</dc:creator>
  <cp:lastModifiedBy>u</cp:lastModifiedBy>
  <cp:revision>137</cp:revision>
  <dcterms:created xsi:type="dcterms:W3CDTF">2018-10-09T10:20:28Z</dcterms:created>
  <dcterms:modified xsi:type="dcterms:W3CDTF">2018-10-18T06:26:57Z</dcterms:modified>
</cp:coreProperties>
</file>