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7"/>
  </p:notesMasterIdLst>
  <p:handoutMasterIdLst>
    <p:handoutMasterId r:id="rId38"/>
  </p:handoutMasterIdLst>
  <p:sldIdLst>
    <p:sldId id="256" r:id="rId2"/>
    <p:sldId id="257" r:id="rId3"/>
    <p:sldId id="276" r:id="rId4"/>
    <p:sldId id="274" r:id="rId5"/>
    <p:sldId id="277" r:id="rId6"/>
    <p:sldId id="278" r:id="rId7"/>
    <p:sldId id="279" r:id="rId8"/>
    <p:sldId id="258" r:id="rId9"/>
    <p:sldId id="305" r:id="rId10"/>
    <p:sldId id="281" r:id="rId11"/>
    <p:sldId id="283" r:id="rId12"/>
    <p:sldId id="284" r:id="rId13"/>
    <p:sldId id="288" r:id="rId14"/>
    <p:sldId id="306" r:id="rId15"/>
    <p:sldId id="307" r:id="rId16"/>
    <p:sldId id="289" r:id="rId17"/>
    <p:sldId id="308" r:id="rId18"/>
    <p:sldId id="309" r:id="rId19"/>
    <p:sldId id="295" r:id="rId20"/>
    <p:sldId id="290" r:id="rId21"/>
    <p:sldId id="291" r:id="rId22"/>
    <p:sldId id="292" r:id="rId23"/>
    <p:sldId id="293" r:id="rId24"/>
    <p:sldId id="294" r:id="rId25"/>
    <p:sldId id="282" r:id="rId26"/>
    <p:sldId id="296" r:id="rId27"/>
    <p:sldId id="297" r:id="rId28"/>
    <p:sldId id="262" r:id="rId29"/>
    <p:sldId id="300" r:id="rId30"/>
    <p:sldId id="298" r:id="rId31"/>
    <p:sldId id="303" r:id="rId32"/>
    <p:sldId id="310" r:id="rId33"/>
    <p:sldId id="314" r:id="rId34"/>
    <p:sldId id="311" r:id="rId35"/>
    <p:sldId id="31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ED7D31"/>
    <a:srgbClr val="FFF2CC"/>
    <a:srgbClr val="FF66FF"/>
    <a:srgbClr val="FFFF00"/>
    <a:srgbClr val="00FFFF"/>
    <a:srgbClr val="BFE82A"/>
    <a:srgbClr val="1A4C6D"/>
    <a:srgbClr val="203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75" autoAdjust="0"/>
    <p:restoredTop sz="75262" autoAdjust="0"/>
  </p:normalViewPr>
  <p:slideViewPr>
    <p:cSldViewPr>
      <p:cViewPr varScale="1">
        <p:scale>
          <a:sx n="48" d="100"/>
          <a:sy n="48" d="100"/>
        </p:scale>
        <p:origin x="1356" y="44"/>
      </p:cViewPr>
      <p:guideLst>
        <p:guide orient="horz" pos="2160"/>
        <p:guide pos="3840"/>
      </p:guideLst>
    </p:cSldViewPr>
  </p:slideViewPr>
  <p:notesTextViewPr>
    <p:cViewPr>
      <p:scale>
        <a:sx n="100" d="100"/>
        <a:sy n="100" d="100"/>
      </p:scale>
      <p:origin x="0" y="0"/>
    </p:cViewPr>
  </p:notesTextViewPr>
  <p:notesViewPr>
    <p:cSldViewPr>
      <p:cViewPr varScale="1">
        <p:scale>
          <a:sx n="50" d="100"/>
          <a:sy n="50" d="100"/>
        </p:scale>
        <p:origin x="2640"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ABEBEE-F0E0-4B4F-ADB8-3152F9653EB1}" type="datetimeFigureOut">
              <a:rPr lang="en-US" smtClean="0"/>
              <a:t>16/05/2023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042159-8D64-41C7-A328-6321A6008D7E}" type="slidenum">
              <a:rPr lang="en-US" smtClean="0"/>
              <a:t>‹#›</a:t>
            </a:fld>
            <a:endParaRPr lang="en-US"/>
          </a:p>
        </p:txBody>
      </p:sp>
    </p:spTree>
    <p:extLst>
      <p:ext uri="{BB962C8B-B14F-4D97-AF65-F5344CB8AC3E}">
        <p14:creationId xmlns:p14="http://schemas.microsoft.com/office/powerpoint/2010/main" val="21890412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2A5CA7-1EBC-493B-BE09-8D7C893FD381}" type="datetimeFigureOut">
              <a:rPr lang="en-US" smtClean="0"/>
              <a:pPr/>
              <a:t>16/05/2023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69D666-D699-4D29-A006-2AE31327F70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smtClean="0">
                <a:solidFill>
                  <a:schemeClr val="bg1"/>
                </a:solidFill>
                <a:latin typeface="Arial" panose="020B0604020202020204" pitchFamily="34" charset="0"/>
              </a:rPr>
              <a:t>Hướng dẫn Chẩn đoán và điều trị bệnh phổi tắc nghẽn mạn tính. Bộ Y tế 2018.</a:t>
            </a:r>
          </a:p>
          <a:p>
            <a:endParaRPr lang="en-US"/>
          </a:p>
        </p:txBody>
      </p:sp>
      <p:sp>
        <p:nvSpPr>
          <p:cNvPr id="4" name="Slide Number Placeholder 3"/>
          <p:cNvSpPr>
            <a:spLocks noGrp="1"/>
          </p:cNvSpPr>
          <p:nvPr>
            <p:ph type="sldNum" sz="quarter" idx="10"/>
          </p:nvPr>
        </p:nvSpPr>
        <p:spPr/>
        <p:txBody>
          <a:bodyPr/>
          <a:lstStyle/>
          <a:p>
            <a:fld id="{C069D666-D699-4D29-A006-2AE31327F703}" type="slidenum">
              <a:rPr lang="en-US" smtClean="0"/>
              <a:pPr/>
              <a:t>8</a:t>
            </a:fld>
            <a:endParaRPr lang="en-US"/>
          </a:p>
        </p:txBody>
      </p:sp>
    </p:spTree>
    <p:extLst>
      <p:ext uri="{BB962C8B-B14F-4D97-AF65-F5344CB8AC3E}">
        <p14:creationId xmlns:p14="http://schemas.microsoft.com/office/powerpoint/2010/main" val="1903901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69D666-D699-4D29-A006-2AE31327F703}" type="slidenum">
              <a:rPr lang="en-US" smtClean="0"/>
              <a:pPr/>
              <a:t>9</a:t>
            </a:fld>
            <a:endParaRPr lang="en-US"/>
          </a:p>
        </p:txBody>
      </p:sp>
    </p:spTree>
    <p:extLst>
      <p:ext uri="{BB962C8B-B14F-4D97-AF65-F5344CB8AC3E}">
        <p14:creationId xmlns:p14="http://schemas.microsoft.com/office/powerpoint/2010/main" val="914745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69D666-D699-4D29-A006-2AE31327F703}" type="slidenum">
              <a:rPr lang="en-US" smtClean="0"/>
              <a:pPr/>
              <a:t>11</a:t>
            </a:fld>
            <a:endParaRPr lang="en-US"/>
          </a:p>
        </p:txBody>
      </p:sp>
    </p:spTree>
    <p:extLst>
      <p:ext uri="{BB962C8B-B14F-4D97-AF65-F5344CB8AC3E}">
        <p14:creationId xmlns:p14="http://schemas.microsoft.com/office/powerpoint/2010/main" val="3857284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69D666-D699-4D29-A006-2AE31327F703}" type="slidenum">
              <a:rPr lang="en-US" smtClean="0"/>
              <a:pPr/>
              <a:t>25</a:t>
            </a:fld>
            <a:endParaRPr lang="en-US"/>
          </a:p>
        </p:txBody>
      </p:sp>
    </p:spTree>
    <p:extLst>
      <p:ext uri="{BB962C8B-B14F-4D97-AF65-F5344CB8AC3E}">
        <p14:creationId xmlns:p14="http://schemas.microsoft.com/office/powerpoint/2010/main" val="716498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PPSV23 = Pneumovax</a:t>
            </a:r>
            <a:r>
              <a:rPr lang="en-US" baseline="0" smtClean="0"/>
              <a:t> 23</a:t>
            </a:r>
            <a:endParaRPr lang="en-US"/>
          </a:p>
        </p:txBody>
      </p:sp>
      <p:sp>
        <p:nvSpPr>
          <p:cNvPr id="4" name="Slide Number Placeholder 3"/>
          <p:cNvSpPr>
            <a:spLocks noGrp="1"/>
          </p:cNvSpPr>
          <p:nvPr>
            <p:ph type="sldNum" sz="quarter" idx="10"/>
          </p:nvPr>
        </p:nvSpPr>
        <p:spPr/>
        <p:txBody>
          <a:bodyPr/>
          <a:lstStyle/>
          <a:p>
            <a:fld id="{C069D666-D699-4D29-A006-2AE31327F703}" type="slidenum">
              <a:rPr lang="en-US" smtClean="0"/>
              <a:pPr/>
              <a:t>26</a:t>
            </a:fld>
            <a:endParaRPr lang="en-US"/>
          </a:p>
        </p:txBody>
      </p:sp>
    </p:spTree>
    <p:extLst>
      <p:ext uri="{BB962C8B-B14F-4D97-AF65-F5344CB8AC3E}">
        <p14:creationId xmlns:p14="http://schemas.microsoft.com/office/powerpoint/2010/main" val="2701901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69D666-D699-4D29-A006-2AE31327F703}" type="slidenum">
              <a:rPr lang="en-US" smtClean="0"/>
              <a:pPr/>
              <a:t>31</a:t>
            </a:fld>
            <a:endParaRPr lang="en-US"/>
          </a:p>
        </p:txBody>
      </p:sp>
    </p:spTree>
    <p:extLst>
      <p:ext uri="{BB962C8B-B14F-4D97-AF65-F5344CB8AC3E}">
        <p14:creationId xmlns:p14="http://schemas.microsoft.com/office/powerpoint/2010/main" val="989105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69D666-D699-4D29-A006-2AE31327F703}" type="slidenum">
              <a:rPr lang="en-US" smtClean="0"/>
              <a:pPr/>
              <a:t>32</a:t>
            </a:fld>
            <a:endParaRPr lang="en-US"/>
          </a:p>
        </p:txBody>
      </p:sp>
    </p:spTree>
    <p:extLst>
      <p:ext uri="{BB962C8B-B14F-4D97-AF65-F5344CB8AC3E}">
        <p14:creationId xmlns:p14="http://schemas.microsoft.com/office/powerpoint/2010/main" val="2855082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69D666-D699-4D29-A006-2AE31327F703}" type="slidenum">
              <a:rPr lang="en-US" smtClean="0"/>
              <a:pPr/>
              <a:t>33</a:t>
            </a:fld>
            <a:endParaRPr lang="en-US"/>
          </a:p>
        </p:txBody>
      </p:sp>
    </p:spTree>
    <p:extLst>
      <p:ext uri="{BB962C8B-B14F-4D97-AF65-F5344CB8AC3E}">
        <p14:creationId xmlns:p14="http://schemas.microsoft.com/office/powerpoint/2010/main" val="2762320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69D666-D699-4D29-A006-2AE31327F703}" type="slidenum">
              <a:rPr lang="en-US" smtClean="0"/>
              <a:pPr/>
              <a:t>34</a:t>
            </a:fld>
            <a:endParaRPr lang="en-US"/>
          </a:p>
        </p:txBody>
      </p:sp>
    </p:spTree>
    <p:extLst>
      <p:ext uri="{BB962C8B-B14F-4D97-AF65-F5344CB8AC3E}">
        <p14:creationId xmlns:p14="http://schemas.microsoft.com/office/powerpoint/2010/main" val="2215175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11/08/2018</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11/08/2018</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11/08/2018</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11/08/2018</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11/08/2018</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11/08/2018</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11/08/2018</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11/08/2018</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11/08/2018</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11/08/2018</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11/08/2018</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768719"/>
            <a:ext cx="10972800" cy="435744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bg1"/>
                </a:solidFill>
                <a:latin typeface="Arial" pitchFamily="34" charset="0"/>
                <a:cs typeface="Arial" pitchFamily="34" charset="0"/>
              </a:defRPr>
            </a:lvl1pPr>
          </a:lstStyle>
          <a:p>
            <a:r>
              <a:rPr lang="en-US" smtClean="0"/>
              <a:t>11/08/2018</a:t>
            </a: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bg1"/>
                </a:solidFill>
                <a:latin typeface="Arial" pitchFamily="34" charset="0"/>
                <a:cs typeface="Arial" pitchFamily="34" charset="0"/>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bg1"/>
                </a:solidFill>
                <a:latin typeface="Arial" pitchFamily="34" charset="0"/>
                <a:cs typeface="Arial" pitchFamily="34" charset="0"/>
              </a:defRPr>
            </a:lvl1pPr>
          </a:lstStyle>
          <a:p>
            <a:fld id="{B6F15528-21DE-4FAA-801E-634DDDAF4B2B}" type="slidenum">
              <a:rPr lang="en-US" smtClean="0"/>
              <a:pPr/>
              <a:t>‹#›</a:t>
            </a:fld>
            <a:endParaRPr lang="en-US"/>
          </a:p>
        </p:txBody>
      </p:sp>
      <p:pic>
        <p:nvPicPr>
          <p:cNvPr id="7" name="Picture 6" descr="Chart&#10;&#10;Description automatically generated">
            <a:extLst>
              <a:ext uri="{FF2B5EF4-FFF2-40B4-BE49-F238E27FC236}">
                <a16:creationId xmlns:a16="http://schemas.microsoft.com/office/drawing/2014/main" id="{5F67AAD7-FB4D-4A77-ACCE-C8D9319DCD17}"/>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71942" b="9432"/>
          <a:stretch/>
        </p:blipFill>
        <p:spPr>
          <a:xfrm rot="10800000">
            <a:off x="0" y="5580642"/>
            <a:ext cx="12192000" cy="1277357"/>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rgbClr val="C00000"/>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295400"/>
            <a:ext cx="10363200" cy="2971800"/>
          </a:xfrm>
        </p:spPr>
        <p:txBody>
          <a:bodyPr>
            <a:noAutofit/>
          </a:bodyPr>
          <a:lstStyle/>
          <a:p>
            <a:r>
              <a:rPr lang="en-US" sz="6600" b="1" smtClean="0">
                <a:solidFill>
                  <a:srgbClr val="FF3300"/>
                </a:solidFill>
              </a:rPr>
              <a:t>Cập </a:t>
            </a:r>
            <a:r>
              <a:rPr lang="en-US" sz="6600" b="1" smtClean="0">
                <a:solidFill>
                  <a:srgbClr val="FF3300"/>
                </a:solidFill>
              </a:rPr>
              <a:t>nhật GOLD 2023</a:t>
            </a:r>
            <a:endParaRPr lang="en-US" sz="6600" b="1">
              <a:solidFill>
                <a:srgbClr val="FF3300"/>
              </a:solidFill>
            </a:endParaRPr>
          </a:p>
        </p:txBody>
      </p:sp>
      <p:sp>
        <p:nvSpPr>
          <p:cNvPr id="3" name="Subtitle 2"/>
          <p:cNvSpPr>
            <a:spLocks noGrp="1"/>
          </p:cNvSpPr>
          <p:nvPr>
            <p:ph type="subTitle" idx="1"/>
          </p:nvPr>
        </p:nvSpPr>
        <p:spPr>
          <a:xfrm>
            <a:off x="1828800" y="4572000"/>
            <a:ext cx="8534400" cy="1295400"/>
          </a:xfrm>
        </p:spPr>
        <p:txBody>
          <a:bodyPr>
            <a:normAutofit fontScale="85000" lnSpcReduction="20000"/>
          </a:bodyPr>
          <a:lstStyle/>
          <a:p>
            <a:r>
              <a:rPr lang="en-US" b="1" smtClean="0"/>
              <a:t>PGS.TS.BS. Lê Thị Tuyết Lan</a:t>
            </a:r>
            <a:endParaRPr lang="en-US" b="1" smtClean="0"/>
          </a:p>
          <a:p>
            <a:endParaRPr lang="en-US" b="1" smtClean="0"/>
          </a:p>
          <a:p>
            <a:r>
              <a:rPr lang="en-US" b="1" smtClean="0"/>
              <a:t>Bệnh viện Đại học Y Dược TP. HCM</a:t>
            </a:r>
            <a:endParaRPr lang="en-US" b="1"/>
          </a:p>
        </p:txBody>
      </p:sp>
      <p:pic>
        <p:nvPicPr>
          <p:cNvPr id="6" name="Picture 5">
            <a:extLst>
              <a:ext uri="{FF2B5EF4-FFF2-40B4-BE49-F238E27FC236}">
                <a16:creationId xmlns:a16="http://schemas.microsoft.com/office/drawing/2014/main" id="{4015CF77-608B-B780-1CFE-0037A392CD8E}"/>
              </a:ext>
            </a:extLst>
          </p:cNvPr>
          <p:cNvPicPr>
            <a:picLocks noChangeAspect="1"/>
          </p:cNvPicPr>
          <p:nvPr/>
        </p:nvPicPr>
        <p:blipFill rotWithShape="1">
          <a:blip r:embed="rId2"/>
          <a:srcRect l="20644" t="31307" r="19903" b="23304"/>
          <a:stretch/>
        </p:blipFill>
        <p:spPr>
          <a:xfrm>
            <a:off x="8991600" y="3352800"/>
            <a:ext cx="1727938" cy="1653078"/>
          </a:xfrm>
          <a:prstGeom prst="rect">
            <a:avLst/>
          </a:prstGeom>
        </p:spPr>
      </p:pic>
    </p:spTree>
    <p:extLst>
      <p:ext uri="{BB962C8B-B14F-4D97-AF65-F5344CB8AC3E}">
        <p14:creationId xmlns:p14="http://schemas.microsoft.com/office/powerpoint/2010/main" val="42739406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8. Mục tiêu điều trị COPD giai đoạn ổn định</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10</a:t>
            </a:fld>
            <a:endParaRPr lang="en-US"/>
          </a:p>
        </p:txBody>
      </p:sp>
      <p:pic>
        <p:nvPicPr>
          <p:cNvPr id="5" name="Picture 4">
            <a:extLst>
              <a:ext uri="{FF2B5EF4-FFF2-40B4-BE49-F238E27FC236}">
                <a16:creationId xmlns:a16="http://schemas.microsoft.com/office/drawing/2014/main" id="{11B10399-1309-D9DD-BBBB-45B3B1B37494}"/>
              </a:ext>
            </a:extLst>
          </p:cNvPr>
          <p:cNvPicPr>
            <a:picLocks noChangeAspect="1"/>
          </p:cNvPicPr>
          <p:nvPr/>
        </p:nvPicPr>
        <p:blipFill rotWithShape="1">
          <a:blip r:embed="rId2"/>
          <a:srcRect l="15839" t="23417" r="17294" b="54439"/>
          <a:stretch/>
        </p:blipFill>
        <p:spPr bwMode="auto">
          <a:xfrm>
            <a:off x="1676400" y="1828800"/>
            <a:ext cx="9144000" cy="3918857"/>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228600" y="6351659"/>
            <a:ext cx="3505200" cy="307777"/>
          </a:xfrm>
          <a:prstGeom prst="rect">
            <a:avLst/>
          </a:prstGeom>
          <a:noFill/>
        </p:spPr>
        <p:txBody>
          <a:bodyPr wrap="square" rtlCol="0">
            <a:spAutoFit/>
          </a:bodyPr>
          <a:lstStyle/>
          <a:p>
            <a:r>
              <a:rPr lang="en-US" sz="1400" smtClean="0"/>
              <a:t>GOLD 2023</a:t>
            </a:r>
            <a:endParaRPr lang="en-US" sz="1400"/>
          </a:p>
        </p:txBody>
      </p:sp>
    </p:spTree>
    <p:extLst>
      <p:ext uri="{BB962C8B-B14F-4D97-AF65-F5344CB8AC3E}">
        <p14:creationId xmlns:p14="http://schemas.microsoft.com/office/powerpoint/2010/main" val="13535039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9. Khởi trị bằng thuốc</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11</a:t>
            </a:fld>
            <a:endParaRPr lang="en-US"/>
          </a:p>
        </p:txBody>
      </p:sp>
      <p:pic>
        <p:nvPicPr>
          <p:cNvPr id="5" name="Picture 4">
            <a:extLst>
              <a:ext uri="{FF2B5EF4-FFF2-40B4-BE49-F238E27FC236}">
                <a16:creationId xmlns:a16="http://schemas.microsoft.com/office/drawing/2014/main" id="{11071080-D451-7B91-C03D-AF41288965FA}"/>
              </a:ext>
            </a:extLst>
          </p:cNvPr>
          <p:cNvPicPr>
            <a:picLocks noChangeAspect="1"/>
          </p:cNvPicPr>
          <p:nvPr/>
        </p:nvPicPr>
        <p:blipFill rotWithShape="1">
          <a:blip r:embed="rId3"/>
          <a:srcRect l="7328" t="22648" r="6828" b="44998"/>
          <a:stretch/>
        </p:blipFill>
        <p:spPr bwMode="auto">
          <a:xfrm>
            <a:off x="1524000" y="1417638"/>
            <a:ext cx="9220200" cy="4497657"/>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1752600" y="5894686"/>
            <a:ext cx="6985000" cy="276999"/>
          </a:xfrm>
          <a:prstGeom prst="rect">
            <a:avLst/>
          </a:prstGeom>
          <a:noFill/>
        </p:spPr>
        <p:txBody>
          <a:bodyPr wrap="square" rtlCol="0">
            <a:spAutoFit/>
          </a:bodyPr>
          <a:lstStyle/>
          <a:p>
            <a:r>
              <a:rPr lang="en-US" sz="1200"/>
              <a:t>* </a:t>
            </a:r>
            <a:r>
              <a:rPr lang="en-US" sz="1200" smtClean="0"/>
              <a:t>single </a:t>
            </a:r>
            <a:r>
              <a:rPr lang="en-US" sz="1200"/>
              <a:t>inhaler therapy my be more convenient and effective than multiple inhalers</a:t>
            </a:r>
          </a:p>
        </p:txBody>
      </p:sp>
      <p:sp>
        <p:nvSpPr>
          <p:cNvPr id="7" name="TextBox 6"/>
          <p:cNvSpPr txBox="1"/>
          <p:nvPr/>
        </p:nvSpPr>
        <p:spPr>
          <a:xfrm>
            <a:off x="228600" y="6351659"/>
            <a:ext cx="3505200" cy="307777"/>
          </a:xfrm>
          <a:prstGeom prst="rect">
            <a:avLst/>
          </a:prstGeom>
          <a:noFill/>
        </p:spPr>
        <p:txBody>
          <a:bodyPr wrap="square" rtlCol="0">
            <a:spAutoFit/>
          </a:bodyPr>
          <a:lstStyle/>
          <a:p>
            <a:r>
              <a:rPr lang="en-US" sz="1400" smtClean="0"/>
              <a:t>GOLD 2023</a:t>
            </a:r>
            <a:endParaRPr lang="en-US" sz="1400"/>
          </a:p>
        </p:txBody>
      </p:sp>
    </p:spTree>
    <p:extLst>
      <p:ext uri="{BB962C8B-B14F-4D97-AF65-F5344CB8AC3E}">
        <p14:creationId xmlns:p14="http://schemas.microsoft.com/office/powerpoint/2010/main" val="7292381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10. Điều chỉnh thuốc trong các lần tái khám</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12</a:t>
            </a:fld>
            <a:endParaRPr lang="en-US"/>
          </a:p>
        </p:txBody>
      </p:sp>
      <p:pic>
        <p:nvPicPr>
          <p:cNvPr id="5" name="Picture 4">
            <a:extLst>
              <a:ext uri="{FF2B5EF4-FFF2-40B4-BE49-F238E27FC236}">
                <a16:creationId xmlns:a16="http://schemas.microsoft.com/office/drawing/2014/main" id="{31CD0FF4-3698-12B6-5B06-84C794614898}"/>
              </a:ext>
            </a:extLst>
          </p:cNvPr>
          <p:cNvPicPr>
            <a:picLocks noChangeAspect="1"/>
          </p:cNvPicPr>
          <p:nvPr/>
        </p:nvPicPr>
        <p:blipFill rotWithShape="1">
          <a:blip r:embed="rId2"/>
          <a:srcRect l="8413" t="37336" r="9286" b="23474"/>
          <a:stretch/>
        </p:blipFill>
        <p:spPr bwMode="auto">
          <a:xfrm>
            <a:off x="2209800" y="1373262"/>
            <a:ext cx="8382000" cy="5165651"/>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228600" y="6351659"/>
            <a:ext cx="3505200" cy="307777"/>
          </a:xfrm>
          <a:prstGeom prst="rect">
            <a:avLst/>
          </a:prstGeom>
          <a:noFill/>
        </p:spPr>
        <p:txBody>
          <a:bodyPr wrap="square" rtlCol="0">
            <a:spAutoFit/>
          </a:bodyPr>
          <a:lstStyle/>
          <a:p>
            <a:r>
              <a:rPr lang="en-US" sz="1400" smtClean="0"/>
              <a:t>GOLD 2023</a:t>
            </a:r>
            <a:endParaRPr lang="en-US" sz="1400"/>
          </a:p>
        </p:txBody>
      </p:sp>
    </p:spTree>
    <p:extLst>
      <p:ext uri="{BB962C8B-B14F-4D97-AF65-F5344CB8AC3E}">
        <p14:creationId xmlns:p14="http://schemas.microsoft.com/office/powerpoint/2010/main" val="26959118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11. Thuốc dãn phế quản</a:t>
            </a:r>
            <a:br>
              <a:rPr lang="en-US" smtClean="0"/>
            </a:br>
            <a:r>
              <a:rPr lang="en-US" smtClean="0"/>
              <a:t>trong COPD giai đoạn ổn định</a:t>
            </a:r>
            <a:endParaRPr lang="en-US"/>
          </a:p>
        </p:txBody>
      </p:sp>
      <p:sp>
        <p:nvSpPr>
          <p:cNvPr id="3" name="Content Placeholder 2"/>
          <p:cNvSpPr>
            <a:spLocks noGrp="1"/>
          </p:cNvSpPr>
          <p:nvPr>
            <p:ph idx="1"/>
          </p:nvPr>
        </p:nvSpPr>
        <p:spPr>
          <a:xfrm>
            <a:off x="609599" y="1768719"/>
            <a:ext cx="9331477" cy="4357445"/>
          </a:xfrm>
        </p:spPr>
        <p:txBody>
          <a:bodyPr>
            <a:normAutofit/>
          </a:bodyPr>
          <a:lstStyle/>
          <a:p>
            <a:r>
              <a:rPr lang="en-US" smtClean="0"/>
              <a:t>Thuốc DPQ dạng hít trong COPD là trụ cột để điều trị triệu chứng và thường dùng đều đặn để phòng ngừa hay giảm triệu chứng (Chứng cứ A)</a:t>
            </a:r>
          </a:p>
          <a:p>
            <a:r>
              <a:rPr lang="en-US" smtClean="0"/>
              <a:t>SABA hoặc SAMA thường xuyên và khi cần làm cải thiện FEV1 và triệu chứng (Chứng cứ A)</a:t>
            </a:r>
          </a:p>
          <a:p>
            <a:r>
              <a:rPr lang="en-US" smtClean="0"/>
              <a:t>Kết hợp SABA/SAMA làm cải thiện FEV1 và triệu chứng tốt hơn đơn trị liệu (Chứng cứ A)</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13</a:t>
            </a:fld>
            <a:endParaRPr lang="en-US"/>
          </a:p>
        </p:txBody>
      </p:sp>
      <p:sp>
        <p:nvSpPr>
          <p:cNvPr id="5" name="TextBox 4"/>
          <p:cNvSpPr txBox="1"/>
          <p:nvPr/>
        </p:nvSpPr>
        <p:spPr>
          <a:xfrm>
            <a:off x="228600" y="6351659"/>
            <a:ext cx="3505200" cy="307777"/>
          </a:xfrm>
          <a:prstGeom prst="rect">
            <a:avLst/>
          </a:prstGeom>
          <a:noFill/>
        </p:spPr>
        <p:txBody>
          <a:bodyPr wrap="square" rtlCol="0">
            <a:spAutoFit/>
          </a:bodyPr>
          <a:lstStyle/>
          <a:p>
            <a:r>
              <a:rPr lang="en-US" sz="1400" smtClean="0"/>
              <a:t>GOLD 2023</a:t>
            </a:r>
            <a:endParaRPr lang="en-US" sz="1400"/>
          </a:p>
        </p:txBody>
      </p:sp>
      <p:pic>
        <p:nvPicPr>
          <p:cNvPr id="6" name="Picture 10" descr="C:\Users\AN\Desktop\anh\berodual_10m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6139" y="3752180"/>
            <a:ext cx="1899232" cy="1824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600" y="1788597"/>
            <a:ext cx="2048397" cy="187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69285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11. Thuốc dãn phế quản</a:t>
            </a:r>
            <a:br>
              <a:rPr lang="en-US"/>
            </a:br>
            <a:r>
              <a:rPr lang="en-US"/>
              <a:t>trong COPD giai đoạn ổn định</a:t>
            </a:r>
          </a:p>
        </p:txBody>
      </p:sp>
      <p:sp>
        <p:nvSpPr>
          <p:cNvPr id="3" name="Content Placeholder 2"/>
          <p:cNvSpPr>
            <a:spLocks noGrp="1"/>
          </p:cNvSpPr>
          <p:nvPr>
            <p:ph idx="1"/>
          </p:nvPr>
        </p:nvSpPr>
        <p:spPr>
          <a:xfrm>
            <a:off x="609600" y="1768719"/>
            <a:ext cx="8128000" cy="4357445"/>
          </a:xfrm>
        </p:spPr>
        <p:txBody>
          <a:bodyPr>
            <a:normAutofit fontScale="85000" lnSpcReduction="10000"/>
          </a:bodyPr>
          <a:lstStyle/>
          <a:p>
            <a:r>
              <a:rPr lang="en-US" smtClean="0"/>
              <a:t>LAMA làm giảm đợt cấp tốt hơn LABA (Chứng cứ A) và giảm nhập viện (Chứng cứ B)</a:t>
            </a:r>
          </a:p>
          <a:p>
            <a:r>
              <a:rPr lang="en-US" smtClean="0"/>
              <a:t>Kết hợp LABA/LAMA làm tăng FEV1 và giảm triệu chứng tốt hơn đơn trị liệu (Chứng cứ A)</a:t>
            </a:r>
          </a:p>
          <a:p>
            <a:r>
              <a:rPr lang="en-US" smtClean="0"/>
              <a:t>Kết hợp LABA/LAMA làm giảm đợt cấp so với đơn trị liệu (Chứng cứ B)</a:t>
            </a:r>
          </a:p>
          <a:p>
            <a:r>
              <a:rPr lang="en-US" smtClean="0"/>
              <a:t>Tiotropium làm tăng hiệu quả của PHCN hô hấp do làm tăng khả năng gắng sức (Chứng cứ B)</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14</a:t>
            </a:fld>
            <a:endParaRPr lang="en-US"/>
          </a:p>
        </p:txBody>
      </p:sp>
      <p:sp>
        <p:nvSpPr>
          <p:cNvPr id="5" name="TextBox 4"/>
          <p:cNvSpPr txBox="1"/>
          <p:nvPr/>
        </p:nvSpPr>
        <p:spPr>
          <a:xfrm>
            <a:off x="228600" y="6351659"/>
            <a:ext cx="3505200" cy="307777"/>
          </a:xfrm>
          <a:prstGeom prst="rect">
            <a:avLst/>
          </a:prstGeom>
          <a:noFill/>
        </p:spPr>
        <p:txBody>
          <a:bodyPr wrap="square" rtlCol="0">
            <a:spAutoFit/>
          </a:bodyPr>
          <a:lstStyle/>
          <a:p>
            <a:r>
              <a:rPr lang="en-US" sz="1400" smtClean="0"/>
              <a:t>GOLD 2023</a:t>
            </a:r>
            <a:endParaRPr lang="en-US" sz="1400"/>
          </a:p>
        </p:txBody>
      </p:sp>
      <p:grpSp>
        <p:nvGrpSpPr>
          <p:cNvPr id="6" name="Group 5"/>
          <p:cNvGrpSpPr/>
          <p:nvPr/>
        </p:nvGrpSpPr>
        <p:grpSpPr>
          <a:xfrm>
            <a:off x="8458200" y="2209800"/>
            <a:ext cx="3412130" cy="2859027"/>
            <a:chOff x="6015482" y="3798175"/>
            <a:chExt cx="3280317" cy="2748581"/>
          </a:xfrm>
        </p:grpSpPr>
        <p:pic>
          <p:nvPicPr>
            <p:cNvPr id="7" name="Picture 11" descr="C:\Users\AN\Desktop\anh\onbrez_breezhaler_150_mc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4705" y="3798175"/>
              <a:ext cx="1449388" cy="144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C:\Users\AN\Desktop\anh\Spiriva Respimat inhalation soln1c694a1a-0797-43a3-b9c7-a52b00a98c7c.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5482" y="3930753"/>
              <a:ext cx="732618" cy="1173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C:\Users\AN\Desktop\anh\downlo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1848" y="5238072"/>
              <a:ext cx="9207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 descr="Spiolto Respimat inhalation solna89908e2-5a1d-4b97-aa16-a8c800b1e485.GIF.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6624" y="5252943"/>
              <a:ext cx="763588"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57778" t="33333" b="7778"/>
            <a:stretch/>
          </p:blipFill>
          <p:spPr>
            <a:xfrm>
              <a:off x="8440815" y="3930753"/>
              <a:ext cx="854984" cy="1192478"/>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8000" r="8000"/>
            <a:stretch/>
          </p:blipFill>
          <p:spPr>
            <a:xfrm>
              <a:off x="7917828" y="5246322"/>
              <a:ext cx="1081206" cy="1287150"/>
            </a:xfrm>
            <a:prstGeom prst="rect">
              <a:avLst/>
            </a:prstGeom>
          </p:spPr>
        </p:pic>
      </p:grpSp>
    </p:spTree>
    <p:extLst>
      <p:ext uri="{BB962C8B-B14F-4D97-AF65-F5344CB8AC3E}">
        <p14:creationId xmlns:p14="http://schemas.microsoft.com/office/powerpoint/2010/main" val="32754213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11. Thuốc dãn phế quản</a:t>
            </a:r>
            <a:br>
              <a:rPr lang="en-US"/>
            </a:br>
            <a:r>
              <a:rPr lang="en-US"/>
              <a:t>trong COPD giai đoạn ổn định</a:t>
            </a:r>
          </a:p>
        </p:txBody>
      </p:sp>
      <p:sp>
        <p:nvSpPr>
          <p:cNvPr id="3" name="Content Placeholder 2"/>
          <p:cNvSpPr>
            <a:spLocks noGrp="1"/>
          </p:cNvSpPr>
          <p:nvPr>
            <p:ph idx="1"/>
          </p:nvPr>
        </p:nvSpPr>
        <p:spPr/>
        <p:txBody>
          <a:bodyPr>
            <a:normAutofit/>
          </a:bodyPr>
          <a:lstStyle/>
          <a:p>
            <a:r>
              <a:rPr lang="en-US" smtClean="0"/>
              <a:t>Theophylline có tác dụng dãn phế quản ít (Chứng cứ B) và làm giảm triệu chứng nhẹ (Chứng cứ B)</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15</a:t>
            </a:fld>
            <a:endParaRPr lang="en-US"/>
          </a:p>
        </p:txBody>
      </p:sp>
      <p:sp>
        <p:nvSpPr>
          <p:cNvPr id="5" name="TextBox 4"/>
          <p:cNvSpPr txBox="1"/>
          <p:nvPr/>
        </p:nvSpPr>
        <p:spPr>
          <a:xfrm>
            <a:off x="228600" y="6351659"/>
            <a:ext cx="3505200" cy="307777"/>
          </a:xfrm>
          <a:prstGeom prst="rect">
            <a:avLst/>
          </a:prstGeom>
          <a:noFill/>
        </p:spPr>
        <p:txBody>
          <a:bodyPr wrap="square" rtlCol="0">
            <a:spAutoFit/>
          </a:bodyPr>
          <a:lstStyle/>
          <a:p>
            <a:r>
              <a:rPr lang="en-US" sz="1400" smtClean="0"/>
              <a:t>GOLD 2023</a:t>
            </a:r>
            <a:endParaRPr lang="en-US" sz="140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0" y="3276600"/>
            <a:ext cx="3340810" cy="2158845"/>
          </a:xfrm>
          <a:prstGeom prst="rect">
            <a:avLst/>
          </a:prstGeom>
        </p:spPr>
      </p:pic>
    </p:spTree>
    <p:extLst>
      <p:ext uri="{BB962C8B-B14F-4D97-AF65-F5344CB8AC3E}">
        <p14:creationId xmlns:p14="http://schemas.microsoft.com/office/powerpoint/2010/main" val="18804898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12. Thuốc kháng viêm </a:t>
            </a:r>
            <a:br>
              <a:rPr lang="en-US" smtClean="0"/>
            </a:br>
            <a:r>
              <a:rPr lang="en-US" smtClean="0"/>
              <a:t>trong COPD giai đoạn ổn định</a:t>
            </a:r>
            <a:endParaRPr lang="en-US"/>
          </a:p>
        </p:txBody>
      </p:sp>
      <p:sp>
        <p:nvSpPr>
          <p:cNvPr id="3" name="Content Placeholder 2"/>
          <p:cNvSpPr>
            <a:spLocks noGrp="1"/>
          </p:cNvSpPr>
          <p:nvPr>
            <p:ph idx="1"/>
          </p:nvPr>
        </p:nvSpPr>
        <p:spPr>
          <a:xfrm>
            <a:off x="609600" y="1768719"/>
            <a:ext cx="8915400" cy="4357445"/>
          </a:xfrm>
        </p:spPr>
        <p:txBody>
          <a:bodyPr>
            <a:normAutofit/>
          </a:bodyPr>
          <a:lstStyle/>
          <a:p>
            <a:pPr marL="0" indent="0">
              <a:buNone/>
            </a:pPr>
            <a:r>
              <a:rPr lang="en-US" smtClean="0">
                <a:solidFill>
                  <a:srgbClr val="FF0000"/>
                </a:solidFill>
              </a:rPr>
              <a:t>a) Corticosteroid hít</a:t>
            </a:r>
          </a:p>
          <a:p>
            <a:r>
              <a:rPr lang="en-US" smtClean="0"/>
              <a:t>Kết hợp ICS/LABA có hiệu quả hơn đơn trị liệu trong cải thiện CNHH và tình trạng sức khỏe, giảm đợt cấp ở BN có nhiều đợt cấp và COPD trung bình tới nặng (Chứng cứ A)</a:t>
            </a:r>
          </a:p>
          <a:p>
            <a:r>
              <a:rPr lang="en-US" smtClean="0"/>
              <a:t>Điều trị thường xuyên với ICS làm tăng nguy cơ viêm phổi, đặc biệt ở những BN nặng (Chứng cứ A)</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16</a:t>
            </a:fld>
            <a:endParaRPr lang="en-US"/>
          </a:p>
        </p:txBody>
      </p:sp>
      <p:sp>
        <p:nvSpPr>
          <p:cNvPr id="6" name="TextBox 5"/>
          <p:cNvSpPr txBox="1"/>
          <p:nvPr/>
        </p:nvSpPr>
        <p:spPr>
          <a:xfrm>
            <a:off x="228600" y="6351659"/>
            <a:ext cx="3505200" cy="307777"/>
          </a:xfrm>
          <a:prstGeom prst="rect">
            <a:avLst/>
          </a:prstGeom>
          <a:noFill/>
        </p:spPr>
        <p:txBody>
          <a:bodyPr wrap="square" rtlCol="0">
            <a:spAutoFit/>
          </a:bodyPr>
          <a:lstStyle/>
          <a:p>
            <a:r>
              <a:rPr lang="en-US" sz="1400" smtClean="0"/>
              <a:t>GOLD 2023</a:t>
            </a:r>
            <a:endParaRPr lang="en-US" sz="1400"/>
          </a:p>
        </p:txBody>
      </p:sp>
      <p:grpSp>
        <p:nvGrpSpPr>
          <p:cNvPr id="10" name="Group 9"/>
          <p:cNvGrpSpPr/>
          <p:nvPr/>
        </p:nvGrpSpPr>
        <p:grpSpPr>
          <a:xfrm>
            <a:off x="9448801" y="1662957"/>
            <a:ext cx="2286000" cy="4136350"/>
            <a:chOff x="9982201" y="2628107"/>
            <a:chExt cx="1752599" cy="3171200"/>
          </a:xfrm>
        </p:grpSpPr>
        <p:pic>
          <p:nvPicPr>
            <p:cNvPr id="7" name="Picture 20" descr="C:\Users\AN\Desktop\anh\thuoc_xit_mui_seretide_25-250mcg.jpg"/>
            <p:cNvPicPr>
              <a:picLocks noChangeAspect="1" noChangeArrowheads="1"/>
            </p:cNvPicPr>
            <p:nvPr/>
          </p:nvPicPr>
          <p:blipFill rotWithShape="1">
            <a:blip r:embed="rId2">
              <a:extLst>
                <a:ext uri="{28A0092B-C50C-407E-A947-70E740481C1C}">
                  <a14:useLocalDpi xmlns:a14="http://schemas.microsoft.com/office/drawing/2010/main" val="0"/>
                </a:ext>
              </a:extLst>
            </a:blip>
            <a:srcRect l="11476" r="10263"/>
            <a:stretch/>
          </p:blipFill>
          <p:spPr bwMode="auto">
            <a:xfrm>
              <a:off x="10477499" y="2628107"/>
              <a:ext cx="914401"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2201" y="4275307"/>
              <a:ext cx="9937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5235" r="71411"/>
            <a:stretch/>
          </p:blipFill>
          <p:spPr>
            <a:xfrm>
              <a:off x="11049000" y="4267200"/>
              <a:ext cx="685800" cy="1532107"/>
            </a:xfrm>
            <a:prstGeom prst="rect">
              <a:avLst/>
            </a:prstGeom>
          </p:spPr>
        </p:pic>
      </p:grpSp>
    </p:spTree>
    <p:extLst>
      <p:ext uri="{BB962C8B-B14F-4D97-AF65-F5344CB8AC3E}">
        <p14:creationId xmlns:p14="http://schemas.microsoft.com/office/powerpoint/2010/main" val="24760839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12. Thuốc kháng viêm </a:t>
            </a:r>
            <a:br>
              <a:rPr lang="en-US" smtClean="0"/>
            </a:br>
            <a:r>
              <a:rPr lang="en-US" smtClean="0"/>
              <a:t>trong COPD giai đoạn ổn định</a:t>
            </a:r>
            <a:endParaRPr lang="en-US"/>
          </a:p>
        </p:txBody>
      </p:sp>
      <p:sp>
        <p:nvSpPr>
          <p:cNvPr id="3" name="Content Placeholder 2"/>
          <p:cNvSpPr>
            <a:spLocks noGrp="1"/>
          </p:cNvSpPr>
          <p:nvPr>
            <p:ph idx="1"/>
          </p:nvPr>
        </p:nvSpPr>
        <p:spPr/>
        <p:txBody>
          <a:bodyPr>
            <a:normAutofit/>
          </a:bodyPr>
          <a:lstStyle/>
          <a:p>
            <a:pPr marL="0" indent="0">
              <a:buNone/>
            </a:pPr>
            <a:r>
              <a:rPr lang="en-US" smtClean="0">
                <a:solidFill>
                  <a:srgbClr val="FF0000"/>
                </a:solidFill>
              </a:rPr>
              <a:t>a) Corticosteroid hít</a:t>
            </a:r>
          </a:p>
          <a:p>
            <a:r>
              <a:rPr lang="en-US" smtClean="0"/>
              <a:t>BCAT trong máu và đàm thấp có tương quan với sự hiện diện của proteobacteria (điển hình Haemophilus), tăng nhiễm trùng và viêm phổi</a:t>
            </a:r>
          </a:p>
          <a:p>
            <a:r>
              <a:rPr lang="en-US" smtClean="0"/>
              <a:t>Bất kể việc sử dụng ICS, BCAT máu &lt; 2% làm tăng nguy cơ viêm phổi (Chứng cứ C)</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17</a:t>
            </a:fld>
            <a:endParaRPr lang="en-US"/>
          </a:p>
        </p:txBody>
      </p:sp>
      <p:sp>
        <p:nvSpPr>
          <p:cNvPr id="6" name="TextBox 5"/>
          <p:cNvSpPr txBox="1"/>
          <p:nvPr/>
        </p:nvSpPr>
        <p:spPr>
          <a:xfrm>
            <a:off x="228600" y="6351659"/>
            <a:ext cx="3505200" cy="307777"/>
          </a:xfrm>
          <a:prstGeom prst="rect">
            <a:avLst/>
          </a:prstGeom>
          <a:noFill/>
        </p:spPr>
        <p:txBody>
          <a:bodyPr wrap="square" rtlCol="0">
            <a:spAutoFit/>
          </a:bodyPr>
          <a:lstStyle/>
          <a:p>
            <a:r>
              <a:rPr lang="en-US" sz="1400" smtClean="0"/>
              <a:t>GOLD 2023</a:t>
            </a:r>
            <a:endParaRPr lang="en-US" sz="1400"/>
          </a:p>
        </p:txBody>
      </p:sp>
    </p:spTree>
    <p:extLst>
      <p:ext uri="{BB962C8B-B14F-4D97-AF65-F5344CB8AC3E}">
        <p14:creationId xmlns:p14="http://schemas.microsoft.com/office/powerpoint/2010/main" val="27821417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12. Thuốc kháng viêm </a:t>
            </a:r>
            <a:br>
              <a:rPr lang="en-US" smtClean="0"/>
            </a:br>
            <a:r>
              <a:rPr lang="en-US" smtClean="0"/>
              <a:t>trong COPD giai đoạn ổn định</a:t>
            </a:r>
            <a:endParaRPr lang="en-US"/>
          </a:p>
        </p:txBody>
      </p:sp>
      <p:sp>
        <p:nvSpPr>
          <p:cNvPr id="3" name="Content Placeholder 2"/>
          <p:cNvSpPr>
            <a:spLocks noGrp="1"/>
          </p:cNvSpPr>
          <p:nvPr>
            <p:ph idx="1"/>
          </p:nvPr>
        </p:nvSpPr>
        <p:spPr/>
        <p:txBody>
          <a:bodyPr>
            <a:normAutofit/>
          </a:bodyPr>
          <a:lstStyle/>
          <a:p>
            <a:pPr marL="0" indent="0">
              <a:buNone/>
            </a:pPr>
            <a:r>
              <a:rPr lang="en-US" smtClean="0">
                <a:solidFill>
                  <a:srgbClr val="FF0000"/>
                </a:solidFill>
              </a:rPr>
              <a:t>a) Corticosteroid hít</a:t>
            </a:r>
          </a:p>
          <a:p>
            <a:r>
              <a:rPr lang="en-US" smtClean="0"/>
              <a:t>Bộ ba LABA+LAMA+ICS cải thiện CNHH, triệu chứng, tình trạng sức khỏe, làm giảm đợt cấp khi so sánh với LABA+ICS, LABA+LAMA hay LAMA đơn trị liệu (Chứng cứ A)</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18</a:t>
            </a:fld>
            <a:endParaRPr lang="en-US"/>
          </a:p>
        </p:txBody>
      </p:sp>
      <p:sp>
        <p:nvSpPr>
          <p:cNvPr id="6" name="TextBox 5"/>
          <p:cNvSpPr txBox="1"/>
          <p:nvPr/>
        </p:nvSpPr>
        <p:spPr>
          <a:xfrm>
            <a:off x="228600" y="6351659"/>
            <a:ext cx="3505200" cy="307777"/>
          </a:xfrm>
          <a:prstGeom prst="rect">
            <a:avLst/>
          </a:prstGeom>
          <a:noFill/>
        </p:spPr>
        <p:txBody>
          <a:bodyPr wrap="square" rtlCol="0">
            <a:spAutoFit/>
          </a:bodyPr>
          <a:lstStyle/>
          <a:p>
            <a:r>
              <a:rPr lang="en-US" sz="1400" smtClean="0"/>
              <a:t>GOLD 2023</a:t>
            </a:r>
            <a:endParaRPr lang="en-US" sz="140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4215273"/>
            <a:ext cx="1862483" cy="2261972"/>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7696" t="4583" r="28365" b="11293"/>
          <a:stretch/>
        </p:blipFill>
        <p:spPr>
          <a:xfrm>
            <a:off x="4343400" y="4115045"/>
            <a:ext cx="1851454" cy="2362200"/>
          </a:xfrm>
          <a:prstGeom prst="rect">
            <a:avLst/>
          </a:prstGeom>
        </p:spPr>
      </p:pic>
    </p:spTree>
    <p:extLst>
      <p:ext uri="{BB962C8B-B14F-4D97-AF65-F5344CB8AC3E}">
        <p14:creationId xmlns:p14="http://schemas.microsoft.com/office/powerpoint/2010/main" val="10539374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12. Thuốc kháng viêm </a:t>
            </a:r>
            <a:br>
              <a:rPr lang="en-US"/>
            </a:br>
            <a:r>
              <a:rPr lang="en-US"/>
              <a:t>trong COPD giai đoạn ổn định</a:t>
            </a:r>
          </a:p>
        </p:txBody>
      </p:sp>
      <p:sp>
        <p:nvSpPr>
          <p:cNvPr id="3" name="Content Placeholder 2"/>
          <p:cNvSpPr>
            <a:spLocks noGrp="1"/>
          </p:cNvSpPr>
          <p:nvPr>
            <p:ph idx="1"/>
          </p:nvPr>
        </p:nvSpPr>
        <p:spPr/>
        <p:txBody>
          <a:bodyPr>
            <a:normAutofit/>
          </a:bodyPr>
          <a:lstStyle/>
          <a:p>
            <a:pPr marL="514350" indent="-514350">
              <a:buAutoNum type="alphaLcParenR"/>
            </a:pPr>
            <a:r>
              <a:rPr lang="en-US" smtClean="0">
                <a:solidFill>
                  <a:srgbClr val="FF0000"/>
                </a:solidFill>
              </a:rPr>
              <a:t>Corticosteroid hít</a:t>
            </a:r>
          </a:p>
          <a:p>
            <a:r>
              <a:rPr lang="en-US" smtClean="0"/>
              <a:t>Các yếu tố cân nhắc khi thêm ICS: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19</a:t>
            </a:fld>
            <a:endParaRPr lang="en-US"/>
          </a:p>
        </p:txBody>
      </p:sp>
      <p:pic>
        <p:nvPicPr>
          <p:cNvPr id="5" name="Picture 4">
            <a:extLst>
              <a:ext uri="{FF2B5EF4-FFF2-40B4-BE49-F238E27FC236}">
                <a16:creationId xmlns:a16="http://schemas.microsoft.com/office/drawing/2014/main" id="{E08656BD-B317-3D21-B707-29EA40BCA79E}"/>
              </a:ext>
            </a:extLst>
          </p:cNvPr>
          <p:cNvPicPr>
            <a:picLocks noChangeAspect="1"/>
          </p:cNvPicPr>
          <p:nvPr/>
        </p:nvPicPr>
        <p:blipFill rotWithShape="1">
          <a:blip r:embed="rId2"/>
          <a:srcRect l="11868" t="28381" r="12529" b="38336"/>
          <a:stretch/>
        </p:blipFill>
        <p:spPr bwMode="auto">
          <a:xfrm>
            <a:off x="2895600" y="2987676"/>
            <a:ext cx="6324600" cy="3603551"/>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228600" y="6351659"/>
            <a:ext cx="3505200" cy="307777"/>
          </a:xfrm>
          <a:prstGeom prst="rect">
            <a:avLst/>
          </a:prstGeom>
          <a:noFill/>
        </p:spPr>
        <p:txBody>
          <a:bodyPr wrap="square" rtlCol="0">
            <a:spAutoFit/>
          </a:bodyPr>
          <a:lstStyle/>
          <a:p>
            <a:r>
              <a:rPr lang="en-US" sz="1400" smtClean="0"/>
              <a:t>GOLD 2023</a:t>
            </a:r>
            <a:endParaRPr lang="en-US" sz="1400"/>
          </a:p>
        </p:txBody>
      </p:sp>
    </p:spTree>
    <p:extLst>
      <p:ext uri="{BB962C8B-B14F-4D97-AF65-F5344CB8AC3E}">
        <p14:creationId xmlns:p14="http://schemas.microsoft.com/office/powerpoint/2010/main" val="30841939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1. Định nghĩa COPD</a:t>
            </a:r>
            <a:endParaRPr lang="en-US"/>
          </a:p>
        </p:txBody>
      </p:sp>
      <p:sp>
        <p:nvSpPr>
          <p:cNvPr id="3" name="Content Placeholder 2"/>
          <p:cNvSpPr>
            <a:spLocks noGrp="1"/>
          </p:cNvSpPr>
          <p:nvPr>
            <p:ph idx="1"/>
          </p:nvPr>
        </p:nvSpPr>
        <p:spPr>
          <a:xfrm>
            <a:off x="609600" y="1768720"/>
            <a:ext cx="10972800" cy="2035570"/>
          </a:xfrm>
        </p:spPr>
        <p:txBody>
          <a:bodyPr>
            <a:normAutofit fontScale="77500" lnSpcReduction="20000"/>
          </a:bodyPr>
          <a:lstStyle/>
          <a:p>
            <a:r>
              <a:rPr lang="en-US" smtClean="0">
                <a:solidFill>
                  <a:srgbClr val="FF3300"/>
                </a:solidFill>
              </a:rPr>
              <a:t>Bệnh phổi tắc nghẽn mạn tính (COPD)</a:t>
            </a:r>
            <a:r>
              <a:rPr lang="en-US" smtClean="0"/>
              <a:t> </a:t>
            </a:r>
          </a:p>
          <a:p>
            <a:pPr lvl="1"/>
            <a:r>
              <a:rPr lang="en-US" smtClean="0"/>
              <a:t>Là một tình trạng phổi đa dạng</a:t>
            </a:r>
          </a:p>
          <a:p>
            <a:pPr lvl="1"/>
            <a:r>
              <a:rPr lang="en-US"/>
              <a:t>Đ</a:t>
            </a:r>
            <a:r>
              <a:rPr lang="en-US" smtClean="0"/>
              <a:t>ặc trưng bởi các </a:t>
            </a:r>
            <a:r>
              <a:rPr lang="en-US" smtClean="0">
                <a:solidFill>
                  <a:srgbClr val="FF3300"/>
                </a:solidFill>
              </a:rPr>
              <a:t>triệu chứng hô hấp mạn tính</a:t>
            </a:r>
            <a:r>
              <a:rPr lang="en-US" smtClean="0"/>
              <a:t> (khó thở, ho, khạc đàm)</a:t>
            </a:r>
          </a:p>
          <a:p>
            <a:pPr lvl="1"/>
            <a:r>
              <a:rPr lang="en-US" smtClean="0"/>
              <a:t>Do </a:t>
            </a:r>
            <a:r>
              <a:rPr lang="en-US" smtClean="0">
                <a:solidFill>
                  <a:srgbClr val="FF3300"/>
                </a:solidFill>
              </a:rPr>
              <a:t>bất thường về đường dẫn khí</a:t>
            </a:r>
            <a:r>
              <a:rPr lang="en-US" smtClean="0"/>
              <a:t> (viêm phế quản, viêm tiểu phế quản) </a:t>
            </a:r>
            <a:r>
              <a:rPr lang="en-US" smtClean="0">
                <a:solidFill>
                  <a:srgbClr val="FF3300"/>
                </a:solidFill>
              </a:rPr>
              <a:t>và/hoặc phế nang</a:t>
            </a:r>
            <a:r>
              <a:rPr lang="en-US" smtClean="0"/>
              <a:t> (khí phế thủng)</a:t>
            </a:r>
          </a:p>
          <a:p>
            <a:pPr lvl="1"/>
            <a:r>
              <a:rPr lang="en-US" smtClean="0"/>
              <a:t>Gây ra </a:t>
            </a:r>
            <a:r>
              <a:rPr lang="en-US" smtClean="0">
                <a:solidFill>
                  <a:srgbClr val="FF3300"/>
                </a:solidFill>
              </a:rPr>
              <a:t>tắc nghẽn đường dẫn khí</a:t>
            </a:r>
            <a:r>
              <a:rPr lang="en-US" smtClean="0"/>
              <a:t> dai dẳng và thường tiến triển</a:t>
            </a:r>
          </a:p>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2</a:t>
            </a:fld>
            <a:endParaRPr lang="en-US"/>
          </a:p>
        </p:txBody>
      </p:sp>
      <p:sp>
        <p:nvSpPr>
          <p:cNvPr id="5" name="TextBox 4"/>
          <p:cNvSpPr txBox="1"/>
          <p:nvPr/>
        </p:nvSpPr>
        <p:spPr>
          <a:xfrm>
            <a:off x="228600" y="6351659"/>
            <a:ext cx="3505200" cy="307777"/>
          </a:xfrm>
          <a:prstGeom prst="rect">
            <a:avLst/>
          </a:prstGeom>
          <a:noFill/>
        </p:spPr>
        <p:txBody>
          <a:bodyPr wrap="square" rtlCol="0">
            <a:spAutoFit/>
          </a:bodyPr>
          <a:lstStyle/>
          <a:p>
            <a:r>
              <a:rPr lang="en-US" sz="1400" smtClean="0"/>
              <a:t>GOLD 2023</a:t>
            </a:r>
            <a:endParaRPr lang="en-US" sz="1400"/>
          </a:p>
        </p:txBody>
      </p:sp>
      <p:pic>
        <p:nvPicPr>
          <p:cNvPr id="6" name="Picture 2" descr="Emphysema">
            <a:extLst>
              <a:ext uri="{FF2B5EF4-FFF2-40B4-BE49-F238E27FC236}">
                <a16:creationId xmlns:a16="http://schemas.microsoft.com/office/drawing/2014/main" id="{10E68A5F-80FD-48F5-8BE5-D2A427E813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129"/>
          <a:stretch/>
        </p:blipFill>
        <p:spPr bwMode="auto">
          <a:xfrm>
            <a:off x="7340921" y="3982468"/>
            <a:ext cx="2793357" cy="242762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587178" y="3982468"/>
            <a:ext cx="5029200" cy="2523079"/>
            <a:chOff x="1447800" y="2389894"/>
            <a:chExt cx="6172200" cy="3096506"/>
          </a:xfrm>
        </p:grpSpPr>
        <p:pic>
          <p:nvPicPr>
            <p:cNvPr id="8" name="Picture 2" descr="Fig-11">
              <a:extLst>
                <a:ext uri="{FF2B5EF4-FFF2-40B4-BE49-F238E27FC236}">
                  <a16:creationId xmlns:a16="http://schemas.microsoft.com/office/drawing/2014/main" id="{D5E5100F-EB85-48AA-A66A-7F81D9BA93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73" r="5682" b="21932"/>
            <a:stretch/>
          </p:blipFill>
          <p:spPr bwMode="auto">
            <a:xfrm>
              <a:off x="1447800" y="2389894"/>
              <a:ext cx="6172200" cy="3096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7">
              <a:extLst>
                <a:ext uri="{FF2B5EF4-FFF2-40B4-BE49-F238E27FC236}">
                  <a16:creationId xmlns:a16="http://schemas.microsoft.com/office/drawing/2014/main" id="{76753541-F86B-4D07-8F38-3B0C09EAA276}"/>
                </a:ext>
              </a:extLst>
            </p:cNvPr>
            <p:cNvSpPr/>
            <p:nvPr/>
          </p:nvSpPr>
          <p:spPr>
            <a:xfrm>
              <a:off x="1555812" y="2744039"/>
              <a:ext cx="2343705" cy="293434"/>
            </a:xfrm>
            <a:prstGeom prst="roundRect">
              <a:avLst/>
            </a:prstGeom>
            <a:solidFill>
              <a:srgbClr val="FFFFFF"/>
            </a:solidFill>
            <a:ln w="25400" cap="flat" cmpd="sng" algn="ctr">
              <a:noFill/>
              <a:prstDash val="solid"/>
            </a:ln>
            <a:effectLst/>
          </p:spPr>
          <p:txBody>
            <a:bodyPr anchor="ctr"/>
            <a:lstStyle>
              <a:lvl1pPr eaLnBrk="0" hangingPunct="0">
                <a:spcBef>
                  <a:spcPct val="20000"/>
                </a:spcBef>
                <a:buChar char="•"/>
                <a:defRPr sz="2400">
                  <a:solidFill>
                    <a:schemeClr val="tx1"/>
                  </a:solidFill>
                  <a:latin typeface="Verdana" pitchFamily="34" charset="0"/>
                </a:defRPr>
              </a:lvl1pPr>
              <a:lvl2pPr indent="-285750" eaLnBrk="0" hangingPunct="0">
                <a:spcBef>
                  <a:spcPct val="20000"/>
                </a:spcBef>
                <a:buChar char="–"/>
                <a:defRPr sz="2000">
                  <a:solidFill>
                    <a:schemeClr val="tx1"/>
                  </a:solidFill>
                  <a:latin typeface="Verdana" pitchFamily="34" charset="0"/>
                </a:defRPr>
              </a:lvl2pPr>
              <a:lvl3pPr indent="-228600" eaLnBrk="0" hangingPunct="0">
                <a:spcBef>
                  <a:spcPct val="20000"/>
                </a:spcBef>
                <a:buFont typeface="Symbol" pitchFamily="18" charset="2"/>
                <a:buChar char="+"/>
                <a:defRPr sz="2000">
                  <a:solidFill>
                    <a:schemeClr val="tx1"/>
                  </a:solidFill>
                  <a:latin typeface="Verdana" pitchFamily="34" charset="0"/>
                </a:defRPr>
              </a:lvl3pPr>
              <a:lvl4pPr indent="-228600" eaLnBrk="0" hangingPunct="0">
                <a:spcBef>
                  <a:spcPct val="20000"/>
                </a:spcBef>
                <a:buChar char="–"/>
                <a:defRPr sz="2000">
                  <a:solidFill>
                    <a:schemeClr val="tx1"/>
                  </a:solidFill>
                  <a:latin typeface="Verdana" pitchFamily="34" charset="0"/>
                </a:defRPr>
              </a:lvl4pPr>
              <a:lvl5pPr indent="-228600" eaLnBrk="0" hangingPunct="0">
                <a:spcBef>
                  <a:spcPct val="20000"/>
                </a:spcBef>
                <a:buChar char="»"/>
                <a:defRPr sz="2000">
                  <a:solidFill>
                    <a:schemeClr val="tx1"/>
                  </a:solidFill>
                  <a:latin typeface="Verdana" pitchFamily="34" charset="0"/>
                </a:defRPr>
              </a:lvl5pPr>
              <a:lvl6pPr indent="-228600" eaLnBrk="0" fontAlgn="base" hangingPunct="0">
                <a:spcBef>
                  <a:spcPct val="20000"/>
                </a:spcBef>
                <a:spcAft>
                  <a:spcPct val="0"/>
                </a:spcAft>
                <a:buChar char="»"/>
                <a:defRPr sz="2000">
                  <a:solidFill>
                    <a:schemeClr val="tx1"/>
                  </a:solidFill>
                  <a:latin typeface="Verdana" pitchFamily="34" charset="0"/>
                </a:defRPr>
              </a:lvl6pPr>
              <a:lvl7pPr indent="-228600" eaLnBrk="0" fontAlgn="base" hangingPunct="0">
                <a:spcBef>
                  <a:spcPct val="20000"/>
                </a:spcBef>
                <a:spcAft>
                  <a:spcPct val="0"/>
                </a:spcAft>
                <a:buChar char="»"/>
                <a:defRPr sz="2000">
                  <a:solidFill>
                    <a:schemeClr val="tx1"/>
                  </a:solidFill>
                  <a:latin typeface="Verdana" pitchFamily="34" charset="0"/>
                </a:defRPr>
              </a:lvl7pPr>
              <a:lvl8pPr indent="-228600" eaLnBrk="0" fontAlgn="base" hangingPunct="0">
                <a:spcBef>
                  <a:spcPct val="20000"/>
                </a:spcBef>
                <a:spcAft>
                  <a:spcPct val="0"/>
                </a:spcAft>
                <a:buChar char="»"/>
                <a:defRPr sz="2000">
                  <a:solidFill>
                    <a:schemeClr val="tx1"/>
                  </a:solidFill>
                  <a:latin typeface="Verdana" pitchFamily="34" charset="0"/>
                </a:defRPr>
              </a:lvl8pPr>
              <a:lvl9pPr indent="-228600" eaLnBrk="0" fontAlgn="base" hangingPunct="0">
                <a:spcBef>
                  <a:spcPct val="20000"/>
                </a:spcBef>
                <a:spcAft>
                  <a:spcPct val="0"/>
                </a:spcAft>
                <a:buChar char="»"/>
                <a:defRPr sz="2000">
                  <a:solidFill>
                    <a:schemeClr val="tx1"/>
                  </a:solidFill>
                  <a:latin typeface="Verdana" pitchFamily="34" charset="0"/>
                </a:defRPr>
              </a:lvl9pPr>
            </a:lstStyle>
            <a:p>
              <a:pPr algn="ctr" defTabSz="685800" eaLnBrk="1" fontAlgn="base" hangingPunct="1">
                <a:spcBef>
                  <a:spcPct val="0"/>
                </a:spcBef>
                <a:spcAft>
                  <a:spcPct val="0"/>
                </a:spcAft>
                <a:buNone/>
                <a:defRPr/>
              </a:pPr>
              <a:r>
                <a:rPr lang="en-US" altLang="en-US" sz="900" b="1" kern="0" dirty="0" err="1">
                  <a:solidFill>
                    <a:srgbClr val="000000"/>
                  </a:solidFill>
                  <a:latin typeface="Tahoma" pitchFamily="34" charset="0"/>
                  <a:cs typeface="Tahoma" pitchFamily="34" charset="0"/>
                </a:rPr>
                <a:t>Hút</a:t>
              </a:r>
              <a:r>
                <a:rPr lang="en-US" altLang="en-US" sz="900" b="1" kern="0" dirty="0">
                  <a:solidFill>
                    <a:srgbClr val="000000"/>
                  </a:solidFill>
                  <a:latin typeface="Tahoma" pitchFamily="34" charset="0"/>
                  <a:cs typeface="Tahoma" pitchFamily="34" charset="0"/>
                </a:rPr>
                <a:t> thuốc </a:t>
              </a:r>
              <a:r>
                <a:rPr lang="en-US" altLang="en-US" sz="900" b="1" kern="0" dirty="0" err="1">
                  <a:solidFill>
                    <a:srgbClr val="000000"/>
                  </a:solidFill>
                  <a:latin typeface="Tahoma" pitchFamily="34" charset="0"/>
                  <a:cs typeface="Tahoma" pitchFamily="34" charset="0"/>
                </a:rPr>
                <a:t>lá</a:t>
              </a:r>
              <a:endParaRPr lang="vi-VN" altLang="en-US" sz="900" b="1" kern="0" dirty="0">
                <a:solidFill>
                  <a:srgbClr val="000000"/>
                </a:solidFill>
                <a:latin typeface="Tahoma" pitchFamily="34" charset="0"/>
                <a:cs typeface="Tahoma" pitchFamily="34" charset="0"/>
              </a:endParaRPr>
            </a:p>
          </p:txBody>
        </p:sp>
        <p:sp>
          <p:nvSpPr>
            <p:cNvPr id="10" name="Rounded Rectangle 8">
              <a:extLst>
                <a:ext uri="{FF2B5EF4-FFF2-40B4-BE49-F238E27FC236}">
                  <a16:creationId xmlns:a16="http://schemas.microsoft.com/office/drawing/2014/main" id="{E7C6349A-A595-439C-80B0-EBFDD2008563}"/>
                </a:ext>
              </a:extLst>
            </p:cNvPr>
            <p:cNvSpPr/>
            <p:nvPr/>
          </p:nvSpPr>
          <p:spPr>
            <a:xfrm>
              <a:off x="1620915" y="3343556"/>
              <a:ext cx="2343705" cy="211222"/>
            </a:xfrm>
            <a:prstGeom prst="roundRect">
              <a:avLst/>
            </a:prstGeom>
            <a:solidFill>
              <a:srgbClr val="FFFFFF"/>
            </a:solidFill>
            <a:ln w="25400" cap="flat" cmpd="sng" algn="ctr">
              <a:noFill/>
              <a:prstDash val="solid"/>
            </a:ln>
            <a:effectLst/>
          </p:spPr>
          <p:txBody>
            <a:bodyPr anchor="ctr"/>
            <a:lstStyle>
              <a:lvl1pPr eaLnBrk="0" hangingPunct="0">
                <a:spcBef>
                  <a:spcPct val="20000"/>
                </a:spcBef>
                <a:buChar char="•"/>
                <a:defRPr sz="2400">
                  <a:solidFill>
                    <a:schemeClr val="tx1"/>
                  </a:solidFill>
                  <a:latin typeface="Verdana" pitchFamily="34" charset="0"/>
                </a:defRPr>
              </a:lvl1pPr>
              <a:lvl2pPr indent="-285750" eaLnBrk="0" hangingPunct="0">
                <a:spcBef>
                  <a:spcPct val="20000"/>
                </a:spcBef>
                <a:buChar char="–"/>
                <a:defRPr sz="2000">
                  <a:solidFill>
                    <a:schemeClr val="tx1"/>
                  </a:solidFill>
                  <a:latin typeface="Verdana" pitchFamily="34" charset="0"/>
                </a:defRPr>
              </a:lvl2pPr>
              <a:lvl3pPr indent="-228600" eaLnBrk="0" hangingPunct="0">
                <a:spcBef>
                  <a:spcPct val="20000"/>
                </a:spcBef>
                <a:buFont typeface="Symbol" pitchFamily="18" charset="2"/>
                <a:buChar char="+"/>
                <a:defRPr sz="2000">
                  <a:solidFill>
                    <a:schemeClr val="tx1"/>
                  </a:solidFill>
                  <a:latin typeface="Verdana" pitchFamily="34" charset="0"/>
                </a:defRPr>
              </a:lvl3pPr>
              <a:lvl4pPr indent="-228600" eaLnBrk="0" hangingPunct="0">
                <a:spcBef>
                  <a:spcPct val="20000"/>
                </a:spcBef>
                <a:buChar char="–"/>
                <a:defRPr sz="2000">
                  <a:solidFill>
                    <a:schemeClr val="tx1"/>
                  </a:solidFill>
                  <a:latin typeface="Verdana" pitchFamily="34" charset="0"/>
                </a:defRPr>
              </a:lvl4pPr>
              <a:lvl5pPr indent="-228600" eaLnBrk="0" hangingPunct="0">
                <a:spcBef>
                  <a:spcPct val="20000"/>
                </a:spcBef>
                <a:buChar char="»"/>
                <a:defRPr sz="2000">
                  <a:solidFill>
                    <a:schemeClr val="tx1"/>
                  </a:solidFill>
                  <a:latin typeface="Verdana" pitchFamily="34" charset="0"/>
                </a:defRPr>
              </a:lvl5pPr>
              <a:lvl6pPr indent="-228600" eaLnBrk="0" fontAlgn="base" hangingPunct="0">
                <a:spcBef>
                  <a:spcPct val="20000"/>
                </a:spcBef>
                <a:spcAft>
                  <a:spcPct val="0"/>
                </a:spcAft>
                <a:buChar char="»"/>
                <a:defRPr sz="2000">
                  <a:solidFill>
                    <a:schemeClr val="tx1"/>
                  </a:solidFill>
                  <a:latin typeface="Verdana" pitchFamily="34" charset="0"/>
                </a:defRPr>
              </a:lvl6pPr>
              <a:lvl7pPr indent="-228600" eaLnBrk="0" fontAlgn="base" hangingPunct="0">
                <a:spcBef>
                  <a:spcPct val="20000"/>
                </a:spcBef>
                <a:spcAft>
                  <a:spcPct val="0"/>
                </a:spcAft>
                <a:buChar char="»"/>
                <a:defRPr sz="2000">
                  <a:solidFill>
                    <a:schemeClr val="tx1"/>
                  </a:solidFill>
                  <a:latin typeface="Verdana" pitchFamily="34" charset="0"/>
                </a:defRPr>
              </a:lvl7pPr>
              <a:lvl8pPr indent="-228600" eaLnBrk="0" fontAlgn="base" hangingPunct="0">
                <a:spcBef>
                  <a:spcPct val="20000"/>
                </a:spcBef>
                <a:spcAft>
                  <a:spcPct val="0"/>
                </a:spcAft>
                <a:buChar char="»"/>
                <a:defRPr sz="2000">
                  <a:solidFill>
                    <a:schemeClr val="tx1"/>
                  </a:solidFill>
                  <a:latin typeface="Verdana" pitchFamily="34" charset="0"/>
                </a:defRPr>
              </a:lvl8pPr>
              <a:lvl9pPr indent="-228600" eaLnBrk="0" fontAlgn="base" hangingPunct="0">
                <a:spcBef>
                  <a:spcPct val="20000"/>
                </a:spcBef>
                <a:spcAft>
                  <a:spcPct val="0"/>
                </a:spcAft>
                <a:buChar char="»"/>
                <a:defRPr sz="2000">
                  <a:solidFill>
                    <a:schemeClr val="tx1"/>
                  </a:solidFill>
                  <a:latin typeface="Verdana" pitchFamily="34" charset="0"/>
                </a:defRPr>
              </a:lvl9pPr>
            </a:lstStyle>
            <a:p>
              <a:pPr algn="ctr" defTabSz="685800" eaLnBrk="1" fontAlgn="base" hangingPunct="1">
                <a:spcBef>
                  <a:spcPct val="0"/>
                </a:spcBef>
                <a:spcAft>
                  <a:spcPct val="0"/>
                </a:spcAft>
                <a:buNone/>
                <a:defRPr/>
              </a:pPr>
              <a:r>
                <a:rPr lang="en-US" altLang="en-US" sz="900" b="1" kern="0">
                  <a:solidFill>
                    <a:srgbClr val="000000"/>
                  </a:solidFill>
                  <a:latin typeface="Tahoma" pitchFamily="34" charset="0"/>
                  <a:cs typeface="Tahoma" pitchFamily="34" charset="0"/>
                </a:rPr>
                <a:t>Bụi và hoá chất nghề nghiệp</a:t>
              </a:r>
              <a:endParaRPr lang="vi-VN" altLang="en-US" sz="900" b="1" kern="0">
                <a:solidFill>
                  <a:srgbClr val="000000"/>
                </a:solidFill>
                <a:latin typeface="Tahoma" pitchFamily="34" charset="0"/>
                <a:cs typeface="Tahoma" pitchFamily="34" charset="0"/>
              </a:endParaRPr>
            </a:p>
          </p:txBody>
        </p:sp>
        <p:sp>
          <p:nvSpPr>
            <p:cNvPr id="11" name="Rounded Rectangle 9">
              <a:extLst>
                <a:ext uri="{FF2B5EF4-FFF2-40B4-BE49-F238E27FC236}">
                  <a16:creationId xmlns:a16="http://schemas.microsoft.com/office/drawing/2014/main" id="{57D096A4-9C83-43E6-AF2D-C2EC02AD172E}"/>
                </a:ext>
              </a:extLst>
            </p:cNvPr>
            <p:cNvSpPr/>
            <p:nvPr/>
          </p:nvSpPr>
          <p:spPr>
            <a:xfrm>
              <a:off x="1620915" y="3950661"/>
              <a:ext cx="2343705" cy="211222"/>
            </a:xfrm>
            <a:prstGeom prst="roundRect">
              <a:avLst/>
            </a:prstGeom>
            <a:solidFill>
              <a:srgbClr val="FFFFFF"/>
            </a:solidFill>
            <a:ln w="25400" cap="flat" cmpd="sng" algn="ctr">
              <a:noFill/>
              <a:prstDash val="solid"/>
            </a:ln>
            <a:effectLst/>
          </p:spPr>
          <p:txBody>
            <a:bodyPr anchor="ctr"/>
            <a:lstStyle>
              <a:lvl1pPr eaLnBrk="0" hangingPunct="0">
                <a:spcBef>
                  <a:spcPct val="20000"/>
                </a:spcBef>
                <a:buChar char="•"/>
                <a:defRPr sz="2400">
                  <a:solidFill>
                    <a:schemeClr val="tx1"/>
                  </a:solidFill>
                  <a:latin typeface="Verdana" pitchFamily="34" charset="0"/>
                </a:defRPr>
              </a:lvl1pPr>
              <a:lvl2pPr indent="-285750" eaLnBrk="0" hangingPunct="0">
                <a:spcBef>
                  <a:spcPct val="20000"/>
                </a:spcBef>
                <a:buChar char="–"/>
                <a:defRPr sz="2000">
                  <a:solidFill>
                    <a:schemeClr val="tx1"/>
                  </a:solidFill>
                  <a:latin typeface="Verdana" pitchFamily="34" charset="0"/>
                </a:defRPr>
              </a:lvl2pPr>
              <a:lvl3pPr indent="-228600" eaLnBrk="0" hangingPunct="0">
                <a:spcBef>
                  <a:spcPct val="20000"/>
                </a:spcBef>
                <a:buFont typeface="Symbol" pitchFamily="18" charset="2"/>
                <a:buChar char="+"/>
                <a:defRPr sz="2000">
                  <a:solidFill>
                    <a:schemeClr val="tx1"/>
                  </a:solidFill>
                  <a:latin typeface="Verdana" pitchFamily="34" charset="0"/>
                </a:defRPr>
              </a:lvl3pPr>
              <a:lvl4pPr indent="-228600" eaLnBrk="0" hangingPunct="0">
                <a:spcBef>
                  <a:spcPct val="20000"/>
                </a:spcBef>
                <a:buChar char="–"/>
                <a:defRPr sz="2000">
                  <a:solidFill>
                    <a:schemeClr val="tx1"/>
                  </a:solidFill>
                  <a:latin typeface="Verdana" pitchFamily="34" charset="0"/>
                </a:defRPr>
              </a:lvl4pPr>
              <a:lvl5pPr indent="-228600" eaLnBrk="0" hangingPunct="0">
                <a:spcBef>
                  <a:spcPct val="20000"/>
                </a:spcBef>
                <a:buChar char="»"/>
                <a:defRPr sz="2000">
                  <a:solidFill>
                    <a:schemeClr val="tx1"/>
                  </a:solidFill>
                  <a:latin typeface="Verdana" pitchFamily="34" charset="0"/>
                </a:defRPr>
              </a:lvl5pPr>
              <a:lvl6pPr indent="-228600" eaLnBrk="0" fontAlgn="base" hangingPunct="0">
                <a:spcBef>
                  <a:spcPct val="20000"/>
                </a:spcBef>
                <a:spcAft>
                  <a:spcPct val="0"/>
                </a:spcAft>
                <a:buChar char="»"/>
                <a:defRPr sz="2000">
                  <a:solidFill>
                    <a:schemeClr val="tx1"/>
                  </a:solidFill>
                  <a:latin typeface="Verdana" pitchFamily="34" charset="0"/>
                </a:defRPr>
              </a:lvl6pPr>
              <a:lvl7pPr indent="-228600" eaLnBrk="0" fontAlgn="base" hangingPunct="0">
                <a:spcBef>
                  <a:spcPct val="20000"/>
                </a:spcBef>
                <a:spcAft>
                  <a:spcPct val="0"/>
                </a:spcAft>
                <a:buChar char="»"/>
                <a:defRPr sz="2000">
                  <a:solidFill>
                    <a:schemeClr val="tx1"/>
                  </a:solidFill>
                  <a:latin typeface="Verdana" pitchFamily="34" charset="0"/>
                </a:defRPr>
              </a:lvl7pPr>
              <a:lvl8pPr indent="-228600" eaLnBrk="0" fontAlgn="base" hangingPunct="0">
                <a:spcBef>
                  <a:spcPct val="20000"/>
                </a:spcBef>
                <a:spcAft>
                  <a:spcPct val="0"/>
                </a:spcAft>
                <a:buChar char="»"/>
                <a:defRPr sz="2000">
                  <a:solidFill>
                    <a:schemeClr val="tx1"/>
                  </a:solidFill>
                  <a:latin typeface="Verdana" pitchFamily="34" charset="0"/>
                </a:defRPr>
              </a:lvl8pPr>
              <a:lvl9pPr indent="-228600" eaLnBrk="0" fontAlgn="base" hangingPunct="0">
                <a:spcBef>
                  <a:spcPct val="20000"/>
                </a:spcBef>
                <a:spcAft>
                  <a:spcPct val="0"/>
                </a:spcAft>
                <a:buChar char="»"/>
                <a:defRPr sz="2000">
                  <a:solidFill>
                    <a:schemeClr val="tx1"/>
                  </a:solidFill>
                  <a:latin typeface="Verdana" pitchFamily="34" charset="0"/>
                </a:defRPr>
              </a:lvl9pPr>
            </a:lstStyle>
            <a:p>
              <a:pPr algn="ctr" defTabSz="685800" eaLnBrk="1" fontAlgn="base" hangingPunct="1">
                <a:spcBef>
                  <a:spcPct val="0"/>
                </a:spcBef>
                <a:spcAft>
                  <a:spcPct val="0"/>
                </a:spcAft>
                <a:buNone/>
                <a:defRPr/>
              </a:pPr>
              <a:r>
                <a:rPr lang="en-US" altLang="en-US" sz="900" b="1" kern="0" dirty="0" err="1">
                  <a:solidFill>
                    <a:srgbClr val="000000"/>
                  </a:solidFill>
                  <a:latin typeface="Tahoma" pitchFamily="34" charset="0"/>
                  <a:cs typeface="Tahoma" pitchFamily="34" charset="0"/>
                </a:rPr>
                <a:t>Khói</a:t>
              </a:r>
              <a:r>
                <a:rPr lang="en-US" altLang="en-US" sz="900" b="1" kern="0" dirty="0">
                  <a:solidFill>
                    <a:srgbClr val="000000"/>
                  </a:solidFill>
                  <a:latin typeface="Tahoma" pitchFamily="34" charset="0"/>
                  <a:cs typeface="Tahoma" pitchFamily="34" charset="0"/>
                </a:rPr>
                <a:t> thuốc </a:t>
              </a:r>
              <a:r>
                <a:rPr lang="en-US" altLang="en-US" sz="900" b="1" kern="0" dirty="0" err="1">
                  <a:solidFill>
                    <a:srgbClr val="000000"/>
                  </a:solidFill>
                  <a:latin typeface="Tahoma" pitchFamily="34" charset="0"/>
                  <a:cs typeface="Tahoma" pitchFamily="34" charset="0"/>
                </a:rPr>
                <a:t>trong</a:t>
              </a:r>
              <a:r>
                <a:rPr lang="en-US" altLang="en-US" sz="900" b="1" kern="0" dirty="0">
                  <a:solidFill>
                    <a:srgbClr val="000000"/>
                  </a:solidFill>
                  <a:latin typeface="Tahoma" pitchFamily="34" charset="0"/>
                  <a:cs typeface="Tahoma" pitchFamily="34" charset="0"/>
                </a:rPr>
                <a:t> </a:t>
              </a:r>
              <a:r>
                <a:rPr lang="en-US" altLang="en-US" sz="900" b="1" kern="0" dirty="0" err="1">
                  <a:solidFill>
                    <a:srgbClr val="000000"/>
                  </a:solidFill>
                  <a:latin typeface="Tahoma" pitchFamily="34" charset="0"/>
                  <a:cs typeface="Tahoma" pitchFamily="34" charset="0"/>
                </a:rPr>
                <a:t>môi</a:t>
              </a:r>
              <a:r>
                <a:rPr lang="en-US" altLang="en-US" sz="900" b="1" kern="0" dirty="0">
                  <a:solidFill>
                    <a:srgbClr val="000000"/>
                  </a:solidFill>
                  <a:latin typeface="Tahoma" pitchFamily="34" charset="0"/>
                  <a:cs typeface="Tahoma" pitchFamily="34" charset="0"/>
                </a:rPr>
                <a:t> </a:t>
              </a:r>
              <a:r>
                <a:rPr lang="en-US" altLang="en-US" sz="900" b="1" kern="0" dirty="0" err="1">
                  <a:solidFill>
                    <a:srgbClr val="000000"/>
                  </a:solidFill>
                  <a:latin typeface="Tahoma" pitchFamily="34" charset="0"/>
                  <a:cs typeface="Tahoma" pitchFamily="34" charset="0"/>
                </a:rPr>
                <a:t>trường</a:t>
              </a:r>
              <a:endParaRPr lang="vi-VN" altLang="en-US" sz="900" b="1" kern="0" dirty="0">
                <a:solidFill>
                  <a:srgbClr val="000000"/>
                </a:solidFill>
                <a:latin typeface="Tahoma" pitchFamily="34" charset="0"/>
                <a:cs typeface="Tahoma" pitchFamily="34" charset="0"/>
              </a:endParaRPr>
            </a:p>
          </p:txBody>
        </p:sp>
        <p:sp>
          <p:nvSpPr>
            <p:cNvPr id="12" name="Rounded Rectangle 10">
              <a:extLst>
                <a:ext uri="{FF2B5EF4-FFF2-40B4-BE49-F238E27FC236}">
                  <a16:creationId xmlns:a16="http://schemas.microsoft.com/office/drawing/2014/main" id="{9D1868B4-8D3C-4019-9AF0-3B62A98F222E}"/>
                </a:ext>
              </a:extLst>
            </p:cNvPr>
            <p:cNvSpPr/>
            <p:nvPr/>
          </p:nvSpPr>
          <p:spPr>
            <a:xfrm>
              <a:off x="1620915" y="4513497"/>
              <a:ext cx="2343705" cy="211221"/>
            </a:xfrm>
            <a:prstGeom prst="roundRect">
              <a:avLst/>
            </a:prstGeom>
            <a:solidFill>
              <a:srgbClr val="FFFFFF"/>
            </a:solidFill>
            <a:ln w="25400" cap="flat" cmpd="sng" algn="ctr">
              <a:noFill/>
              <a:prstDash val="solid"/>
            </a:ln>
            <a:effectLst/>
          </p:spPr>
          <p:txBody>
            <a:bodyPr anchor="ctr"/>
            <a:lstStyle>
              <a:lvl1pPr eaLnBrk="0" hangingPunct="0">
                <a:spcBef>
                  <a:spcPct val="20000"/>
                </a:spcBef>
                <a:buChar char="•"/>
                <a:defRPr sz="2400">
                  <a:solidFill>
                    <a:schemeClr val="tx1"/>
                  </a:solidFill>
                  <a:latin typeface="Verdana" pitchFamily="34" charset="0"/>
                </a:defRPr>
              </a:lvl1pPr>
              <a:lvl2pPr indent="-285750" eaLnBrk="0" hangingPunct="0">
                <a:spcBef>
                  <a:spcPct val="20000"/>
                </a:spcBef>
                <a:buChar char="–"/>
                <a:defRPr sz="2000">
                  <a:solidFill>
                    <a:schemeClr val="tx1"/>
                  </a:solidFill>
                  <a:latin typeface="Verdana" pitchFamily="34" charset="0"/>
                </a:defRPr>
              </a:lvl2pPr>
              <a:lvl3pPr indent="-228600" eaLnBrk="0" hangingPunct="0">
                <a:spcBef>
                  <a:spcPct val="20000"/>
                </a:spcBef>
                <a:buFont typeface="Symbol" pitchFamily="18" charset="2"/>
                <a:buChar char="+"/>
                <a:defRPr sz="2000">
                  <a:solidFill>
                    <a:schemeClr val="tx1"/>
                  </a:solidFill>
                  <a:latin typeface="Verdana" pitchFamily="34" charset="0"/>
                </a:defRPr>
              </a:lvl3pPr>
              <a:lvl4pPr indent="-228600" eaLnBrk="0" hangingPunct="0">
                <a:spcBef>
                  <a:spcPct val="20000"/>
                </a:spcBef>
                <a:buChar char="–"/>
                <a:defRPr sz="2000">
                  <a:solidFill>
                    <a:schemeClr val="tx1"/>
                  </a:solidFill>
                  <a:latin typeface="Verdana" pitchFamily="34" charset="0"/>
                </a:defRPr>
              </a:lvl4pPr>
              <a:lvl5pPr indent="-228600" eaLnBrk="0" hangingPunct="0">
                <a:spcBef>
                  <a:spcPct val="20000"/>
                </a:spcBef>
                <a:buChar char="»"/>
                <a:defRPr sz="2000">
                  <a:solidFill>
                    <a:schemeClr val="tx1"/>
                  </a:solidFill>
                  <a:latin typeface="Verdana" pitchFamily="34" charset="0"/>
                </a:defRPr>
              </a:lvl5pPr>
              <a:lvl6pPr indent="-228600" eaLnBrk="0" fontAlgn="base" hangingPunct="0">
                <a:spcBef>
                  <a:spcPct val="20000"/>
                </a:spcBef>
                <a:spcAft>
                  <a:spcPct val="0"/>
                </a:spcAft>
                <a:buChar char="»"/>
                <a:defRPr sz="2000">
                  <a:solidFill>
                    <a:schemeClr val="tx1"/>
                  </a:solidFill>
                  <a:latin typeface="Verdana" pitchFamily="34" charset="0"/>
                </a:defRPr>
              </a:lvl6pPr>
              <a:lvl7pPr indent="-228600" eaLnBrk="0" fontAlgn="base" hangingPunct="0">
                <a:spcBef>
                  <a:spcPct val="20000"/>
                </a:spcBef>
                <a:spcAft>
                  <a:spcPct val="0"/>
                </a:spcAft>
                <a:buChar char="»"/>
                <a:defRPr sz="2000">
                  <a:solidFill>
                    <a:schemeClr val="tx1"/>
                  </a:solidFill>
                  <a:latin typeface="Verdana" pitchFamily="34" charset="0"/>
                </a:defRPr>
              </a:lvl7pPr>
              <a:lvl8pPr indent="-228600" eaLnBrk="0" fontAlgn="base" hangingPunct="0">
                <a:spcBef>
                  <a:spcPct val="20000"/>
                </a:spcBef>
                <a:spcAft>
                  <a:spcPct val="0"/>
                </a:spcAft>
                <a:buChar char="»"/>
                <a:defRPr sz="2000">
                  <a:solidFill>
                    <a:schemeClr val="tx1"/>
                  </a:solidFill>
                  <a:latin typeface="Verdana" pitchFamily="34" charset="0"/>
                </a:defRPr>
              </a:lvl8pPr>
              <a:lvl9pPr indent="-228600" eaLnBrk="0" fontAlgn="base" hangingPunct="0">
                <a:spcBef>
                  <a:spcPct val="20000"/>
                </a:spcBef>
                <a:spcAft>
                  <a:spcPct val="0"/>
                </a:spcAft>
                <a:buChar char="»"/>
                <a:defRPr sz="2000">
                  <a:solidFill>
                    <a:schemeClr val="tx1"/>
                  </a:solidFill>
                  <a:latin typeface="Verdana" pitchFamily="34" charset="0"/>
                </a:defRPr>
              </a:lvl9pPr>
            </a:lstStyle>
            <a:p>
              <a:pPr algn="ctr" defTabSz="685800" eaLnBrk="1" fontAlgn="base" hangingPunct="1">
                <a:spcBef>
                  <a:spcPct val="0"/>
                </a:spcBef>
                <a:spcAft>
                  <a:spcPct val="0"/>
                </a:spcAft>
                <a:buNone/>
                <a:defRPr/>
              </a:pPr>
              <a:r>
                <a:rPr lang="en-US" altLang="en-US" sz="900" b="1" kern="0" dirty="0">
                  <a:solidFill>
                    <a:srgbClr val="000000"/>
                  </a:solidFill>
                  <a:latin typeface="Tahoma" pitchFamily="34" charset="0"/>
                  <a:cs typeface="Tahoma" pitchFamily="34" charset="0"/>
                </a:rPr>
                <a:t>Ô </a:t>
              </a:r>
              <a:r>
                <a:rPr lang="en-US" altLang="en-US" sz="900" b="1" kern="0" dirty="0" err="1">
                  <a:solidFill>
                    <a:srgbClr val="000000"/>
                  </a:solidFill>
                  <a:latin typeface="Tahoma" pitchFamily="34" charset="0"/>
                  <a:cs typeface="Tahoma" pitchFamily="34" charset="0"/>
                </a:rPr>
                <a:t>nhiễm</a:t>
              </a:r>
              <a:r>
                <a:rPr lang="en-US" altLang="en-US" sz="900" b="1" kern="0" dirty="0">
                  <a:solidFill>
                    <a:srgbClr val="000000"/>
                  </a:solidFill>
                  <a:latin typeface="Tahoma" pitchFamily="34" charset="0"/>
                  <a:cs typeface="Tahoma" pitchFamily="34" charset="0"/>
                </a:rPr>
                <a:t> </a:t>
              </a:r>
              <a:r>
                <a:rPr lang="en-US" altLang="en-US" sz="900" b="1" kern="0" err="1">
                  <a:solidFill>
                    <a:srgbClr val="000000"/>
                  </a:solidFill>
                  <a:latin typeface="Tahoma" pitchFamily="34" charset="0"/>
                  <a:cs typeface="Tahoma" pitchFamily="34" charset="0"/>
                </a:rPr>
                <a:t>trong</a:t>
              </a:r>
              <a:r>
                <a:rPr lang="en-US" altLang="en-US" sz="900" b="1" kern="0">
                  <a:solidFill>
                    <a:srgbClr val="000000"/>
                  </a:solidFill>
                  <a:latin typeface="Tahoma" pitchFamily="34" charset="0"/>
                  <a:cs typeface="Tahoma" pitchFamily="34" charset="0"/>
                </a:rPr>
                <a:t> </a:t>
              </a:r>
              <a:endParaRPr lang="en-US" altLang="en-US" sz="900" b="1" kern="0" smtClean="0">
                <a:solidFill>
                  <a:srgbClr val="000000"/>
                </a:solidFill>
                <a:latin typeface="Tahoma" pitchFamily="34" charset="0"/>
                <a:cs typeface="Tahoma" pitchFamily="34" charset="0"/>
              </a:endParaRPr>
            </a:p>
            <a:p>
              <a:pPr algn="ctr" defTabSz="685800" eaLnBrk="1" fontAlgn="base" hangingPunct="1">
                <a:spcBef>
                  <a:spcPct val="0"/>
                </a:spcBef>
                <a:spcAft>
                  <a:spcPct val="0"/>
                </a:spcAft>
                <a:buNone/>
                <a:defRPr/>
              </a:pPr>
              <a:r>
                <a:rPr lang="en-US" altLang="en-US" sz="900" b="1" kern="0" smtClean="0">
                  <a:solidFill>
                    <a:srgbClr val="000000"/>
                  </a:solidFill>
                  <a:latin typeface="Tahoma" pitchFamily="34" charset="0"/>
                  <a:cs typeface="Tahoma" pitchFamily="34" charset="0"/>
                </a:rPr>
                <a:t>và </a:t>
              </a:r>
              <a:r>
                <a:rPr lang="en-US" altLang="en-US" sz="900" b="1" kern="0" dirty="0" err="1">
                  <a:solidFill>
                    <a:srgbClr val="000000"/>
                  </a:solidFill>
                  <a:latin typeface="Tahoma" pitchFamily="34" charset="0"/>
                  <a:cs typeface="Tahoma" pitchFamily="34" charset="0"/>
                </a:rPr>
                <a:t>ngoài</a:t>
              </a:r>
              <a:r>
                <a:rPr lang="en-US" altLang="en-US" sz="900" b="1" kern="0" dirty="0">
                  <a:solidFill>
                    <a:srgbClr val="000000"/>
                  </a:solidFill>
                  <a:latin typeface="Tahoma" pitchFamily="34" charset="0"/>
                  <a:cs typeface="Tahoma" pitchFamily="34" charset="0"/>
                </a:rPr>
                <a:t> </a:t>
              </a:r>
              <a:r>
                <a:rPr lang="en-US" altLang="en-US" sz="900" b="1" kern="0" dirty="0" err="1">
                  <a:solidFill>
                    <a:srgbClr val="000000"/>
                  </a:solidFill>
                  <a:latin typeface="Tahoma" pitchFamily="34" charset="0"/>
                  <a:cs typeface="Tahoma" pitchFamily="34" charset="0"/>
                </a:rPr>
                <a:t>môi</a:t>
              </a:r>
              <a:r>
                <a:rPr lang="en-US" altLang="en-US" sz="900" b="1" kern="0" dirty="0">
                  <a:solidFill>
                    <a:srgbClr val="000000"/>
                  </a:solidFill>
                  <a:latin typeface="Tahoma" pitchFamily="34" charset="0"/>
                  <a:cs typeface="Tahoma" pitchFamily="34" charset="0"/>
                </a:rPr>
                <a:t> </a:t>
              </a:r>
              <a:r>
                <a:rPr lang="en-US" altLang="en-US" sz="900" b="1" kern="0" dirty="0" err="1">
                  <a:solidFill>
                    <a:srgbClr val="000000"/>
                  </a:solidFill>
                  <a:latin typeface="Tahoma" pitchFamily="34" charset="0"/>
                  <a:cs typeface="Tahoma" pitchFamily="34" charset="0"/>
                </a:rPr>
                <a:t>trường</a:t>
              </a:r>
              <a:endParaRPr lang="vi-VN" altLang="en-US" sz="900" b="1" kern="0" dirty="0">
                <a:solidFill>
                  <a:srgbClr val="000000"/>
                </a:solidFill>
                <a:latin typeface="Tahoma" pitchFamily="34" charset="0"/>
                <a:cs typeface="Tahoma" pitchFamily="34" charset="0"/>
              </a:endParaRPr>
            </a:p>
          </p:txBody>
        </p:sp>
      </p:grpSp>
    </p:spTree>
    <p:extLst>
      <p:ext uri="{BB962C8B-B14F-4D97-AF65-F5344CB8AC3E}">
        <p14:creationId xmlns:p14="http://schemas.microsoft.com/office/powerpoint/2010/main" val="40265153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12. Thuốc kháng viêm </a:t>
            </a:r>
            <a:br>
              <a:rPr lang="en-US"/>
            </a:br>
            <a:r>
              <a:rPr lang="en-US"/>
              <a:t>trong COPD giai đoạn ổn định</a:t>
            </a:r>
          </a:p>
        </p:txBody>
      </p:sp>
      <p:sp>
        <p:nvSpPr>
          <p:cNvPr id="3" name="Content Placeholder 2"/>
          <p:cNvSpPr>
            <a:spLocks noGrp="1"/>
          </p:cNvSpPr>
          <p:nvPr>
            <p:ph idx="1"/>
          </p:nvPr>
        </p:nvSpPr>
        <p:spPr/>
        <p:txBody>
          <a:bodyPr>
            <a:normAutofit/>
          </a:bodyPr>
          <a:lstStyle/>
          <a:p>
            <a:pPr marL="0" indent="0">
              <a:buNone/>
            </a:pPr>
            <a:r>
              <a:rPr lang="en-US" smtClean="0">
                <a:solidFill>
                  <a:srgbClr val="FF0000"/>
                </a:solidFill>
              </a:rPr>
              <a:t>b) Glucocorticoid uống</a:t>
            </a:r>
          </a:p>
          <a:p>
            <a:r>
              <a:rPr lang="en-US" smtClean="0"/>
              <a:t>Sử dụng dài hạn glucocorticoid uống gây ra nhiều tác dụng phụ (Chứng cứ A) mà không có lợi ích gì (Chứng cứ C)</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20</a:t>
            </a:fld>
            <a:endParaRPr lang="en-US"/>
          </a:p>
        </p:txBody>
      </p:sp>
      <p:sp>
        <p:nvSpPr>
          <p:cNvPr id="6" name="TextBox 5"/>
          <p:cNvSpPr txBox="1"/>
          <p:nvPr/>
        </p:nvSpPr>
        <p:spPr>
          <a:xfrm>
            <a:off x="228600" y="6351659"/>
            <a:ext cx="3505200" cy="307777"/>
          </a:xfrm>
          <a:prstGeom prst="rect">
            <a:avLst/>
          </a:prstGeom>
          <a:noFill/>
        </p:spPr>
        <p:txBody>
          <a:bodyPr wrap="square" rtlCol="0">
            <a:spAutoFit/>
          </a:bodyPr>
          <a:lstStyle/>
          <a:p>
            <a:r>
              <a:rPr lang="en-US" sz="1400" smtClean="0"/>
              <a:t>GOLD 2023</a:t>
            </a:r>
            <a:endParaRPr lang="en-US" sz="140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5539" b="16278"/>
          <a:stretch/>
        </p:blipFill>
        <p:spPr>
          <a:xfrm>
            <a:off x="801757" y="4337728"/>
            <a:ext cx="4227443" cy="1601304"/>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8889" b="17778"/>
          <a:stretch/>
        </p:blipFill>
        <p:spPr>
          <a:xfrm>
            <a:off x="4876800" y="3618356"/>
            <a:ext cx="3664225" cy="2320676"/>
          </a:xfrm>
          <a:prstGeom prst="rect">
            <a:avLst/>
          </a:prstGeom>
        </p:spPr>
      </p:pic>
    </p:spTree>
    <p:extLst>
      <p:ext uri="{BB962C8B-B14F-4D97-AF65-F5344CB8AC3E}">
        <p14:creationId xmlns:p14="http://schemas.microsoft.com/office/powerpoint/2010/main" val="17324493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12. Thuốc kháng viêm </a:t>
            </a:r>
            <a:br>
              <a:rPr lang="en-US"/>
            </a:br>
            <a:r>
              <a:rPr lang="en-US"/>
              <a:t>trong COPD giai đoạn ổn định</a:t>
            </a:r>
          </a:p>
        </p:txBody>
      </p:sp>
      <p:sp>
        <p:nvSpPr>
          <p:cNvPr id="3" name="Content Placeholder 2"/>
          <p:cNvSpPr>
            <a:spLocks noGrp="1"/>
          </p:cNvSpPr>
          <p:nvPr>
            <p:ph idx="1"/>
          </p:nvPr>
        </p:nvSpPr>
        <p:spPr>
          <a:xfrm>
            <a:off x="609600" y="1768719"/>
            <a:ext cx="8534400" cy="4357445"/>
          </a:xfrm>
        </p:spPr>
        <p:txBody>
          <a:bodyPr>
            <a:normAutofit/>
          </a:bodyPr>
          <a:lstStyle/>
          <a:p>
            <a:pPr marL="0" indent="0">
              <a:buNone/>
            </a:pPr>
            <a:r>
              <a:rPr lang="en-US" smtClean="0">
                <a:solidFill>
                  <a:srgbClr val="FF0000"/>
                </a:solidFill>
              </a:rPr>
              <a:t>c) Ức chế PDE4</a:t>
            </a:r>
          </a:p>
          <a:p>
            <a:r>
              <a:rPr lang="en-US" smtClean="0"/>
              <a:t>Ở bệnh nhân có viêm phế quản mạn, COPD nặng-rất nặng và tiền căn đợt cấp:</a:t>
            </a:r>
          </a:p>
          <a:p>
            <a:pPr lvl="1"/>
            <a:r>
              <a:rPr lang="en-US" smtClean="0"/>
              <a:t>Thuốc ức chế PDE4 cải thiện CNHH và giảm đợt cấp trung bình-nặng (Chứng cứ A)</a:t>
            </a:r>
          </a:p>
          <a:p>
            <a:pPr lvl="1"/>
            <a:r>
              <a:rPr lang="en-US" smtClean="0"/>
              <a:t>Thuốc ức chế PDE4 cải thiện CNHH và giảm đượt cấp ở BN đang điều trị ICS/LABA liều cố định (Chứng cứ A)</a:t>
            </a:r>
            <a:endParaRPr lang="en-US"/>
          </a:p>
          <a:p>
            <a:endParaRPr lang="en-US" smtClean="0"/>
          </a:p>
        </p:txBody>
      </p:sp>
      <p:sp>
        <p:nvSpPr>
          <p:cNvPr id="4" name="Slide Number Placeholder 3"/>
          <p:cNvSpPr>
            <a:spLocks noGrp="1"/>
          </p:cNvSpPr>
          <p:nvPr>
            <p:ph type="sldNum" sz="quarter" idx="12"/>
          </p:nvPr>
        </p:nvSpPr>
        <p:spPr/>
        <p:txBody>
          <a:bodyPr/>
          <a:lstStyle/>
          <a:p>
            <a:fld id="{B6F15528-21DE-4FAA-801E-634DDDAF4B2B}" type="slidenum">
              <a:rPr lang="en-US" smtClean="0"/>
              <a:pPr/>
              <a:t>21</a:t>
            </a:fld>
            <a:endParaRPr lang="en-US"/>
          </a:p>
        </p:txBody>
      </p:sp>
      <p:sp>
        <p:nvSpPr>
          <p:cNvPr id="6" name="TextBox 5"/>
          <p:cNvSpPr txBox="1"/>
          <p:nvPr/>
        </p:nvSpPr>
        <p:spPr>
          <a:xfrm>
            <a:off x="228600" y="6351659"/>
            <a:ext cx="3505200" cy="307777"/>
          </a:xfrm>
          <a:prstGeom prst="rect">
            <a:avLst/>
          </a:prstGeom>
          <a:noFill/>
        </p:spPr>
        <p:txBody>
          <a:bodyPr wrap="square" rtlCol="0">
            <a:spAutoFit/>
          </a:bodyPr>
          <a:lstStyle/>
          <a:p>
            <a:r>
              <a:rPr lang="en-US" sz="1400" smtClean="0"/>
              <a:t>GOLD 2023</a:t>
            </a:r>
            <a:endParaRPr lang="en-US" sz="1400"/>
          </a:p>
        </p:txBody>
      </p:sp>
      <p:pic>
        <p:nvPicPr>
          <p:cNvPr id="7" name="Picture 6"/>
          <p:cNvPicPr>
            <a:picLocks noChangeAspect="1"/>
          </p:cNvPicPr>
          <p:nvPr/>
        </p:nvPicPr>
        <p:blipFill rotWithShape="1">
          <a:blip r:embed="rId2"/>
          <a:srcRect l="33750" t="37407" r="31250" b="14445"/>
          <a:stretch/>
        </p:blipFill>
        <p:spPr>
          <a:xfrm>
            <a:off x="9144000" y="3200400"/>
            <a:ext cx="2758293" cy="2134394"/>
          </a:xfrm>
          <a:prstGeom prst="rect">
            <a:avLst/>
          </a:prstGeom>
        </p:spPr>
      </p:pic>
    </p:spTree>
    <p:extLst>
      <p:ext uri="{BB962C8B-B14F-4D97-AF65-F5344CB8AC3E}">
        <p14:creationId xmlns:p14="http://schemas.microsoft.com/office/powerpoint/2010/main" val="38491264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12. Thuốc kháng viêm </a:t>
            </a:r>
            <a:br>
              <a:rPr lang="en-US"/>
            </a:br>
            <a:r>
              <a:rPr lang="en-US"/>
              <a:t>trong COPD giai đoạn ổn định</a:t>
            </a:r>
          </a:p>
        </p:txBody>
      </p:sp>
      <p:sp>
        <p:nvSpPr>
          <p:cNvPr id="3" name="Content Placeholder 2"/>
          <p:cNvSpPr>
            <a:spLocks noGrp="1"/>
          </p:cNvSpPr>
          <p:nvPr>
            <p:ph idx="1"/>
          </p:nvPr>
        </p:nvSpPr>
        <p:spPr>
          <a:xfrm>
            <a:off x="609600" y="1768720"/>
            <a:ext cx="10972800" cy="2720274"/>
          </a:xfrm>
        </p:spPr>
        <p:txBody>
          <a:bodyPr>
            <a:normAutofit fontScale="92500" lnSpcReduction="20000"/>
          </a:bodyPr>
          <a:lstStyle/>
          <a:p>
            <a:pPr marL="0" indent="0">
              <a:buNone/>
            </a:pPr>
            <a:r>
              <a:rPr lang="en-US" smtClean="0">
                <a:solidFill>
                  <a:srgbClr val="FF0000"/>
                </a:solidFill>
              </a:rPr>
              <a:t>d) Kháng sinh</a:t>
            </a:r>
          </a:p>
          <a:p>
            <a:r>
              <a:rPr lang="en-US" smtClean="0"/>
              <a:t>Điều trị dài hạn với azithromycin và erythromycin làm giảm đợt cấp trong một năm (Chứng cứ A)</a:t>
            </a:r>
          </a:p>
          <a:p>
            <a:r>
              <a:rPr lang="en-US" smtClean="0"/>
              <a:t>Điều trị với azithromycin có tương quan với tăng đề kháng của vi khuẩn (Chứng cứ A) và khiếm khuyết thính giác (Chứng cứ B) </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22</a:t>
            </a:fld>
            <a:endParaRPr lang="en-US"/>
          </a:p>
        </p:txBody>
      </p:sp>
      <p:sp>
        <p:nvSpPr>
          <p:cNvPr id="6" name="TextBox 5"/>
          <p:cNvSpPr txBox="1"/>
          <p:nvPr/>
        </p:nvSpPr>
        <p:spPr>
          <a:xfrm>
            <a:off x="228600" y="6351659"/>
            <a:ext cx="3505200" cy="307777"/>
          </a:xfrm>
          <a:prstGeom prst="rect">
            <a:avLst/>
          </a:prstGeom>
          <a:noFill/>
        </p:spPr>
        <p:txBody>
          <a:bodyPr wrap="square" rtlCol="0">
            <a:spAutoFit/>
          </a:bodyPr>
          <a:lstStyle/>
          <a:p>
            <a:r>
              <a:rPr lang="en-US" sz="1400" smtClean="0"/>
              <a:t>GOLD 2023</a:t>
            </a:r>
            <a:endParaRPr lang="en-US" sz="140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6666" b="20000"/>
          <a:stretch/>
        </p:blipFill>
        <p:spPr>
          <a:xfrm>
            <a:off x="1371600" y="4434195"/>
            <a:ext cx="2895600" cy="183388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4419600"/>
            <a:ext cx="3352800" cy="1862666"/>
          </a:xfrm>
          <a:prstGeom prst="rect">
            <a:avLst/>
          </a:prstGeom>
        </p:spPr>
      </p:pic>
    </p:spTree>
    <p:extLst>
      <p:ext uri="{BB962C8B-B14F-4D97-AF65-F5344CB8AC3E}">
        <p14:creationId xmlns:p14="http://schemas.microsoft.com/office/powerpoint/2010/main" val="11784391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12. Thuốc kháng viêm </a:t>
            </a:r>
            <a:br>
              <a:rPr lang="en-US"/>
            </a:br>
            <a:r>
              <a:rPr lang="en-US"/>
              <a:t>trong COPD giai đoạn ổn định</a:t>
            </a:r>
          </a:p>
        </p:txBody>
      </p:sp>
      <p:sp>
        <p:nvSpPr>
          <p:cNvPr id="3" name="Content Placeholder 2"/>
          <p:cNvSpPr>
            <a:spLocks noGrp="1"/>
          </p:cNvSpPr>
          <p:nvPr>
            <p:ph idx="1"/>
          </p:nvPr>
        </p:nvSpPr>
        <p:spPr/>
        <p:txBody>
          <a:bodyPr>
            <a:normAutofit/>
          </a:bodyPr>
          <a:lstStyle/>
          <a:p>
            <a:pPr marL="0" indent="0">
              <a:buNone/>
            </a:pPr>
            <a:r>
              <a:rPr lang="en-US" smtClean="0">
                <a:solidFill>
                  <a:srgbClr val="FF0000"/>
                </a:solidFill>
              </a:rPr>
              <a:t>e) Thuốc loãng đàm và chống oxi hóa</a:t>
            </a:r>
          </a:p>
          <a:p>
            <a:r>
              <a:rPr lang="en-US" smtClean="0"/>
              <a:t>Điều trị thường xuyên với thuốc loãng đàm như erdosteine, carbocysteine và N-acetylcysteine làm giảm nguy cơ đợt cấp ở một số dân số chọn lọc (Chứng cứ B)</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23</a:t>
            </a:fld>
            <a:endParaRPr lang="en-US"/>
          </a:p>
        </p:txBody>
      </p:sp>
      <p:sp>
        <p:nvSpPr>
          <p:cNvPr id="6" name="TextBox 5"/>
          <p:cNvSpPr txBox="1"/>
          <p:nvPr/>
        </p:nvSpPr>
        <p:spPr>
          <a:xfrm>
            <a:off x="228600" y="6351659"/>
            <a:ext cx="3505200" cy="307777"/>
          </a:xfrm>
          <a:prstGeom prst="rect">
            <a:avLst/>
          </a:prstGeom>
          <a:noFill/>
        </p:spPr>
        <p:txBody>
          <a:bodyPr wrap="square" rtlCol="0">
            <a:spAutoFit/>
          </a:bodyPr>
          <a:lstStyle/>
          <a:p>
            <a:r>
              <a:rPr lang="en-US" sz="1400" smtClean="0"/>
              <a:t>GOLD 2023</a:t>
            </a:r>
            <a:endParaRPr lang="en-US" sz="140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24304" b="22591"/>
          <a:stretch/>
        </p:blipFill>
        <p:spPr>
          <a:xfrm>
            <a:off x="4191000" y="4343400"/>
            <a:ext cx="4380462" cy="155193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4041705"/>
            <a:ext cx="2855423" cy="2084459"/>
          </a:xfrm>
          <a:prstGeom prst="rect">
            <a:avLst/>
          </a:prstGeom>
        </p:spPr>
      </p:pic>
    </p:spTree>
    <p:extLst>
      <p:ext uri="{BB962C8B-B14F-4D97-AF65-F5344CB8AC3E}">
        <p14:creationId xmlns:p14="http://schemas.microsoft.com/office/powerpoint/2010/main" val="27002266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12. Thuốc kháng viêm </a:t>
            </a:r>
            <a:br>
              <a:rPr lang="en-US"/>
            </a:br>
            <a:r>
              <a:rPr lang="en-US"/>
              <a:t>trong COPD giai đoạn ổn định</a:t>
            </a:r>
          </a:p>
        </p:txBody>
      </p:sp>
      <p:sp>
        <p:nvSpPr>
          <p:cNvPr id="3" name="Content Placeholder 2"/>
          <p:cNvSpPr>
            <a:spLocks noGrp="1"/>
          </p:cNvSpPr>
          <p:nvPr>
            <p:ph idx="1"/>
          </p:nvPr>
        </p:nvSpPr>
        <p:spPr/>
        <p:txBody>
          <a:bodyPr>
            <a:normAutofit/>
          </a:bodyPr>
          <a:lstStyle/>
          <a:p>
            <a:pPr marL="0" indent="0">
              <a:buNone/>
            </a:pPr>
            <a:r>
              <a:rPr lang="en-US" smtClean="0">
                <a:solidFill>
                  <a:srgbClr val="FF0000"/>
                </a:solidFill>
              </a:rPr>
              <a:t>f) Các thuốc kháng viêm khác</a:t>
            </a:r>
          </a:p>
          <a:p>
            <a:r>
              <a:rPr lang="en-US" smtClean="0"/>
              <a:t>Simvastatin không phòng ngừa đợt cấp COPD ở những BN COPD có nguy cơ đợt cấp mà không có chỉ định điều trị statin (Chứng cứ A). Statin có thể có lợi ở một số BN COPD được điều trị vì bệnh tim mạch và chuyển hóa (Chứng cứ C)</a:t>
            </a:r>
          </a:p>
          <a:p>
            <a:r>
              <a:rPr lang="en-US" smtClean="0"/>
              <a:t>Leukotriene chưa được nghiên cứu đầy đủ ở BN COPD</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24</a:t>
            </a:fld>
            <a:endParaRPr lang="en-US"/>
          </a:p>
        </p:txBody>
      </p:sp>
      <p:sp>
        <p:nvSpPr>
          <p:cNvPr id="6" name="TextBox 5"/>
          <p:cNvSpPr txBox="1"/>
          <p:nvPr/>
        </p:nvSpPr>
        <p:spPr>
          <a:xfrm>
            <a:off x="228600" y="6351659"/>
            <a:ext cx="3505200" cy="307777"/>
          </a:xfrm>
          <a:prstGeom prst="rect">
            <a:avLst/>
          </a:prstGeom>
          <a:noFill/>
        </p:spPr>
        <p:txBody>
          <a:bodyPr wrap="square" rtlCol="0">
            <a:spAutoFit/>
          </a:bodyPr>
          <a:lstStyle/>
          <a:p>
            <a:r>
              <a:rPr lang="en-US" sz="1400" smtClean="0"/>
              <a:t>GOLD 2023</a:t>
            </a:r>
            <a:endParaRPr lang="en-US" sz="1400"/>
          </a:p>
        </p:txBody>
      </p:sp>
    </p:spTree>
    <p:extLst>
      <p:ext uri="{BB962C8B-B14F-4D97-AF65-F5344CB8AC3E}">
        <p14:creationId xmlns:p14="http://schemas.microsoft.com/office/powerpoint/2010/main" val="16561635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13. Các phương pháp điều trị</a:t>
            </a:r>
            <a:br>
              <a:rPr lang="en-US" smtClean="0"/>
            </a:br>
            <a:r>
              <a:rPr lang="en-US" smtClean="0"/>
              <a:t>làm giảm tử vong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25</a:t>
            </a:fld>
            <a:endParaRPr lang="en-US"/>
          </a:p>
        </p:txBody>
      </p:sp>
      <p:pic>
        <p:nvPicPr>
          <p:cNvPr id="5" name="Picture 4">
            <a:extLst>
              <a:ext uri="{FF2B5EF4-FFF2-40B4-BE49-F238E27FC236}">
                <a16:creationId xmlns:a16="http://schemas.microsoft.com/office/drawing/2014/main" id="{DEC4B36D-3B14-CEFB-E278-C196B8F73000}"/>
              </a:ext>
            </a:extLst>
          </p:cNvPr>
          <p:cNvPicPr>
            <a:picLocks noChangeAspect="1"/>
          </p:cNvPicPr>
          <p:nvPr/>
        </p:nvPicPr>
        <p:blipFill rotWithShape="1">
          <a:blip r:embed="rId3"/>
          <a:srcRect l="8072" t="23259" r="8187" b="33083"/>
          <a:stretch/>
        </p:blipFill>
        <p:spPr>
          <a:xfrm>
            <a:off x="1066800" y="1603356"/>
            <a:ext cx="7315200" cy="4935557"/>
          </a:xfrm>
          <a:prstGeom prst="rect">
            <a:avLst/>
          </a:prstGeom>
        </p:spPr>
      </p:pic>
      <p:sp>
        <p:nvSpPr>
          <p:cNvPr id="6" name="TextBox 5"/>
          <p:cNvSpPr txBox="1"/>
          <p:nvPr/>
        </p:nvSpPr>
        <p:spPr>
          <a:xfrm>
            <a:off x="8534400" y="4757351"/>
            <a:ext cx="3733800" cy="1569660"/>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ICS: inhaled corticosteroid</a:t>
            </a:r>
          </a:p>
          <a:p>
            <a:r>
              <a:rPr lang="en-US" sz="1200">
                <a:latin typeface="Arial" panose="020B0604020202020204" pitchFamily="34" charset="0"/>
                <a:cs typeface="Arial" panose="020B0604020202020204" pitchFamily="34" charset="0"/>
              </a:rPr>
              <a:t>LABA: long-acting beta2-agonist</a:t>
            </a:r>
          </a:p>
          <a:p>
            <a:r>
              <a:rPr lang="en-US" sz="1200">
                <a:latin typeface="Arial" panose="020B0604020202020204" pitchFamily="34" charset="0"/>
                <a:cs typeface="Arial" panose="020B0604020202020204" pitchFamily="34" charset="0"/>
              </a:rPr>
              <a:t>LAMA: long acting anti-muscarinic</a:t>
            </a:r>
          </a:p>
          <a:p>
            <a:r>
              <a:rPr lang="en-US" sz="1200">
                <a:latin typeface="Arial" panose="020B0604020202020204" pitchFamily="34" charset="0"/>
                <a:cs typeface="Arial" panose="020B0604020202020204" pitchFamily="34" charset="0"/>
              </a:rPr>
              <a:t>LTOT: long-term oxygen therapy</a:t>
            </a:r>
          </a:p>
          <a:p>
            <a:r>
              <a:rPr lang="en-US" sz="1200">
                <a:latin typeface="Arial" panose="020B0604020202020204" pitchFamily="34" charset="0"/>
                <a:cs typeface="Arial" panose="020B0604020202020204" pitchFamily="34" charset="0"/>
              </a:rPr>
              <a:t>NPPV: noninvasive positive pressure ventilation</a:t>
            </a:r>
          </a:p>
          <a:p>
            <a:r>
              <a:rPr lang="en-US" sz="1200">
                <a:latin typeface="Arial" panose="020B0604020202020204" pitchFamily="34" charset="0"/>
                <a:cs typeface="Arial" panose="020B0604020202020204" pitchFamily="34" charset="0"/>
              </a:rPr>
              <a:t>LVRS: lung volume reduction surgery</a:t>
            </a:r>
          </a:p>
          <a:p>
            <a:r>
              <a:rPr lang="en-US" sz="1200">
                <a:latin typeface="Arial" panose="020B0604020202020204" pitchFamily="34" charset="0"/>
                <a:cs typeface="Arial" panose="020B0604020202020204" pitchFamily="34" charset="0"/>
              </a:rPr>
              <a:t>UC: usual treatment group</a:t>
            </a:r>
          </a:p>
          <a:p>
            <a:endParaRPr lang="en-US" sz="1200">
              <a:latin typeface="Arial" panose="020B0604020202020204" pitchFamily="34" charset="0"/>
              <a:cs typeface="Arial" panose="020B0604020202020204" pitchFamily="34" charset="0"/>
            </a:endParaRPr>
          </a:p>
        </p:txBody>
      </p:sp>
      <p:sp>
        <p:nvSpPr>
          <p:cNvPr id="7" name="TextBox 6"/>
          <p:cNvSpPr txBox="1"/>
          <p:nvPr/>
        </p:nvSpPr>
        <p:spPr>
          <a:xfrm>
            <a:off x="228600" y="6351659"/>
            <a:ext cx="3505200" cy="307777"/>
          </a:xfrm>
          <a:prstGeom prst="rect">
            <a:avLst/>
          </a:prstGeom>
          <a:noFill/>
        </p:spPr>
        <p:txBody>
          <a:bodyPr wrap="square" rtlCol="0">
            <a:spAutoFit/>
          </a:bodyPr>
          <a:lstStyle/>
          <a:p>
            <a:r>
              <a:rPr lang="en-US" sz="1400" smtClean="0"/>
              <a:t>GOLD 2023</a:t>
            </a:r>
            <a:endParaRPr lang="en-US" sz="1400"/>
          </a:p>
        </p:txBody>
      </p:sp>
    </p:spTree>
    <p:extLst>
      <p:ext uri="{BB962C8B-B14F-4D97-AF65-F5344CB8AC3E}">
        <p14:creationId xmlns:p14="http://schemas.microsoft.com/office/powerpoint/2010/main" val="12157484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14. Tiêm chủng ở người bệnh COPD</a:t>
            </a:r>
            <a:endParaRPr lang="en-US"/>
          </a:p>
        </p:txBody>
      </p:sp>
      <p:sp>
        <p:nvSpPr>
          <p:cNvPr id="3" name="Content Placeholder 2"/>
          <p:cNvSpPr>
            <a:spLocks noGrp="1"/>
          </p:cNvSpPr>
          <p:nvPr>
            <p:ph idx="1"/>
          </p:nvPr>
        </p:nvSpPr>
        <p:spPr>
          <a:xfrm>
            <a:off x="609600" y="1768719"/>
            <a:ext cx="8128000" cy="4357445"/>
          </a:xfrm>
        </p:spPr>
        <p:txBody>
          <a:bodyPr>
            <a:normAutofit fontScale="92500"/>
          </a:bodyPr>
          <a:lstStyle/>
          <a:p>
            <a:r>
              <a:rPr lang="en-US" smtClean="0"/>
              <a:t>Cúm (Chứng cứ B)</a:t>
            </a:r>
          </a:p>
          <a:p>
            <a:r>
              <a:rPr lang="en-US" smtClean="0"/>
              <a:t>COVID-19 (Chứng cứ B)</a:t>
            </a:r>
          </a:p>
          <a:p>
            <a:r>
              <a:rPr lang="en-US" smtClean="0"/>
              <a:t>Phế cầu: 1 mũi PCV20; hoặc 1 mũi PCV15 + PPSV23 (Chứng cứ B)</a:t>
            </a:r>
          </a:p>
          <a:p>
            <a:r>
              <a:rPr lang="en-US" smtClean="0"/>
              <a:t>Tdap (dTaP/dTPa) phòng ngừa ho gà ở người bệnh COPD chưa được chích thời niên thiếu (Chứng cứ B)</a:t>
            </a:r>
          </a:p>
          <a:p>
            <a:r>
              <a:rPr lang="en-US" smtClean="0"/>
              <a:t>Zoster: BN COPD trên 50 tuổi (Chứng cứ B)</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26</a:t>
            </a:fld>
            <a:endParaRPr lang="en-US"/>
          </a:p>
        </p:txBody>
      </p:sp>
      <p:sp>
        <p:nvSpPr>
          <p:cNvPr id="6" name="TextBox 5"/>
          <p:cNvSpPr txBox="1"/>
          <p:nvPr/>
        </p:nvSpPr>
        <p:spPr>
          <a:xfrm>
            <a:off x="228600" y="6351659"/>
            <a:ext cx="3505200" cy="307777"/>
          </a:xfrm>
          <a:prstGeom prst="rect">
            <a:avLst/>
          </a:prstGeom>
          <a:noFill/>
        </p:spPr>
        <p:txBody>
          <a:bodyPr wrap="square" rtlCol="0">
            <a:spAutoFit/>
          </a:bodyPr>
          <a:lstStyle/>
          <a:p>
            <a:r>
              <a:rPr lang="en-US" sz="1400" smtClean="0"/>
              <a:t>GOLD 2023</a:t>
            </a:r>
            <a:endParaRPr lang="en-US" sz="140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5400" y="3429000"/>
            <a:ext cx="2997200" cy="1996522"/>
          </a:xfrm>
          <a:prstGeom prst="rect">
            <a:avLst/>
          </a:prstGeom>
        </p:spPr>
      </p:pic>
    </p:spTree>
    <p:extLst>
      <p:ext uri="{BB962C8B-B14F-4D97-AF65-F5344CB8AC3E}">
        <p14:creationId xmlns:p14="http://schemas.microsoft.com/office/powerpoint/2010/main" val="29953168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15. Chu trình quản lý COPD</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27</a:t>
            </a:fld>
            <a:endParaRPr lang="en-US"/>
          </a:p>
        </p:txBody>
      </p:sp>
      <p:pic>
        <p:nvPicPr>
          <p:cNvPr id="5" name="Picture 4">
            <a:extLst>
              <a:ext uri="{FF2B5EF4-FFF2-40B4-BE49-F238E27FC236}">
                <a16:creationId xmlns:a16="http://schemas.microsoft.com/office/drawing/2014/main" id="{2CE3284D-5472-9B52-F221-FA831CAFA96E}"/>
              </a:ext>
            </a:extLst>
          </p:cNvPr>
          <p:cNvPicPr>
            <a:picLocks noChangeAspect="1"/>
          </p:cNvPicPr>
          <p:nvPr/>
        </p:nvPicPr>
        <p:blipFill rotWithShape="1">
          <a:blip r:embed="rId2"/>
          <a:srcRect l="6962" t="22383" r="7655" b="29343"/>
          <a:stretch/>
        </p:blipFill>
        <p:spPr bwMode="auto">
          <a:xfrm>
            <a:off x="2565003" y="1417638"/>
            <a:ext cx="7061994" cy="5167312"/>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228600" y="6351659"/>
            <a:ext cx="3505200" cy="307777"/>
          </a:xfrm>
          <a:prstGeom prst="rect">
            <a:avLst/>
          </a:prstGeom>
          <a:noFill/>
        </p:spPr>
        <p:txBody>
          <a:bodyPr wrap="square" rtlCol="0">
            <a:spAutoFit/>
          </a:bodyPr>
          <a:lstStyle/>
          <a:p>
            <a:r>
              <a:rPr lang="en-US" sz="1400" smtClean="0"/>
              <a:t>GOLD 2023</a:t>
            </a:r>
            <a:endParaRPr lang="en-US" sz="1400"/>
          </a:p>
        </p:txBody>
      </p:sp>
    </p:spTree>
    <p:extLst>
      <p:ext uri="{BB962C8B-B14F-4D97-AF65-F5344CB8AC3E}">
        <p14:creationId xmlns:p14="http://schemas.microsoft.com/office/powerpoint/2010/main" val="9942442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16. Định nghĩa đợt cấp COPD</a:t>
            </a:r>
            <a:endParaRPr lang="en-US"/>
          </a:p>
        </p:txBody>
      </p:sp>
      <p:sp>
        <p:nvSpPr>
          <p:cNvPr id="3" name="Content Placeholder 2"/>
          <p:cNvSpPr>
            <a:spLocks noGrp="1"/>
          </p:cNvSpPr>
          <p:nvPr>
            <p:ph idx="1"/>
          </p:nvPr>
        </p:nvSpPr>
        <p:spPr>
          <a:xfrm>
            <a:off x="609600" y="1768720"/>
            <a:ext cx="10972800" cy="2774594"/>
          </a:xfrm>
        </p:spPr>
        <p:txBody>
          <a:bodyPr>
            <a:normAutofit fontScale="92500" lnSpcReduction="20000"/>
          </a:bodyPr>
          <a:lstStyle/>
          <a:p>
            <a:r>
              <a:rPr lang="en-US" smtClean="0"/>
              <a:t>Tình trạng tăng khó thở và/hoặc ho và khạc đàm</a:t>
            </a:r>
          </a:p>
          <a:p>
            <a:r>
              <a:rPr lang="en-US" smtClean="0"/>
              <a:t>Trong &lt; 14 ngày</a:t>
            </a:r>
          </a:p>
          <a:p>
            <a:r>
              <a:rPr lang="en-US" smtClean="0"/>
              <a:t>Có thể kèm theo thở nhanh và/hoặc tần số tim nhanh</a:t>
            </a:r>
          </a:p>
          <a:p>
            <a:r>
              <a:rPr lang="en-US" smtClean="0"/>
              <a:t>Thường liên quan tới tình trạng viêm khu trú hoặc toàn thân do nhiễm trùng, ô nhiễm, hoặc tổn thương trên đường dẫn khí</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28</a:t>
            </a:fld>
            <a:endParaRPr lang="en-US"/>
          </a:p>
        </p:txBody>
      </p:sp>
      <p:sp>
        <p:nvSpPr>
          <p:cNvPr id="5" name="TextBox 4"/>
          <p:cNvSpPr txBox="1"/>
          <p:nvPr/>
        </p:nvSpPr>
        <p:spPr>
          <a:xfrm>
            <a:off x="228600" y="6351659"/>
            <a:ext cx="3505200" cy="307777"/>
          </a:xfrm>
          <a:prstGeom prst="rect">
            <a:avLst/>
          </a:prstGeom>
          <a:noFill/>
        </p:spPr>
        <p:txBody>
          <a:bodyPr wrap="square" rtlCol="0">
            <a:spAutoFit/>
          </a:bodyPr>
          <a:lstStyle/>
          <a:p>
            <a:r>
              <a:rPr lang="en-US" sz="1400" smtClean="0"/>
              <a:t>GOLD 2023</a:t>
            </a:r>
            <a:endParaRPr lang="en-US" sz="1400"/>
          </a:p>
        </p:txBody>
      </p:sp>
      <p:grpSp>
        <p:nvGrpSpPr>
          <p:cNvPr id="6" name="Group 5"/>
          <p:cNvGrpSpPr/>
          <p:nvPr/>
        </p:nvGrpSpPr>
        <p:grpSpPr>
          <a:xfrm>
            <a:off x="6066183" y="4126062"/>
            <a:ext cx="5486400" cy="2496931"/>
            <a:chOff x="314093" y="2580564"/>
            <a:chExt cx="8728250" cy="3972339"/>
          </a:xfrm>
        </p:grpSpPr>
        <p:pic>
          <p:nvPicPr>
            <p:cNvPr id="7"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093" y="2989390"/>
              <a:ext cx="4267200" cy="3168396"/>
            </a:xfrm>
            <a:prstGeom prst="rect">
              <a:avLst/>
            </a:prstGeom>
          </p:spPr>
        </p:pic>
        <p:sp>
          <p:nvSpPr>
            <p:cNvPr id="8" name="Rounded Rectangle 7"/>
            <p:cNvSpPr/>
            <p:nvPr/>
          </p:nvSpPr>
          <p:spPr>
            <a:xfrm>
              <a:off x="4581293" y="3087688"/>
              <a:ext cx="1889234" cy="2971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l" defTabSz="914400" rtl="0" eaLnBrk="1" fontAlgn="base" latinLnBrk="0" hangingPunct="1">
                <a:lnSpc>
                  <a:spcPct val="100000"/>
                </a:lnSpc>
                <a:spcBef>
                  <a:spcPts val="60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T</a:t>
              </a:r>
              <a:r>
                <a:rPr kumimoji="0" lang="vi-VN" sz="1200" b="0" i="0" u="none" strike="noStrike" kern="1200" cap="none" spc="0" normalizeH="0" baseline="0" noProof="0" dirty="0">
                  <a:ln>
                    <a:noFill/>
                  </a:ln>
                  <a:solidFill>
                    <a:prstClr val="black"/>
                  </a:solidFill>
                  <a:effectLst/>
                  <a:uLnTx/>
                  <a:uFillTx/>
                  <a:latin typeface="Arial" charset="0"/>
                  <a:ea typeface="Arial" charset="0"/>
                  <a:cs typeface="Arial" charset="0"/>
                </a:rPr>
                <a:t>ă</a:t>
              </a: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ng </a:t>
              </a:r>
              <a:r>
                <a:rPr kumimoji="0" lang="vi-VN" sz="1200" b="0" i="0" u="none" strike="noStrike" kern="1200" cap="none" spc="0" normalizeH="0" baseline="0" noProof="0" dirty="0">
                  <a:ln>
                    <a:noFill/>
                  </a:ln>
                  <a:solidFill>
                    <a:prstClr val="black"/>
                  </a:solidFill>
                  <a:effectLst/>
                  <a:uLnTx/>
                  <a:uFillTx/>
                  <a:latin typeface="Arial" charset="0"/>
                  <a:ea typeface="Arial" charset="0"/>
                  <a:cs typeface="Arial" charset="0"/>
                </a:rPr>
                <a:t>viêm đường dẫn khí</a:t>
              </a:r>
              <a:endPar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endParaRPr>
            </a:p>
            <a:p>
              <a:pPr marL="0" marR="0" lvl="0" indent="0" algn="l" defTabSz="914400" rtl="0" eaLnBrk="1" fontAlgn="base" latinLnBrk="0" hangingPunct="1">
                <a:lnSpc>
                  <a:spcPct val="100000"/>
                </a:lnSpc>
                <a:spcBef>
                  <a:spcPts val="60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vi-VN" sz="1200" b="0" i="0" u="none" strike="noStrike" kern="1200" cap="none" spc="0" normalizeH="0" baseline="0" noProof="0" dirty="0">
                  <a:ln>
                    <a:noFill/>
                  </a:ln>
                  <a:solidFill>
                    <a:prstClr val="black"/>
                  </a:solidFill>
                  <a:effectLst/>
                  <a:uLnTx/>
                  <a:uFillTx/>
                  <a:latin typeface="Arial" charset="0"/>
                  <a:ea typeface="Arial" charset="0"/>
                  <a:cs typeface="Arial" charset="0"/>
                </a:rPr>
                <a:t>Tăng tạo chất nhày</a:t>
              </a: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vi-VN" sz="1200" b="0" i="0" u="none" strike="noStrike" kern="1200" cap="none" spc="0" normalizeH="0" baseline="0" noProof="0" dirty="0" smtClean="0">
                  <a:ln>
                    <a:noFill/>
                  </a:ln>
                  <a:solidFill>
                    <a:prstClr val="black"/>
                  </a:solidFill>
                  <a:effectLst/>
                  <a:uLnTx/>
                  <a:uFillTx/>
                  <a:latin typeface="Arial" charset="0"/>
                  <a:ea typeface="Arial" charset="0"/>
                  <a:cs typeface="Arial" charset="0"/>
                </a:rPr>
                <a:t> </a:t>
              </a:r>
              <a:endParaRPr kumimoji="0" lang="vi-VN" sz="1200" b="0" i="0" u="none" strike="noStrike" kern="1200" cap="none" spc="0" normalizeH="0" baseline="0" noProof="0" dirty="0">
                <a:ln>
                  <a:noFill/>
                </a:ln>
                <a:solidFill>
                  <a:prstClr val="black"/>
                </a:solidFill>
                <a:effectLst/>
                <a:uLnTx/>
                <a:uFillTx/>
                <a:latin typeface="Arial" charset="0"/>
                <a:ea typeface="Arial" charset="0"/>
                <a:cs typeface="Arial" charset="0"/>
              </a:endParaRPr>
            </a:p>
            <a:p>
              <a:pPr marL="0" marR="0" lvl="0" indent="0" algn="l" defTabSz="914400" rtl="0" eaLnBrk="1" fontAlgn="base" latinLnBrk="0" hangingPunct="1">
                <a:lnSpc>
                  <a:spcPct val="100000"/>
                </a:lnSpc>
                <a:spcBef>
                  <a:spcPts val="600"/>
                </a:spcBef>
                <a:spcAft>
                  <a:spcPts val="600"/>
                </a:spcAft>
                <a:buClrTx/>
                <a:buSzTx/>
                <a:buFont typeface="Wingdings" panose="05000000000000000000" pitchFamily="2" charset="2"/>
                <a:buChar char="§"/>
                <a:tabLst/>
                <a:defRPr/>
              </a:pPr>
              <a:r>
                <a:rPr kumimoji="0" lang="vi-VN" sz="1200" b="0" i="0" u="none" strike="noStrike" kern="1200" cap="none" spc="0" normalizeH="0" baseline="0" noProof="0" smtClean="0">
                  <a:ln>
                    <a:noFill/>
                  </a:ln>
                  <a:solidFill>
                    <a:prstClr val="black"/>
                  </a:solidFill>
                  <a:effectLst/>
                  <a:uLnTx/>
                  <a:uFillTx/>
                  <a:latin typeface="Arial" charset="0"/>
                  <a:ea typeface="Arial" charset="0"/>
                  <a:cs typeface="Arial" charset="0"/>
                </a:rPr>
                <a:t>Tăng </a:t>
              </a:r>
              <a:r>
                <a:rPr kumimoji="0" lang="en-US" sz="1200" b="0" i="0" u="none" strike="noStrike" kern="1200" cap="none" spc="0" normalizeH="0" baseline="0" noProof="0" smtClean="0">
                  <a:ln>
                    <a:noFill/>
                  </a:ln>
                  <a:solidFill>
                    <a:prstClr val="black"/>
                  </a:solidFill>
                  <a:effectLst/>
                  <a:uLnTx/>
                  <a:uFillTx/>
                  <a:latin typeface="Arial" charset="0"/>
                  <a:ea typeface="Arial" charset="0"/>
                  <a:cs typeface="Arial" charset="0"/>
                </a:rPr>
                <a:t>ứ</a:t>
              </a:r>
              <a:r>
                <a:rPr kumimoji="0" lang="vi-VN" sz="1200" b="0" i="0" u="none" strike="noStrike" kern="1200" cap="none" spc="0" normalizeH="0" baseline="0" noProof="0" smtClean="0">
                  <a:ln>
                    <a:noFill/>
                  </a:ln>
                  <a:solidFill>
                    <a:prstClr val="black"/>
                  </a:solidFill>
                  <a:effectLst/>
                  <a:uLnTx/>
                  <a:uFillTx/>
                  <a:latin typeface="Arial" charset="0"/>
                  <a:ea typeface="Arial" charset="0"/>
                  <a:cs typeface="Arial" charset="0"/>
                </a:rPr>
                <a:t> </a:t>
              </a:r>
              <a:r>
                <a:rPr kumimoji="0" lang="vi-VN" sz="1200" b="0" i="0" u="none" strike="noStrike" kern="1200" cap="none" spc="0" normalizeH="0" baseline="0" noProof="0" dirty="0">
                  <a:ln>
                    <a:noFill/>
                  </a:ln>
                  <a:solidFill>
                    <a:prstClr val="black"/>
                  </a:solidFill>
                  <a:effectLst/>
                  <a:uLnTx/>
                  <a:uFillTx/>
                  <a:latin typeface="Arial" charset="0"/>
                  <a:ea typeface="Arial" charset="0"/>
                  <a:cs typeface="Arial" charset="0"/>
                </a:rPr>
                <a:t>khí</a:t>
              </a:r>
            </a:p>
          </p:txBody>
        </p:sp>
        <p:sp>
          <p:nvSpPr>
            <p:cNvPr id="9" name="Rectangle 8"/>
            <p:cNvSpPr/>
            <p:nvPr/>
          </p:nvSpPr>
          <p:spPr>
            <a:xfrm>
              <a:off x="7138867" y="3955477"/>
              <a:ext cx="1903476" cy="106680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1050" b="1" i="0" u="none" strike="noStrike" kern="1200" cap="none" spc="0" normalizeH="0" baseline="0" noProof="0" dirty="0" smtClean="0">
                  <a:ln>
                    <a:noFill/>
                  </a:ln>
                  <a:solidFill>
                    <a:prstClr val="black"/>
                  </a:solidFill>
                  <a:effectLst/>
                  <a:uLnTx/>
                  <a:uFillTx/>
                  <a:latin typeface="Arial" charset="0"/>
                  <a:ea typeface="Arial" charset="0"/>
                  <a:cs typeface="Arial" charset="0"/>
                </a:rPr>
                <a:t>TĂNG KHÓ THỞ</a:t>
              </a:r>
              <a:endParaRPr kumimoji="0" lang="en-US" sz="1050" b="1"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10" name="Rectangle 9"/>
            <p:cNvSpPr/>
            <p:nvPr/>
          </p:nvSpPr>
          <p:spPr>
            <a:xfrm>
              <a:off x="7138867" y="2580564"/>
              <a:ext cx="1903476" cy="106680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1050" b="0" i="0" u="none" strike="noStrike" kern="1200" cap="none" spc="0" normalizeH="0" baseline="0" noProof="0" dirty="0" smtClean="0">
                  <a:ln>
                    <a:noFill/>
                  </a:ln>
                  <a:solidFill>
                    <a:prstClr val="black">
                      <a:lumMod val="85000"/>
                      <a:lumOff val="15000"/>
                    </a:prstClr>
                  </a:solidFill>
                  <a:effectLst/>
                  <a:uLnTx/>
                  <a:uFillTx/>
                  <a:latin typeface="Arial" charset="0"/>
                  <a:ea typeface="Arial" charset="0"/>
                  <a:cs typeface="Arial" charset="0"/>
                </a:rPr>
                <a:t>Tăng đàm mủ và lượng đàm</a:t>
              </a:r>
              <a:endParaRPr kumimoji="0" lang="en-US" sz="1050" b="0" i="0" u="none" strike="noStrike" kern="1200" cap="none" spc="0" normalizeH="0" baseline="0" noProof="0" dirty="0">
                <a:ln>
                  <a:noFill/>
                </a:ln>
                <a:solidFill>
                  <a:prstClr val="black">
                    <a:lumMod val="85000"/>
                    <a:lumOff val="15000"/>
                  </a:prstClr>
                </a:solidFill>
                <a:effectLst/>
                <a:uLnTx/>
                <a:uFillTx/>
                <a:latin typeface="Arial" charset="0"/>
                <a:ea typeface="Arial" charset="0"/>
                <a:cs typeface="Arial" charset="0"/>
              </a:endParaRPr>
            </a:p>
          </p:txBody>
        </p:sp>
        <p:sp>
          <p:nvSpPr>
            <p:cNvPr id="11" name="Rectangle 10"/>
            <p:cNvSpPr/>
            <p:nvPr/>
          </p:nvSpPr>
          <p:spPr>
            <a:xfrm>
              <a:off x="7138867" y="5486103"/>
              <a:ext cx="1903476" cy="106680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1050" b="0" i="0" u="none" strike="noStrike" kern="1200" cap="none" spc="0" normalizeH="0" baseline="0" noProof="0" dirty="0" smtClean="0">
                  <a:ln>
                    <a:noFill/>
                  </a:ln>
                  <a:solidFill>
                    <a:prstClr val="black">
                      <a:lumMod val="85000"/>
                      <a:lumOff val="15000"/>
                    </a:prstClr>
                  </a:solidFill>
                  <a:effectLst/>
                  <a:uLnTx/>
                  <a:uFillTx/>
                  <a:latin typeface="Arial" charset="0"/>
                  <a:ea typeface="Arial" charset="0"/>
                  <a:cs typeface="Arial" charset="0"/>
                </a:rPr>
                <a:t>Tăng khò khè</a:t>
              </a:r>
              <a:endParaRPr kumimoji="0" lang="en-US" sz="1050" b="0" i="0" u="none" strike="noStrike" kern="1200" cap="none" spc="0" normalizeH="0" baseline="0" noProof="0" dirty="0">
                <a:ln>
                  <a:noFill/>
                </a:ln>
                <a:solidFill>
                  <a:prstClr val="black">
                    <a:lumMod val="85000"/>
                    <a:lumOff val="15000"/>
                  </a:prstClr>
                </a:solidFill>
                <a:effectLst/>
                <a:uLnTx/>
                <a:uFillTx/>
                <a:latin typeface="Arial" charset="0"/>
                <a:ea typeface="Arial" charset="0"/>
                <a:cs typeface="Arial" charset="0"/>
              </a:endParaRPr>
            </a:p>
          </p:txBody>
        </p:sp>
        <p:cxnSp>
          <p:nvCxnSpPr>
            <p:cNvPr id="12" name="Straight Arrow Connector 11"/>
            <p:cNvCxnSpPr/>
            <p:nvPr/>
          </p:nvCxnSpPr>
          <p:spPr>
            <a:xfrm flipV="1">
              <a:off x="6470527" y="4488877"/>
              <a:ext cx="457200" cy="21534"/>
            </a:xfrm>
            <a:prstGeom prst="straightConnector1">
              <a:avLst/>
            </a:prstGeom>
            <a:ln>
              <a:tailEnd type="triangle"/>
            </a:ln>
          </p:spPr>
          <p:style>
            <a:lnRef idx="3">
              <a:schemeClr val="lt1"/>
            </a:lnRef>
            <a:fillRef idx="1">
              <a:schemeClr val="accent5"/>
            </a:fillRef>
            <a:effectRef idx="1">
              <a:schemeClr val="accent5"/>
            </a:effectRef>
            <a:fontRef idx="minor">
              <a:schemeClr val="lt1"/>
            </a:fontRef>
          </p:style>
        </p:cxnSp>
        <p:cxnSp>
          <p:nvCxnSpPr>
            <p:cNvPr id="13" name="Straight Arrow Connector 12"/>
            <p:cNvCxnSpPr/>
            <p:nvPr/>
          </p:nvCxnSpPr>
          <p:spPr>
            <a:xfrm flipV="1">
              <a:off x="6470527" y="3293695"/>
              <a:ext cx="457200" cy="1064316"/>
            </a:xfrm>
            <a:prstGeom prst="straightConnector1">
              <a:avLst/>
            </a:prstGeom>
            <a:ln>
              <a:tailEnd type="triangle"/>
            </a:ln>
          </p:spPr>
          <p:style>
            <a:lnRef idx="3">
              <a:schemeClr val="lt1"/>
            </a:lnRef>
            <a:fillRef idx="1">
              <a:schemeClr val="accent5"/>
            </a:fillRef>
            <a:effectRef idx="1">
              <a:schemeClr val="accent5"/>
            </a:effectRef>
            <a:fontRef idx="minor">
              <a:schemeClr val="lt1"/>
            </a:fontRef>
          </p:style>
        </p:cxnSp>
        <p:cxnSp>
          <p:nvCxnSpPr>
            <p:cNvPr id="14" name="Straight Arrow Connector 13"/>
            <p:cNvCxnSpPr/>
            <p:nvPr/>
          </p:nvCxnSpPr>
          <p:spPr>
            <a:xfrm>
              <a:off x="6470527" y="4434211"/>
              <a:ext cx="457200" cy="1524000"/>
            </a:xfrm>
            <a:prstGeom prst="straightConnector1">
              <a:avLst/>
            </a:prstGeom>
            <a:ln>
              <a:tailEnd type="triangle"/>
            </a:ln>
          </p:spPr>
          <p:style>
            <a:lnRef idx="3">
              <a:schemeClr val="lt1"/>
            </a:lnRef>
            <a:fillRef idx="1">
              <a:schemeClr val="accent5"/>
            </a:fillRef>
            <a:effectRef idx="1">
              <a:schemeClr val="accent5"/>
            </a:effectRef>
            <a:fontRef idx="minor">
              <a:schemeClr val="lt1"/>
            </a:fontRef>
          </p:style>
        </p:cxnSp>
      </p:grpSp>
    </p:spTree>
    <p:extLst>
      <p:ext uri="{BB962C8B-B14F-4D97-AF65-F5344CB8AC3E}">
        <p14:creationId xmlns:p14="http://schemas.microsoft.com/office/powerpoint/2010/main" val="6208517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17. Phận loại độ nặng đợt cấp COPD</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29</a:t>
            </a:fld>
            <a:endParaRPr lang="en-US"/>
          </a:p>
        </p:txBody>
      </p:sp>
      <p:pic>
        <p:nvPicPr>
          <p:cNvPr id="5" name="Picture 4">
            <a:extLst>
              <a:ext uri="{FF2B5EF4-FFF2-40B4-BE49-F238E27FC236}">
                <a16:creationId xmlns:a16="http://schemas.microsoft.com/office/drawing/2014/main" id="{067BBD8C-7976-CB72-E81F-C1849F56AE1C}"/>
              </a:ext>
            </a:extLst>
          </p:cNvPr>
          <p:cNvPicPr>
            <a:picLocks noChangeAspect="1"/>
          </p:cNvPicPr>
          <p:nvPr/>
        </p:nvPicPr>
        <p:blipFill rotWithShape="1">
          <a:blip r:embed="rId2"/>
          <a:srcRect l="7564" t="12907" r="6966" b="24591"/>
          <a:stretch/>
        </p:blipFill>
        <p:spPr bwMode="auto">
          <a:xfrm>
            <a:off x="3547164" y="1322354"/>
            <a:ext cx="5673035" cy="5368630"/>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228600" y="6351659"/>
            <a:ext cx="3505200" cy="307777"/>
          </a:xfrm>
          <a:prstGeom prst="rect">
            <a:avLst/>
          </a:prstGeom>
          <a:noFill/>
        </p:spPr>
        <p:txBody>
          <a:bodyPr wrap="square" rtlCol="0">
            <a:spAutoFit/>
          </a:bodyPr>
          <a:lstStyle/>
          <a:p>
            <a:r>
              <a:rPr lang="en-US" sz="1400" smtClean="0"/>
              <a:t>GOLD 2023</a:t>
            </a:r>
            <a:endParaRPr lang="en-US" sz="1400"/>
          </a:p>
        </p:txBody>
      </p:sp>
    </p:spTree>
    <p:extLst>
      <p:ext uri="{BB962C8B-B14F-4D97-AF65-F5344CB8AC3E}">
        <p14:creationId xmlns:p14="http://schemas.microsoft.com/office/powerpoint/2010/main" val="21743000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2. Diễn tiến FEV1 trong suốt cuộc đời</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3</a:t>
            </a:fld>
            <a:endParaRPr lang="en-US"/>
          </a:p>
        </p:txBody>
      </p:sp>
      <p:pic>
        <p:nvPicPr>
          <p:cNvPr id="5" name="Picture 4">
            <a:extLst>
              <a:ext uri="{FF2B5EF4-FFF2-40B4-BE49-F238E27FC236}">
                <a16:creationId xmlns:a16="http://schemas.microsoft.com/office/drawing/2014/main" id="{26D26A3D-E331-58C1-73AD-3E151C319770}"/>
              </a:ext>
            </a:extLst>
          </p:cNvPr>
          <p:cNvPicPr>
            <a:picLocks noChangeAspect="1"/>
          </p:cNvPicPr>
          <p:nvPr/>
        </p:nvPicPr>
        <p:blipFill rotWithShape="1">
          <a:blip r:embed="rId2"/>
          <a:srcRect l="16038" t="23654" r="14213" b="36925"/>
          <a:stretch/>
        </p:blipFill>
        <p:spPr bwMode="auto">
          <a:xfrm>
            <a:off x="2895599" y="1417638"/>
            <a:ext cx="6746519" cy="4934021"/>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228600" y="6351659"/>
            <a:ext cx="3505200" cy="307777"/>
          </a:xfrm>
          <a:prstGeom prst="rect">
            <a:avLst/>
          </a:prstGeom>
          <a:noFill/>
        </p:spPr>
        <p:txBody>
          <a:bodyPr wrap="square" rtlCol="0">
            <a:spAutoFit/>
          </a:bodyPr>
          <a:lstStyle/>
          <a:p>
            <a:r>
              <a:rPr lang="en-US" sz="1400" smtClean="0"/>
              <a:t>GOLD 2023</a:t>
            </a:r>
            <a:endParaRPr lang="en-US" sz="1400"/>
          </a:p>
        </p:txBody>
      </p:sp>
    </p:spTree>
    <p:extLst>
      <p:ext uri="{BB962C8B-B14F-4D97-AF65-F5344CB8AC3E}">
        <p14:creationId xmlns:p14="http://schemas.microsoft.com/office/powerpoint/2010/main" val="37047586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smtClean="0"/>
              <a:t>18. Các chẩn đoán phân biệt</a:t>
            </a:r>
            <a:br>
              <a:rPr lang="en-US" b="1" smtClean="0"/>
            </a:br>
            <a:r>
              <a:rPr lang="en-US" b="1" smtClean="0"/>
              <a:t>khi tiếp cận đợt cấp COPD</a:t>
            </a:r>
            <a:endParaRPr lang="en-US" b="1"/>
          </a:p>
        </p:txBody>
      </p:sp>
      <p:sp>
        <p:nvSpPr>
          <p:cNvPr id="3" name="Content Placeholder 2"/>
          <p:cNvSpPr>
            <a:spLocks noGrp="1"/>
          </p:cNvSpPr>
          <p:nvPr>
            <p:ph sz="half" idx="1"/>
          </p:nvPr>
        </p:nvSpPr>
        <p:spPr/>
        <p:txBody>
          <a:bodyPr>
            <a:normAutofit fontScale="92500" lnSpcReduction="20000"/>
          </a:bodyPr>
          <a:lstStyle/>
          <a:p>
            <a:pPr marL="514350" indent="-514350">
              <a:buAutoNum type="alphaLcParenR"/>
            </a:pPr>
            <a:r>
              <a:rPr lang="en-US" smtClean="0">
                <a:solidFill>
                  <a:srgbClr val="FF0000"/>
                </a:solidFill>
              </a:rPr>
              <a:t>Thường gặp</a:t>
            </a:r>
          </a:p>
          <a:p>
            <a:r>
              <a:rPr lang="en-US" smtClean="0"/>
              <a:t>Viêm phổi</a:t>
            </a:r>
          </a:p>
          <a:p>
            <a:pPr lvl="1"/>
            <a:r>
              <a:rPr lang="en-US" smtClean="0"/>
              <a:t>X-Quang ngực</a:t>
            </a:r>
          </a:p>
          <a:p>
            <a:r>
              <a:rPr lang="en-US" smtClean="0"/>
              <a:t>Thuyên tắc phổi</a:t>
            </a:r>
          </a:p>
          <a:p>
            <a:pPr lvl="1"/>
            <a:r>
              <a:rPr lang="en-US" smtClean="0"/>
              <a:t>Đánh giá nguy cơ (ho ra máu, phẫu thuật, gãy xương, tiền căn ung thư, DVT)</a:t>
            </a:r>
          </a:p>
          <a:p>
            <a:pPr lvl="1"/>
            <a:r>
              <a:rPr lang="en-US" smtClean="0"/>
              <a:t>D-dimer</a:t>
            </a:r>
          </a:p>
          <a:p>
            <a:pPr lvl="1"/>
            <a:r>
              <a:rPr lang="en-US" smtClean="0"/>
              <a:t>Chụp CT mạch máu phổi</a:t>
            </a:r>
          </a:p>
          <a:p>
            <a:r>
              <a:rPr lang="en-US" smtClean="0"/>
              <a:t>Suy tim</a:t>
            </a:r>
          </a:p>
          <a:p>
            <a:pPr lvl="1"/>
            <a:r>
              <a:rPr lang="en-US" smtClean="0"/>
              <a:t>X-Quang ngực</a:t>
            </a:r>
          </a:p>
          <a:p>
            <a:pPr lvl="1"/>
            <a:r>
              <a:rPr lang="en-US" smtClean="0"/>
              <a:t>NT Pro-BNP, BNP</a:t>
            </a:r>
          </a:p>
          <a:p>
            <a:pPr lvl="1"/>
            <a:r>
              <a:rPr lang="en-US" smtClean="0"/>
              <a:t>Siêu âm tim</a:t>
            </a:r>
          </a:p>
          <a:p>
            <a:endParaRPr lang="en-US"/>
          </a:p>
        </p:txBody>
      </p:sp>
      <p:sp>
        <p:nvSpPr>
          <p:cNvPr id="5" name="Content Placeholder 4"/>
          <p:cNvSpPr>
            <a:spLocks noGrp="1"/>
          </p:cNvSpPr>
          <p:nvPr>
            <p:ph sz="half" idx="2"/>
          </p:nvPr>
        </p:nvSpPr>
        <p:spPr/>
        <p:txBody>
          <a:bodyPr>
            <a:normAutofit fontScale="92500" lnSpcReduction="20000"/>
          </a:bodyPr>
          <a:lstStyle/>
          <a:p>
            <a:pPr marL="0" indent="0">
              <a:buNone/>
            </a:pPr>
            <a:r>
              <a:rPr lang="en-US">
                <a:solidFill>
                  <a:srgbClr val="FF0000"/>
                </a:solidFill>
              </a:rPr>
              <a:t>b) Ít gặp</a:t>
            </a:r>
          </a:p>
          <a:p>
            <a:r>
              <a:rPr lang="en-US"/>
              <a:t>Tràn khí màng phổi, tràn dịch màng phổi</a:t>
            </a:r>
          </a:p>
          <a:p>
            <a:pPr lvl="1"/>
            <a:r>
              <a:rPr lang="en-US"/>
              <a:t>X-Quang ngực</a:t>
            </a:r>
          </a:p>
          <a:p>
            <a:pPr lvl="1"/>
            <a:r>
              <a:rPr lang="en-US"/>
              <a:t>Siêu âm phổi</a:t>
            </a:r>
          </a:p>
          <a:p>
            <a:r>
              <a:rPr lang="en-US"/>
              <a:t>Nhồi máu cơ tim, rối loạn nhịp (rung nhĩ/cuồng nhĩ)</a:t>
            </a:r>
          </a:p>
          <a:p>
            <a:pPr lvl="1"/>
            <a:r>
              <a:rPr lang="en-US"/>
              <a:t>ECG</a:t>
            </a:r>
          </a:p>
          <a:p>
            <a:pPr lvl="1"/>
            <a:r>
              <a:rPr lang="en-US"/>
              <a:t>Troponin</a:t>
            </a:r>
          </a:p>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30</a:t>
            </a:fld>
            <a:endParaRPr lang="en-US"/>
          </a:p>
        </p:txBody>
      </p:sp>
      <p:sp>
        <p:nvSpPr>
          <p:cNvPr id="6" name="TextBox 5"/>
          <p:cNvSpPr txBox="1"/>
          <p:nvPr/>
        </p:nvSpPr>
        <p:spPr>
          <a:xfrm>
            <a:off x="228600" y="6351659"/>
            <a:ext cx="3505200" cy="307777"/>
          </a:xfrm>
          <a:prstGeom prst="rect">
            <a:avLst/>
          </a:prstGeom>
          <a:noFill/>
        </p:spPr>
        <p:txBody>
          <a:bodyPr wrap="square" rtlCol="0">
            <a:spAutoFit/>
          </a:bodyPr>
          <a:lstStyle/>
          <a:p>
            <a:r>
              <a:rPr lang="en-US" sz="1400" smtClean="0"/>
              <a:t>GOLD 2023</a:t>
            </a:r>
            <a:endParaRPr lang="en-US" sz="1400"/>
          </a:p>
        </p:txBody>
      </p:sp>
    </p:spTree>
    <p:extLst>
      <p:ext uri="{BB962C8B-B14F-4D97-AF65-F5344CB8AC3E}">
        <p14:creationId xmlns:p14="http://schemas.microsoft.com/office/powerpoint/2010/main" val="27451159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19. Điều trị đợt cấp COPD</a:t>
            </a:r>
            <a:endParaRPr lang="en-US"/>
          </a:p>
        </p:txBody>
      </p:sp>
      <p:sp>
        <p:nvSpPr>
          <p:cNvPr id="3" name="Content Placeholder 2"/>
          <p:cNvSpPr>
            <a:spLocks noGrp="1"/>
          </p:cNvSpPr>
          <p:nvPr>
            <p:ph idx="1"/>
          </p:nvPr>
        </p:nvSpPr>
        <p:spPr/>
        <p:txBody>
          <a:bodyPr>
            <a:normAutofit/>
          </a:bodyPr>
          <a:lstStyle/>
          <a:p>
            <a:r>
              <a:rPr lang="en-US" smtClean="0">
                <a:solidFill>
                  <a:srgbClr val="FF0000"/>
                </a:solidFill>
              </a:rPr>
              <a:t>Oxy liệu pháp </a:t>
            </a:r>
            <a:r>
              <a:rPr lang="en-US" smtClean="0"/>
              <a:t>(theo dõi KMĐM, KMTM, SpO2)</a:t>
            </a:r>
          </a:p>
          <a:p>
            <a:r>
              <a:rPr lang="en-US" smtClean="0">
                <a:solidFill>
                  <a:srgbClr val="FF0000"/>
                </a:solidFill>
              </a:rPr>
              <a:t>Thuốc DPQ:</a:t>
            </a:r>
          </a:p>
          <a:p>
            <a:pPr lvl="1"/>
            <a:r>
              <a:rPr lang="en-US"/>
              <a:t>SABA (+/- SAMA) là thuốc DPQ đầu tay để điều trị đợt cấp (Chứng cứ C)</a:t>
            </a:r>
          </a:p>
          <a:p>
            <a:pPr lvl="1"/>
            <a:r>
              <a:rPr lang="en-US" smtClean="0"/>
              <a:t>Tăng liều, số lần dùng DPQ tác dụng ngắn</a:t>
            </a:r>
          </a:p>
          <a:p>
            <a:pPr lvl="1"/>
            <a:r>
              <a:rPr lang="en-US" smtClean="0"/>
              <a:t>Kết hợp SABA và SAMA</a:t>
            </a:r>
          </a:p>
          <a:p>
            <a:pPr lvl="1"/>
            <a:r>
              <a:rPr lang="en-US" smtClean="0"/>
              <a:t>Xem xét sử dụng DPQ tác dụng dài khi bệnh nhân ổn định</a:t>
            </a:r>
          </a:p>
          <a:p>
            <a:pPr lvl="1"/>
            <a:r>
              <a:rPr lang="en-US" smtClean="0"/>
              <a:t>Sử dụng buồng đệm hoặc máy phun khí dung khi cần </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31</a:t>
            </a:fld>
            <a:endParaRPr lang="en-US"/>
          </a:p>
        </p:txBody>
      </p:sp>
      <p:sp>
        <p:nvSpPr>
          <p:cNvPr id="6" name="TextBox 5"/>
          <p:cNvSpPr txBox="1"/>
          <p:nvPr/>
        </p:nvSpPr>
        <p:spPr>
          <a:xfrm>
            <a:off x="228600" y="6351659"/>
            <a:ext cx="3505200" cy="307777"/>
          </a:xfrm>
          <a:prstGeom prst="rect">
            <a:avLst/>
          </a:prstGeom>
          <a:noFill/>
        </p:spPr>
        <p:txBody>
          <a:bodyPr wrap="square" rtlCol="0">
            <a:spAutoFit/>
          </a:bodyPr>
          <a:lstStyle/>
          <a:p>
            <a:r>
              <a:rPr lang="en-US" sz="1400" smtClean="0"/>
              <a:t>GOLD 2023</a:t>
            </a:r>
            <a:endParaRPr lang="en-US" sz="1400"/>
          </a:p>
        </p:txBody>
      </p:sp>
    </p:spTree>
    <p:extLst>
      <p:ext uri="{BB962C8B-B14F-4D97-AF65-F5344CB8AC3E}">
        <p14:creationId xmlns:p14="http://schemas.microsoft.com/office/powerpoint/2010/main" val="21617137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19. Điều trị đợt cấp COPD</a:t>
            </a:r>
          </a:p>
        </p:txBody>
      </p:sp>
      <p:sp>
        <p:nvSpPr>
          <p:cNvPr id="3" name="Content Placeholder 2"/>
          <p:cNvSpPr>
            <a:spLocks noGrp="1"/>
          </p:cNvSpPr>
          <p:nvPr>
            <p:ph idx="1"/>
          </p:nvPr>
        </p:nvSpPr>
        <p:spPr/>
        <p:txBody>
          <a:bodyPr>
            <a:normAutofit/>
          </a:bodyPr>
          <a:lstStyle/>
          <a:p>
            <a:r>
              <a:rPr lang="en-US" smtClean="0">
                <a:solidFill>
                  <a:srgbClr val="FF0000"/>
                </a:solidFill>
              </a:rPr>
              <a:t>Cân nhắc corticosteroid uống: </a:t>
            </a:r>
          </a:p>
          <a:p>
            <a:pPr lvl="1"/>
            <a:r>
              <a:rPr lang="en-US" smtClean="0"/>
              <a:t>Corticosteroid </a:t>
            </a:r>
            <a:r>
              <a:rPr lang="en-US"/>
              <a:t>toàn thân cải thiện CNHH (FEV1), oxy hóa máu, rút ngắn thời gian hồi phục, giảm thời gian nằm viện. Thời gian điều trị thường không quá 5 ngày (Chứng cứ A)</a:t>
            </a:r>
          </a:p>
          <a:p>
            <a:r>
              <a:rPr lang="en-US" smtClean="0">
                <a:solidFill>
                  <a:srgbClr val="FF0000"/>
                </a:solidFill>
              </a:rPr>
              <a:t>Cân nhắc kháng sinh (uống) </a:t>
            </a:r>
            <a:r>
              <a:rPr lang="en-US" smtClean="0"/>
              <a:t>khi có dấu hiệu nhiễm trùng</a:t>
            </a:r>
          </a:p>
          <a:p>
            <a:pPr lvl="1"/>
            <a:r>
              <a:rPr lang="en-US"/>
              <a:t>Kháng sinh (khi có chỉ định) có thể rút ngắn thời gian hồi phục, giảm nguy cơ tái phát, thất bại điều trị, thời gian nằm viện. Thời gian điều trị thường là 5 ngày (Chứng cứ B</a:t>
            </a:r>
            <a:r>
              <a:rPr lang="en-US" smtClean="0"/>
              <a:t>)</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32</a:t>
            </a:fld>
            <a:endParaRPr lang="en-US"/>
          </a:p>
        </p:txBody>
      </p:sp>
      <p:sp>
        <p:nvSpPr>
          <p:cNvPr id="6" name="TextBox 5"/>
          <p:cNvSpPr txBox="1"/>
          <p:nvPr/>
        </p:nvSpPr>
        <p:spPr>
          <a:xfrm>
            <a:off x="228600" y="6351659"/>
            <a:ext cx="3505200" cy="307777"/>
          </a:xfrm>
          <a:prstGeom prst="rect">
            <a:avLst/>
          </a:prstGeom>
          <a:noFill/>
        </p:spPr>
        <p:txBody>
          <a:bodyPr wrap="square" rtlCol="0">
            <a:spAutoFit/>
          </a:bodyPr>
          <a:lstStyle/>
          <a:p>
            <a:r>
              <a:rPr lang="en-US" sz="1400" smtClean="0"/>
              <a:t>GOLD 2023</a:t>
            </a:r>
            <a:endParaRPr lang="en-US" sz="1400"/>
          </a:p>
        </p:txBody>
      </p:sp>
    </p:spTree>
    <p:extLst>
      <p:ext uri="{BB962C8B-B14F-4D97-AF65-F5344CB8AC3E}">
        <p14:creationId xmlns:p14="http://schemas.microsoft.com/office/powerpoint/2010/main" val="36320215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19. Điều trị đợt cấp COPD</a:t>
            </a:r>
          </a:p>
        </p:txBody>
      </p:sp>
      <p:sp>
        <p:nvSpPr>
          <p:cNvPr id="3" name="Content Placeholder 2"/>
          <p:cNvSpPr>
            <a:spLocks noGrp="1"/>
          </p:cNvSpPr>
          <p:nvPr>
            <p:ph idx="1"/>
          </p:nvPr>
        </p:nvSpPr>
        <p:spPr/>
        <p:txBody>
          <a:bodyPr>
            <a:normAutofit/>
          </a:bodyPr>
          <a:lstStyle/>
          <a:p>
            <a:r>
              <a:rPr lang="en-US">
                <a:solidFill>
                  <a:srgbClr val="FF0000"/>
                </a:solidFill>
              </a:rPr>
              <a:t>Cân nhắc </a:t>
            </a:r>
            <a:r>
              <a:rPr lang="en-US" smtClean="0">
                <a:solidFill>
                  <a:srgbClr val="FF0000"/>
                </a:solidFill>
              </a:rPr>
              <a:t>NIV</a:t>
            </a:r>
          </a:p>
          <a:p>
            <a:pPr lvl="1"/>
            <a:r>
              <a:rPr lang="en-US" smtClean="0"/>
              <a:t>NIV </a:t>
            </a:r>
            <a:r>
              <a:rPr lang="en-US"/>
              <a:t>nên là mode thở đầu tiên được sử dụng ở BN COPD có suy hô hấp cấp không có chống chỉ định vì làm cải thiện trao đổi khí, giảm công thở, nhu cầu đặt NKQ, giảm thời gian nằm viện, cải thiện tử vong (Chứng cứ A)</a:t>
            </a:r>
          </a:p>
          <a:p>
            <a:r>
              <a:rPr lang="en-US" smtClean="0"/>
              <a:t>Methylxanthines </a:t>
            </a:r>
            <a:r>
              <a:rPr lang="en-US"/>
              <a:t>không được khuyến cáo do tăng tác dụng phụ (Chứng cứ B)</a:t>
            </a:r>
          </a:p>
          <a:p>
            <a:endParaRPr lang="en-US" smtClean="0">
              <a:solidFill>
                <a:srgbClr val="FF0000"/>
              </a:solidFill>
            </a:endParaRPr>
          </a:p>
          <a:p>
            <a:pPr marL="457200" lvl="1" indent="0">
              <a:buNone/>
            </a:pP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33</a:t>
            </a:fld>
            <a:endParaRPr lang="en-US"/>
          </a:p>
        </p:txBody>
      </p:sp>
      <p:sp>
        <p:nvSpPr>
          <p:cNvPr id="6" name="TextBox 5"/>
          <p:cNvSpPr txBox="1"/>
          <p:nvPr/>
        </p:nvSpPr>
        <p:spPr>
          <a:xfrm>
            <a:off x="228600" y="6351659"/>
            <a:ext cx="3505200" cy="307777"/>
          </a:xfrm>
          <a:prstGeom prst="rect">
            <a:avLst/>
          </a:prstGeom>
          <a:noFill/>
        </p:spPr>
        <p:txBody>
          <a:bodyPr wrap="square" rtlCol="0">
            <a:spAutoFit/>
          </a:bodyPr>
          <a:lstStyle/>
          <a:p>
            <a:r>
              <a:rPr lang="en-US" sz="1400" smtClean="0"/>
              <a:t>GOLD 2023</a:t>
            </a:r>
            <a:endParaRPr lang="en-US" sz="1400"/>
          </a:p>
        </p:txBody>
      </p:sp>
    </p:spTree>
    <p:extLst>
      <p:ext uri="{BB962C8B-B14F-4D97-AF65-F5344CB8AC3E}">
        <p14:creationId xmlns:p14="http://schemas.microsoft.com/office/powerpoint/2010/main" val="39238929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19. Điều trị đợt cấp COPD</a:t>
            </a:r>
          </a:p>
        </p:txBody>
      </p:sp>
      <p:sp>
        <p:nvSpPr>
          <p:cNvPr id="3" name="Content Placeholder 2"/>
          <p:cNvSpPr>
            <a:spLocks noGrp="1"/>
          </p:cNvSpPr>
          <p:nvPr>
            <p:ph idx="1"/>
          </p:nvPr>
        </p:nvSpPr>
        <p:spPr/>
        <p:txBody>
          <a:bodyPr>
            <a:normAutofit/>
          </a:bodyPr>
          <a:lstStyle/>
          <a:p>
            <a:r>
              <a:rPr lang="en-US" smtClean="0"/>
              <a:t>Luôn luôn:</a:t>
            </a:r>
          </a:p>
          <a:p>
            <a:pPr lvl="1"/>
            <a:r>
              <a:rPr lang="en-US" smtClean="0"/>
              <a:t>Theo dõi cân bằng dịch</a:t>
            </a:r>
          </a:p>
          <a:p>
            <a:pPr lvl="1"/>
            <a:r>
              <a:rPr lang="en-US" smtClean="0"/>
              <a:t>Cân nhắc heparin hoặc LMWH dưới da để dự phòng thuyên tắc</a:t>
            </a:r>
          </a:p>
          <a:p>
            <a:pPr lvl="1"/>
            <a:r>
              <a:rPr lang="en-US" smtClean="0"/>
              <a:t>Xác định và điều trị bệnh lý kèm (suy tim, rối loạn nhịp, thuyên tắc phổi…)</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34</a:t>
            </a:fld>
            <a:endParaRPr lang="en-US"/>
          </a:p>
        </p:txBody>
      </p:sp>
      <p:sp>
        <p:nvSpPr>
          <p:cNvPr id="6" name="TextBox 5"/>
          <p:cNvSpPr txBox="1"/>
          <p:nvPr/>
        </p:nvSpPr>
        <p:spPr>
          <a:xfrm>
            <a:off x="228600" y="6351659"/>
            <a:ext cx="3505200" cy="307777"/>
          </a:xfrm>
          <a:prstGeom prst="rect">
            <a:avLst/>
          </a:prstGeom>
          <a:noFill/>
        </p:spPr>
        <p:txBody>
          <a:bodyPr wrap="square" rtlCol="0">
            <a:spAutoFit/>
          </a:bodyPr>
          <a:lstStyle/>
          <a:p>
            <a:r>
              <a:rPr lang="en-US" sz="1400" smtClean="0"/>
              <a:t>GOLD 2023</a:t>
            </a:r>
            <a:endParaRPr lang="en-US" sz="1400"/>
          </a:p>
        </p:txBody>
      </p:sp>
    </p:spTree>
    <p:extLst>
      <p:ext uri="{BB962C8B-B14F-4D97-AF65-F5344CB8AC3E}">
        <p14:creationId xmlns:p14="http://schemas.microsoft.com/office/powerpoint/2010/main" val="40177710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20. Kết luận</a:t>
            </a:r>
            <a:endParaRPr lang="en-US"/>
          </a:p>
        </p:txBody>
      </p:sp>
      <p:sp>
        <p:nvSpPr>
          <p:cNvPr id="3" name="Content Placeholder 2"/>
          <p:cNvSpPr>
            <a:spLocks noGrp="1"/>
          </p:cNvSpPr>
          <p:nvPr>
            <p:ph idx="1"/>
          </p:nvPr>
        </p:nvSpPr>
        <p:spPr/>
        <p:txBody>
          <a:bodyPr/>
          <a:lstStyle/>
          <a:p>
            <a:r>
              <a:rPr lang="en-US" smtClean="0"/>
              <a:t>Chẩn đoán COPD dựa trên triệu chứng hô hấp kéo dài, yếu tố nguy cơ và hô hấp ký có hội chứng tắc nghẽn</a:t>
            </a:r>
          </a:p>
          <a:p>
            <a:r>
              <a:rPr lang="en-US" smtClean="0"/>
              <a:t>Điều trị COPD giai đoạn ổn định trụ cột là thuốc dãn phế quản. Bộ ba LABA/LAMA/ICS cho thấy cải thiện tử vong ở NB nhiều đợt cấp hoặc đợt cấp nặng</a:t>
            </a:r>
          </a:p>
          <a:p>
            <a:r>
              <a:rPr lang="en-US" smtClean="0"/>
              <a:t>Tham khảo chi tiết các nội dung trong GOLD 2023</a:t>
            </a:r>
          </a:p>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35</a:t>
            </a:fld>
            <a:endParaRPr lang="en-US"/>
          </a:p>
        </p:txBody>
      </p:sp>
    </p:spTree>
    <p:extLst>
      <p:ext uri="{BB962C8B-B14F-4D97-AF65-F5344CB8AC3E}">
        <p14:creationId xmlns:p14="http://schemas.microsoft.com/office/powerpoint/2010/main" val="29395334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3. Thuật ngữ </a:t>
            </a:r>
            <a:br>
              <a:rPr lang="en-US" smtClean="0"/>
            </a:br>
            <a:r>
              <a:rPr lang="en-US" smtClean="0"/>
              <a:t>phân loại COPD theo nguyên nhân</a:t>
            </a:r>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73025595"/>
              </p:ext>
            </p:extLst>
          </p:nvPr>
        </p:nvGraphicFramePr>
        <p:xfrm>
          <a:off x="266700" y="1531394"/>
          <a:ext cx="11696700" cy="4780280"/>
        </p:xfrm>
        <a:graphic>
          <a:graphicData uri="http://schemas.openxmlformats.org/drawingml/2006/table">
            <a:tbl>
              <a:tblPr firstRow="1" bandRow="1">
                <a:tableStyleId>{00A15C55-8517-42AA-B614-E9B94910E393}</a:tableStyleId>
              </a:tblPr>
              <a:tblGrid>
                <a:gridCol w="3086100">
                  <a:extLst>
                    <a:ext uri="{9D8B030D-6E8A-4147-A177-3AD203B41FA5}">
                      <a16:colId xmlns:a16="http://schemas.microsoft.com/office/drawing/2014/main" val="3598371020"/>
                    </a:ext>
                  </a:extLst>
                </a:gridCol>
                <a:gridCol w="2857818">
                  <a:extLst>
                    <a:ext uri="{9D8B030D-6E8A-4147-A177-3AD203B41FA5}">
                      <a16:colId xmlns:a16="http://schemas.microsoft.com/office/drawing/2014/main" val="3087050660"/>
                    </a:ext>
                  </a:extLst>
                </a:gridCol>
                <a:gridCol w="5752782">
                  <a:extLst>
                    <a:ext uri="{9D8B030D-6E8A-4147-A177-3AD203B41FA5}">
                      <a16:colId xmlns:a16="http://schemas.microsoft.com/office/drawing/2014/main" val="2781944381"/>
                    </a:ext>
                  </a:extLst>
                </a:gridCol>
              </a:tblGrid>
              <a:tr h="370840">
                <a:tc>
                  <a:txBody>
                    <a:bodyPr/>
                    <a:lstStyle/>
                    <a:p>
                      <a:pPr algn="ctr"/>
                      <a:r>
                        <a:rPr lang="en-US" sz="1800" smtClean="0">
                          <a:latin typeface="Arial" panose="020B0604020202020204" pitchFamily="34" charset="0"/>
                          <a:cs typeface="Arial" panose="020B0604020202020204" pitchFamily="34" charset="0"/>
                        </a:rPr>
                        <a:t>Nguyên</a:t>
                      </a:r>
                      <a:r>
                        <a:rPr lang="en-US" sz="1800" baseline="0" smtClean="0">
                          <a:latin typeface="Arial" panose="020B0604020202020204" pitchFamily="34" charset="0"/>
                          <a:cs typeface="Arial" panose="020B0604020202020204" pitchFamily="34" charset="0"/>
                        </a:rPr>
                        <a:t> nhân</a:t>
                      </a:r>
                      <a:endParaRPr lang="en-US" sz="1800">
                        <a:latin typeface="Arial" panose="020B0604020202020204" pitchFamily="34" charset="0"/>
                        <a:cs typeface="Arial" panose="020B0604020202020204" pitchFamily="34" charset="0"/>
                      </a:endParaRPr>
                    </a:p>
                  </a:txBody>
                  <a:tcPr/>
                </a:tc>
                <a:tc>
                  <a:txBody>
                    <a:bodyPr/>
                    <a:lstStyle/>
                    <a:p>
                      <a:pPr algn="ctr"/>
                      <a:r>
                        <a:rPr lang="en-US" sz="1800" smtClean="0">
                          <a:latin typeface="Arial" panose="020B0604020202020204" pitchFamily="34" charset="0"/>
                          <a:cs typeface="Arial" panose="020B0604020202020204" pitchFamily="34" charset="0"/>
                        </a:rPr>
                        <a:t>Thuật</a:t>
                      </a:r>
                      <a:r>
                        <a:rPr lang="en-US" sz="1800" baseline="0" smtClean="0">
                          <a:latin typeface="Arial" panose="020B0604020202020204" pitchFamily="34" charset="0"/>
                          <a:cs typeface="Arial" panose="020B0604020202020204" pitchFamily="34" charset="0"/>
                        </a:rPr>
                        <a:t> ngữ</a:t>
                      </a:r>
                      <a:endParaRPr lang="en-US" sz="1800">
                        <a:latin typeface="Arial" panose="020B0604020202020204" pitchFamily="34" charset="0"/>
                        <a:cs typeface="Arial" panose="020B0604020202020204" pitchFamily="34" charset="0"/>
                      </a:endParaRPr>
                    </a:p>
                  </a:txBody>
                  <a:tcPr/>
                </a:tc>
                <a:tc>
                  <a:txBody>
                    <a:bodyPr/>
                    <a:lstStyle/>
                    <a:p>
                      <a:pPr algn="ctr"/>
                      <a:r>
                        <a:rPr lang="en-US" sz="1800" smtClean="0">
                          <a:latin typeface="Arial" panose="020B0604020202020204" pitchFamily="34" charset="0"/>
                          <a:cs typeface="Arial" panose="020B0604020202020204" pitchFamily="34" charset="0"/>
                        </a:rPr>
                        <a:t>Mô</a:t>
                      </a:r>
                      <a:r>
                        <a:rPr lang="en-US" sz="1800" baseline="0" smtClean="0">
                          <a:latin typeface="Arial" panose="020B0604020202020204" pitchFamily="34" charset="0"/>
                          <a:cs typeface="Arial" panose="020B0604020202020204" pitchFamily="34" charset="0"/>
                        </a:rPr>
                        <a:t> tả</a:t>
                      </a:r>
                      <a:endParaRPr lang="en-US" sz="1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32989305"/>
                  </a:ext>
                </a:extLst>
              </a:tr>
              <a:tr h="370840">
                <a:tc>
                  <a:txBody>
                    <a:bodyPr/>
                    <a:lstStyle/>
                    <a:p>
                      <a:r>
                        <a:rPr lang="en-US" sz="1800" smtClean="0">
                          <a:latin typeface="Arial" panose="020B0604020202020204" pitchFamily="34" charset="0"/>
                          <a:cs typeface="Arial" panose="020B0604020202020204" pitchFamily="34" charset="0"/>
                        </a:rPr>
                        <a:t>Di truyền</a:t>
                      </a:r>
                      <a:endParaRPr lang="en-US" sz="1800">
                        <a:latin typeface="Arial" panose="020B0604020202020204" pitchFamily="34" charset="0"/>
                        <a:cs typeface="Arial" panose="020B0604020202020204" pitchFamily="34" charset="0"/>
                      </a:endParaRPr>
                    </a:p>
                  </a:txBody>
                  <a:tcPr anchor="ctr"/>
                </a:tc>
                <a:tc>
                  <a:txBody>
                    <a:bodyPr/>
                    <a:lstStyle/>
                    <a:p>
                      <a:r>
                        <a:rPr lang="en-US" sz="1800" smtClean="0">
                          <a:latin typeface="Arial" panose="020B0604020202020204" pitchFamily="34" charset="0"/>
                          <a:cs typeface="Arial" panose="020B0604020202020204" pitchFamily="34" charset="0"/>
                        </a:rPr>
                        <a:t>COPD-G (Genetics)</a:t>
                      </a:r>
                      <a:endParaRPr lang="en-US" sz="1800">
                        <a:latin typeface="Arial" panose="020B0604020202020204" pitchFamily="34" charset="0"/>
                        <a:cs typeface="Arial" panose="020B0604020202020204" pitchFamily="34" charset="0"/>
                      </a:endParaRPr>
                    </a:p>
                  </a:txBody>
                  <a:tcPr anchor="ctr"/>
                </a:tc>
                <a:tc>
                  <a:txBody>
                    <a:bodyPr/>
                    <a:lstStyle/>
                    <a:p>
                      <a:r>
                        <a:rPr lang="en-US" sz="1800" smtClean="0">
                          <a:latin typeface="Arial" panose="020B0604020202020204" pitchFamily="34" charset="0"/>
                          <a:cs typeface="Arial" panose="020B0604020202020204" pitchFamily="34" charset="0"/>
                        </a:rPr>
                        <a:t>Thiếu</a:t>
                      </a:r>
                      <a:r>
                        <a:rPr lang="en-US" sz="1800" baseline="0" smtClean="0">
                          <a:latin typeface="Arial" panose="020B0604020202020204" pitchFamily="34" charset="0"/>
                          <a:cs typeface="Arial" panose="020B0604020202020204" pitchFamily="34" charset="0"/>
                        </a:rPr>
                        <a:t> alpha-1 antitrypsin</a:t>
                      </a:r>
                    </a:p>
                    <a:p>
                      <a:r>
                        <a:rPr lang="en-US" sz="1800" baseline="0" smtClean="0">
                          <a:latin typeface="Arial" panose="020B0604020202020204" pitchFamily="34" charset="0"/>
                          <a:cs typeface="Arial" panose="020B0604020202020204" pitchFamily="34" charset="0"/>
                        </a:rPr>
                        <a:t>Các biến thể di truyền khác có hiệu ứng nhỏ kết hợp lại</a:t>
                      </a:r>
                      <a:endParaRPr lang="en-US" sz="18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670811084"/>
                  </a:ext>
                </a:extLst>
              </a:tr>
              <a:tr h="370840">
                <a:tc>
                  <a:txBody>
                    <a:bodyPr/>
                    <a:lstStyle/>
                    <a:p>
                      <a:r>
                        <a:rPr lang="en-US" sz="1800" smtClean="0">
                          <a:latin typeface="Arial" panose="020B0604020202020204" pitchFamily="34" charset="0"/>
                          <a:cs typeface="Arial" panose="020B0604020202020204" pitchFamily="34" charset="0"/>
                        </a:rPr>
                        <a:t>Phát</a:t>
                      </a:r>
                      <a:r>
                        <a:rPr lang="en-US" sz="1800" baseline="0" smtClean="0">
                          <a:latin typeface="Arial" panose="020B0604020202020204" pitchFamily="34" charset="0"/>
                          <a:cs typeface="Arial" panose="020B0604020202020204" pitchFamily="34" charset="0"/>
                        </a:rPr>
                        <a:t> triển phổi bất thường</a:t>
                      </a:r>
                      <a:endParaRPr lang="en-US" sz="1800">
                        <a:latin typeface="Arial" panose="020B0604020202020204" pitchFamily="34" charset="0"/>
                        <a:cs typeface="Arial" panose="020B0604020202020204" pitchFamily="34" charset="0"/>
                      </a:endParaRPr>
                    </a:p>
                  </a:txBody>
                  <a:tcPr anchor="ctr"/>
                </a:tc>
                <a:tc>
                  <a:txBody>
                    <a:bodyPr/>
                    <a:lstStyle/>
                    <a:p>
                      <a:r>
                        <a:rPr lang="en-US" sz="1800" smtClean="0">
                          <a:latin typeface="Arial" panose="020B0604020202020204" pitchFamily="34" charset="0"/>
                          <a:cs typeface="Arial" panose="020B0604020202020204" pitchFamily="34" charset="0"/>
                        </a:rPr>
                        <a:t>COPD-D (Development)</a:t>
                      </a:r>
                      <a:endParaRPr lang="en-US" sz="1800">
                        <a:latin typeface="Arial" panose="020B0604020202020204" pitchFamily="34" charset="0"/>
                        <a:cs typeface="Arial" panose="020B0604020202020204" pitchFamily="34" charset="0"/>
                      </a:endParaRPr>
                    </a:p>
                  </a:txBody>
                  <a:tcPr anchor="ctr"/>
                </a:tc>
                <a:tc>
                  <a:txBody>
                    <a:bodyPr/>
                    <a:lstStyle/>
                    <a:p>
                      <a:r>
                        <a:rPr lang="en-US" sz="1800" smtClean="0">
                          <a:latin typeface="Arial" panose="020B0604020202020204" pitchFamily="34" charset="0"/>
                          <a:cs typeface="Arial" panose="020B0604020202020204" pitchFamily="34" charset="0"/>
                        </a:rPr>
                        <a:t>Sự</a:t>
                      </a:r>
                      <a:r>
                        <a:rPr lang="en-US" sz="1800" baseline="0" smtClean="0">
                          <a:latin typeface="Arial" panose="020B0604020202020204" pitchFamily="34" charset="0"/>
                          <a:cs typeface="Arial" panose="020B0604020202020204" pitchFamily="34" charset="0"/>
                        </a:rPr>
                        <a:t> kiện đầu đời (sinh non, nhẹ cân…)</a:t>
                      </a:r>
                      <a:endParaRPr lang="en-US" sz="18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691847163"/>
                  </a:ext>
                </a:extLst>
              </a:tr>
              <a:tr h="370840">
                <a:tc>
                  <a:txBody>
                    <a:bodyPr/>
                    <a:lstStyle/>
                    <a:p>
                      <a:r>
                        <a:rPr lang="en-US" sz="1800" smtClean="0">
                          <a:latin typeface="Arial" panose="020B0604020202020204" pitchFamily="34" charset="0"/>
                          <a:cs typeface="Arial" panose="020B0604020202020204" pitchFamily="34" charset="0"/>
                        </a:rPr>
                        <a:t>Môi</a:t>
                      </a:r>
                      <a:r>
                        <a:rPr lang="en-US" sz="1800" baseline="0" smtClean="0">
                          <a:latin typeface="Arial" panose="020B0604020202020204" pitchFamily="34" charset="0"/>
                          <a:cs typeface="Arial" panose="020B0604020202020204" pitchFamily="34" charset="0"/>
                        </a:rPr>
                        <a:t> trường</a:t>
                      </a:r>
                    </a:p>
                    <a:p>
                      <a:r>
                        <a:rPr lang="en-US" sz="1800" baseline="0" smtClean="0">
                          <a:latin typeface="Arial" panose="020B0604020202020204" pitchFamily="34" charset="0"/>
                          <a:cs typeface="Arial" panose="020B0604020202020204" pitchFamily="34" charset="0"/>
                        </a:rPr>
                        <a:t>   Hút thuốc lá</a:t>
                      </a:r>
                    </a:p>
                    <a:p>
                      <a:endParaRPr lang="en-US" sz="1800" baseline="0" smtClean="0">
                        <a:latin typeface="Arial" panose="020B0604020202020204" pitchFamily="34" charset="0"/>
                        <a:cs typeface="Arial" panose="020B0604020202020204" pitchFamily="34" charset="0"/>
                      </a:endParaRPr>
                    </a:p>
                    <a:p>
                      <a:endParaRPr lang="en-US" sz="1800" baseline="0" smtClean="0">
                        <a:latin typeface="Arial" panose="020B0604020202020204" pitchFamily="34" charset="0"/>
                        <a:cs typeface="Arial" panose="020B0604020202020204" pitchFamily="34" charset="0"/>
                      </a:endParaRPr>
                    </a:p>
                    <a:p>
                      <a:endParaRPr lang="en-US" sz="1800" baseline="0" smtClean="0">
                        <a:latin typeface="Arial" panose="020B0604020202020204" pitchFamily="34" charset="0"/>
                        <a:cs typeface="Arial" panose="020B0604020202020204" pitchFamily="34" charset="0"/>
                      </a:endParaRPr>
                    </a:p>
                    <a:p>
                      <a:pPr marL="177800" indent="-177800"/>
                      <a:r>
                        <a:rPr lang="en-US" sz="1800" baseline="0" smtClean="0">
                          <a:latin typeface="Arial" panose="020B0604020202020204" pitchFamily="34" charset="0"/>
                          <a:cs typeface="Arial" panose="020B0604020202020204" pitchFamily="34" charset="0"/>
                        </a:rPr>
                        <a:t>   Chất đối sinh khối, ô nhiễm không khí</a:t>
                      </a:r>
                      <a:endParaRPr lang="en-US" sz="1800">
                        <a:latin typeface="Arial" panose="020B0604020202020204" pitchFamily="34" charset="0"/>
                        <a:cs typeface="Arial" panose="020B0604020202020204" pitchFamily="34" charset="0"/>
                      </a:endParaRPr>
                    </a:p>
                  </a:txBody>
                  <a:tcPr anchor="ctr"/>
                </a:tc>
                <a:tc>
                  <a:txBody>
                    <a:bodyPr/>
                    <a:lstStyle/>
                    <a:p>
                      <a:r>
                        <a:rPr lang="en-US" sz="1800" smtClean="0">
                          <a:latin typeface="Arial" panose="020B0604020202020204" pitchFamily="34" charset="0"/>
                          <a:cs typeface="Arial" panose="020B0604020202020204" pitchFamily="34" charset="0"/>
                        </a:rPr>
                        <a:t>COPD-C</a:t>
                      </a:r>
                      <a:r>
                        <a:rPr lang="en-US" sz="1800" baseline="0" smtClean="0">
                          <a:latin typeface="Arial" panose="020B0604020202020204" pitchFamily="34" charset="0"/>
                          <a:cs typeface="Arial" panose="020B0604020202020204" pitchFamily="34" charset="0"/>
                        </a:rPr>
                        <a:t> (Cigarette)</a:t>
                      </a:r>
                    </a:p>
                    <a:p>
                      <a:endParaRPr lang="en-US" sz="1800" baseline="0" smtClean="0">
                        <a:latin typeface="Arial" panose="020B0604020202020204" pitchFamily="34" charset="0"/>
                        <a:cs typeface="Arial" panose="020B0604020202020204" pitchFamily="34" charset="0"/>
                      </a:endParaRPr>
                    </a:p>
                    <a:p>
                      <a:endParaRPr lang="en-US" sz="1800" baseline="0" smtClean="0">
                        <a:latin typeface="Arial" panose="020B0604020202020204" pitchFamily="34" charset="0"/>
                        <a:cs typeface="Arial" panose="020B0604020202020204" pitchFamily="34" charset="0"/>
                      </a:endParaRPr>
                    </a:p>
                    <a:p>
                      <a:endParaRPr lang="en-US" sz="1800" baseline="0" smtClean="0">
                        <a:latin typeface="Arial" panose="020B0604020202020204" pitchFamily="34" charset="0"/>
                        <a:cs typeface="Arial" panose="020B0604020202020204" pitchFamily="34" charset="0"/>
                      </a:endParaRPr>
                    </a:p>
                    <a:p>
                      <a:r>
                        <a:rPr lang="en-US" sz="1800" baseline="0" smtClean="0">
                          <a:latin typeface="Arial" panose="020B0604020202020204" pitchFamily="34" charset="0"/>
                          <a:cs typeface="Arial" panose="020B0604020202020204" pitchFamily="34" charset="0"/>
                        </a:rPr>
                        <a:t>COPD-P (Pollution)</a:t>
                      </a:r>
                      <a:endParaRPr lang="en-US" sz="1800">
                        <a:latin typeface="Arial" panose="020B0604020202020204" pitchFamily="34" charset="0"/>
                        <a:cs typeface="Arial" panose="020B0604020202020204" pitchFamily="34" charset="0"/>
                      </a:endParaRPr>
                    </a:p>
                  </a:txBody>
                  <a:tcPr anchor="ctr"/>
                </a:tc>
                <a:tc>
                  <a:txBody>
                    <a:bodyPr/>
                    <a:lstStyle/>
                    <a:p>
                      <a:endParaRPr lang="en-US" sz="1800" smtClean="0">
                        <a:latin typeface="Arial" panose="020B0604020202020204" pitchFamily="34" charset="0"/>
                        <a:cs typeface="Arial" panose="020B0604020202020204" pitchFamily="34" charset="0"/>
                      </a:endParaRPr>
                    </a:p>
                    <a:p>
                      <a:r>
                        <a:rPr lang="en-US" sz="1800" smtClean="0">
                          <a:latin typeface="Arial" panose="020B0604020202020204" pitchFamily="34" charset="0"/>
                          <a:cs typeface="Arial" panose="020B0604020202020204" pitchFamily="34" charset="0"/>
                        </a:rPr>
                        <a:t>Phơi</a:t>
                      </a:r>
                      <a:r>
                        <a:rPr lang="en-US" sz="1800" baseline="0" smtClean="0">
                          <a:latin typeface="Arial" panose="020B0604020202020204" pitchFamily="34" charset="0"/>
                          <a:cs typeface="Arial" panose="020B0604020202020204" pitchFamily="34" charset="0"/>
                        </a:rPr>
                        <a:t> nhiễm khói thuốc lá (gồm cả trong tử cung, HTL thụ động)</a:t>
                      </a:r>
                    </a:p>
                    <a:p>
                      <a:r>
                        <a:rPr lang="en-US" sz="1800" baseline="0" smtClean="0">
                          <a:latin typeface="Arial" panose="020B0604020202020204" pitchFamily="34" charset="0"/>
                          <a:cs typeface="Arial" panose="020B0604020202020204" pitchFamily="34" charset="0"/>
                        </a:rPr>
                        <a:t>HTL điện tử, vape</a:t>
                      </a:r>
                    </a:p>
                    <a:p>
                      <a:r>
                        <a:rPr lang="en-US" sz="1800" baseline="0" smtClean="0">
                          <a:latin typeface="Arial" panose="020B0604020202020204" pitchFamily="34" charset="0"/>
                          <a:cs typeface="Arial" panose="020B0604020202020204" pitchFamily="34" charset="0"/>
                        </a:rPr>
                        <a:t>Hút cần sa</a:t>
                      </a:r>
                    </a:p>
                    <a:p>
                      <a:r>
                        <a:rPr lang="en-US" sz="1800" baseline="0" smtClean="0">
                          <a:latin typeface="Arial" panose="020B0604020202020204" pitchFamily="34" charset="0"/>
                          <a:cs typeface="Arial" panose="020B0604020202020204" pitchFamily="34" charset="0"/>
                        </a:rPr>
                        <a:t>Phơi nhiễm ô nhiễm trong nhà, ô nhiễm ngoài trời, cháy rừng, phơi nhiễm nghề nghiệp</a:t>
                      </a:r>
                      <a:endParaRPr lang="en-US" sz="18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536333532"/>
                  </a:ext>
                </a:extLst>
              </a:tr>
              <a:tr h="370840">
                <a:tc>
                  <a:txBody>
                    <a:bodyPr/>
                    <a:lstStyle/>
                    <a:p>
                      <a:r>
                        <a:rPr lang="en-US" sz="1800" smtClean="0">
                          <a:latin typeface="Arial" panose="020B0604020202020204" pitchFamily="34" charset="0"/>
                          <a:cs typeface="Arial" panose="020B0604020202020204" pitchFamily="34" charset="0"/>
                        </a:rPr>
                        <a:t>Nhiễm</a:t>
                      </a:r>
                      <a:r>
                        <a:rPr lang="en-US" sz="1800" baseline="0" smtClean="0">
                          <a:latin typeface="Arial" panose="020B0604020202020204" pitchFamily="34" charset="0"/>
                          <a:cs typeface="Arial" panose="020B0604020202020204" pitchFamily="34" charset="0"/>
                        </a:rPr>
                        <a:t> trùng</a:t>
                      </a:r>
                      <a:endParaRPr lang="en-US" sz="1800">
                        <a:latin typeface="Arial" panose="020B0604020202020204" pitchFamily="34" charset="0"/>
                        <a:cs typeface="Arial" panose="020B0604020202020204" pitchFamily="34" charset="0"/>
                      </a:endParaRPr>
                    </a:p>
                  </a:txBody>
                  <a:tcPr anchor="ctr"/>
                </a:tc>
                <a:tc>
                  <a:txBody>
                    <a:bodyPr/>
                    <a:lstStyle/>
                    <a:p>
                      <a:r>
                        <a:rPr lang="en-US" sz="1800" smtClean="0">
                          <a:latin typeface="Arial" panose="020B0604020202020204" pitchFamily="34" charset="0"/>
                          <a:cs typeface="Arial" panose="020B0604020202020204" pitchFamily="34" charset="0"/>
                        </a:rPr>
                        <a:t>COPD-I (Infections)</a:t>
                      </a:r>
                      <a:endParaRPr lang="en-US" sz="1800">
                        <a:latin typeface="Arial" panose="020B0604020202020204" pitchFamily="34" charset="0"/>
                        <a:cs typeface="Arial" panose="020B0604020202020204" pitchFamily="34" charset="0"/>
                      </a:endParaRPr>
                    </a:p>
                  </a:txBody>
                  <a:tcPr anchor="ctr"/>
                </a:tc>
                <a:tc>
                  <a:txBody>
                    <a:bodyPr/>
                    <a:lstStyle/>
                    <a:p>
                      <a:r>
                        <a:rPr lang="en-US" sz="1800" smtClean="0">
                          <a:latin typeface="Arial" panose="020B0604020202020204" pitchFamily="34" charset="0"/>
                          <a:cs typeface="Arial" panose="020B0604020202020204" pitchFamily="34" charset="0"/>
                        </a:rPr>
                        <a:t>Nhiễm</a:t>
                      </a:r>
                      <a:r>
                        <a:rPr lang="en-US" sz="1800" baseline="0" smtClean="0">
                          <a:latin typeface="Arial" panose="020B0604020202020204" pitchFamily="34" charset="0"/>
                          <a:cs typeface="Arial" panose="020B0604020202020204" pitchFamily="34" charset="0"/>
                        </a:rPr>
                        <a:t> trùng lúc nhỏ, COPD do lao, HIV</a:t>
                      </a:r>
                      <a:endParaRPr lang="en-US" sz="18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917610326"/>
                  </a:ext>
                </a:extLst>
              </a:tr>
              <a:tr h="370840">
                <a:tc>
                  <a:txBody>
                    <a:bodyPr/>
                    <a:lstStyle/>
                    <a:p>
                      <a:r>
                        <a:rPr lang="en-US" sz="1800" smtClean="0">
                          <a:latin typeface="Arial" panose="020B0604020202020204" pitchFamily="34" charset="0"/>
                          <a:cs typeface="Arial" panose="020B0604020202020204" pitchFamily="34" charset="0"/>
                        </a:rPr>
                        <a:t>Hen</a:t>
                      </a:r>
                      <a:endParaRPr lang="en-US" sz="1800">
                        <a:latin typeface="Arial" panose="020B0604020202020204" pitchFamily="34" charset="0"/>
                        <a:cs typeface="Arial" panose="020B0604020202020204" pitchFamily="34" charset="0"/>
                      </a:endParaRPr>
                    </a:p>
                  </a:txBody>
                  <a:tcPr anchor="ctr"/>
                </a:tc>
                <a:tc>
                  <a:txBody>
                    <a:bodyPr/>
                    <a:lstStyle/>
                    <a:p>
                      <a:r>
                        <a:rPr lang="en-US" sz="1800" smtClean="0">
                          <a:latin typeface="Arial" panose="020B0604020202020204" pitchFamily="34" charset="0"/>
                          <a:cs typeface="Arial" panose="020B0604020202020204" pitchFamily="34" charset="0"/>
                        </a:rPr>
                        <a:t>COPD-A (Asthma)</a:t>
                      </a:r>
                      <a:endParaRPr lang="en-US" sz="1800">
                        <a:latin typeface="Arial" panose="020B0604020202020204" pitchFamily="34" charset="0"/>
                        <a:cs typeface="Arial" panose="020B0604020202020204" pitchFamily="34" charset="0"/>
                      </a:endParaRPr>
                    </a:p>
                  </a:txBody>
                  <a:tcPr anchor="ctr"/>
                </a:tc>
                <a:tc>
                  <a:txBody>
                    <a:bodyPr/>
                    <a:lstStyle/>
                    <a:p>
                      <a:r>
                        <a:rPr lang="en-US" sz="1800" smtClean="0">
                          <a:latin typeface="Arial" panose="020B0604020202020204" pitchFamily="34" charset="0"/>
                          <a:cs typeface="Arial" panose="020B0604020202020204" pitchFamily="34" charset="0"/>
                        </a:rPr>
                        <a:t>Hen lúc</a:t>
                      </a:r>
                      <a:r>
                        <a:rPr lang="en-US" sz="1800" baseline="0" smtClean="0">
                          <a:latin typeface="Arial" panose="020B0604020202020204" pitchFamily="34" charset="0"/>
                          <a:cs typeface="Arial" panose="020B0604020202020204" pitchFamily="34" charset="0"/>
                        </a:rPr>
                        <a:t> nhỏ</a:t>
                      </a:r>
                      <a:endParaRPr lang="en-US" sz="18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787888376"/>
                  </a:ext>
                </a:extLst>
              </a:tr>
              <a:tr h="370840">
                <a:tc>
                  <a:txBody>
                    <a:bodyPr/>
                    <a:lstStyle/>
                    <a:p>
                      <a:r>
                        <a:rPr lang="en-US" sz="1800" smtClean="0">
                          <a:latin typeface="Arial" panose="020B0604020202020204" pitchFamily="34" charset="0"/>
                          <a:cs typeface="Arial" panose="020B0604020202020204" pitchFamily="34" charset="0"/>
                        </a:rPr>
                        <a:t>Không</a:t>
                      </a:r>
                      <a:r>
                        <a:rPr lang="en-US" sz="1800" baseline="0" smtClean="0">
                          <a:latin typeface="Arial" panose="020B0604020202020204" pitchFamily="34" charset="0"/>
                          <a:cs typeface="Arial" panose="020B0604020202020204" pitchFamily="34" charset="0"/>
                        </a:rPr>
                        <a:t> rõ</a:t>
                      </a:r>
                      <a:endParaRPr lang="en-US" sz="1800">
                        <a:latin typeface="Arial" panose="020B0604020202020204" pitchFamily="34" charset="0"/>
                        <a:cs typeface="Arial" panose="020B0604020202020204" pitchFamily="34" charset="0"/>
                      </a:endParaRPr>
                    </a:p>
                  </a:txBody>
                  <a:tcPr anchor="ctr"/>
                </a:tc>
                <a:tc>
                  <a:txBody>
                    <a:bodyPr/>
                    <a:lstStyle/>
                    <a:p>
                      <a:r>
                        <a:rPr lang="en-US" sz="1800" smtClean="0">
                          <a:latin typeface="Arial" panose="020B0604020202020204" pitchFamily="34" charset="0"/>
                          <a:cs typeface="Arial" panose="020B0604020202020204" pitchFamily="34" charset="0"/>
                        </a:rPr>
                        <a:t>COPD-U</a:t>
                      </a:r>
                      <a:r>
                        <a:rPr lang="en-US" sz="1800" baseline="0" smtClean="0">
                          <a:latin typeface="Arial" panose="020B0604020202020204" pitchFamily="34" charset="0"/>
                          <a:cs typeface="Arial" panose="020B0604020202020204" pitchFamily="34" charset="0"/>
                        </a:rPr>
                        <a:t> (Unknown)</a:t>
                      </a:r>
                      <a:endParaRPr lang="en-US" sz="1800">
                        <a:latin typeface="Arial" panose="020B0604020202020204" pitchFamily="34" charset="0"/>
                        <a:cs typeface="Arial" panose="020B0604020202020204" pitchFamily="34" charset="0"/>
                      </a:endParaRPr>
                    </a:p>
                  </a:txBody>
                  <a:tcPr anchor="ctr"/>
                </a:tc>
                <a:tc>
                  <a:txBody>
                    <a:bodyPr/>
                    <a:lstStyle/>
                    <a:p>
                      <a:endParaRPr lang="en-US" sz="18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35099013"/>
                  </a:ext>
                </a:extLst>
              </a:tr>
            </a:tbl>
          </a:graphicData>
        </a:graphic>
      </p:graphicFrame>
      <p:sp>
        <p:nvSpPr>
          <p:cNvPr id="4" name="Slide Number Placeholder 3"/>
          <p:cNvSpPr>
            <a:spLocks noGrp="1"/>
          </p:cNvSpPr>
          <p:nvPr>
            <p:ph type="sldNum" sz="quarter" idx="12"/>
          </p:nvPr>
        </p:nvSpPr>
        <p:spPr/>
        <p:txBody>
          <a:bodyPr/>
          <a:lstStyle/>
          <a:p>
            <a:fld id="{B6F15528-21DE-4FAA-801E-634DDDAF4B2B}" type="slidenum">
              <a:rPr lang="en-US" smtClean="0"/>
              <a:pPr/>
              <a:t>4</a:t>
            </a:fld>
            <a:endParaRPr lang="en-US"/>
          </a:p>
        </p:txBody>
      </p:sp>
      <p:sp>
        <p:nvSpPr>
          <p:cNvPr id="5" name="TextBox 4"/>
          <p:cNvSpPr txBox="1"/>
          <p:nvPr/>
        </p:nvSpPr>
        <p:spPr>
          <a:xfrm>
            <a:off x="228600" y="6351659"/>
            <a:ext cx="3505200" cy="307777"/>
          </a:xfrm>
          <a:prstGeom prst="rect">
            <a:avLst/>
          </a:prstGeom>
          <a:noFill/>
        </p:spPr>
        <p:txBody>
          <a:bodyPr wrap="square" rtlCol="0">
            <a:spAutoFit/>
          </a:bodyPr>
          <a:lstStyle/>
          <a:p>
            <a:r>
              <a:rPr lang="en-US" sz="1400" smtClean="0"/>
              <a:t>GOLD 2023</a:t>
            </a:r>
            <a:endParaRPr lang="en-US" sz="1400"/>
          </a:p>
        </p:txBody>
      </p:sp>
    </p:spTree>
    <p:extLst>
      <p:ext uri="{BB962C8B-B14F-4D97-AF65-F5344CB8AC3E}">
        <p14:creationId xmlns:p14="http://schemas.microsoft.com/office/powerpoint/2010/main" val="6274201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4. Chẩn đoán COPD</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5</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118" y="1310628"/>
            <a:ext cx="3090926" cy="1845766"/>
          </a:xfrm>
          <a:prstGeom prst="rect">
            <a:avLst/>
          </a:prstGeom>
        </p:spPr>
      </p:pic>
      <p:grpSp>
        <p:nvGrpSpPr>
          <p:cNvPr id="15" name="Group 14"/>
          <p:cNvGrpSpPr/>
          <p:nvPr/>
        </p:nvGrpSpPr>
        <p:grpSpPr>
          <a:xfrm>
            <a:off x="3962400" y="1229940"/>
            <a:ext cx="7909007" cy="5471658"/>
            <a:chOff x="2540141" y="274638"/>
            <a:chExt cx="9200895" cy="6365420"/>
          </a:xfrm>
        </p:grpSpPr>
        <p:pic>
          <p:nvPicPr>
            <p:cNvPr id="10" name="Content Placeholder 4"/>
            <p:cNvPicPr>
              <a:picLocks noChangeAspect="1"/>
            </p:cNvPicPr>
            <p:nvPr/>
          </p:nvPicPr>
          <p:blipFill rotWithShape="1">
            <a:blip r:embed="rId3" cstate="print">
              <a:extLst>
                <a:ext uri="{28A0092B-C50C-407E-A947-70E740481C1C}">
                  <a14:useLocalDpi xmlns:a14="http://schemas.microsoft.com/office/drawing/2010/main" val="0"/>
                </a:ext>
              </a:extLst>
            </a:blip>
            <a:srcRect l="5883" t="7644" r="1891" b="54056"/>
            <a:stretch/>
          </p:blipFill>
          <p:spPr>
            <a:xfrm>
              <a:off x="2540141" y="274638"/>
              <a:ext cx="9170003" cy="4928158"/>
            </a:xfrm>
            <a:prstGeom prst="rect">
              <a:avLst/>
            </a:prstGeom>
          </p:spPr>
        </p:pic>
        <p:pic>
          <p:nvPicPr>
            <p:cNvPr id="11" name="Content Placeholder 4"/>
            <p:cNvPicPr>
              <a:picLocks noChangeAspect="1"/>
            </p:cNvPicPr>
            <p:nvPr/>
          </p:nvPicPr>
          <p:blipFill rotWithShape="1">
            <a:blip r:embed="rId4" cstate="print">
              <a:extLst>
                <a:ext uri="{28A0092B-C50C-407E-A947-70E740481C1C}">
                  <a14:useLocalDpi xmlns:a14="http://schemas.microsoft.com/office/drawing/2010/main" val="0"/>
                </a:ext>
              </a:extLst>
            </a:blip>
            <a:srcRect l="7195" t="90190" r="47238" b="1162"/>
            <a:stretch/>
          </p:blipFill>
          <p:spPr>
            <a:xfrm>
              <a:off x="6553200" y="5321146"/>
              <a:ext cx="5187836" cy="1274205"/>
            </a:xfrm>
            <a:prstGeom prst="rect">
              <a:avLst/>
            </a:prstGeom>
          </p:spPr>
        </p:pic>
        <p:pic>
          <p:nvPicPr>
            <p:cNvPr id="12" name="Content Placeholder 4"/>
            <p:cNvPicPr>
              <a:picLocks noChangeAspect="1"/>
            </p:cNvPicPr>
            <p:nvPr/>
          </p:nvPicPr>
          <p:blipFill rotWithShape="1">
            <a:blip r:embed="rId5" cstate="print">
              <a:extLst>
                <a:ext uri="{28A0092B-C50C-407E-A947-70E740481C1C}">
                  <a14:useLocalDpi xmlns:a14="http://schemas.microsoft.com/office/drawing/2010/main" val="0"/>
                </a:ext>
              </a:extLst>
            </a:blip>
            <a:srcRect l="6395" t="66098" r="61628" b="23400"/>
            <a:stretch/>
          </p:blipFill>
          <p:spPr>
            <a:xfrm>
              <a:off x="2590871" y="5247503"/>
              <a:ext cx="3276600" cy="1392555"/>
            </a:xfrm>
            <a:prstGeom prst="rect">
              <a:avLst/>
            </a:prstGeom>
          </p:spPr>
        </p:pic>
        <p:sp>
          <p:nvSpPr>
            <p:cNvPr id="13" name="Rectangle 12"/>
            <p:cNvSpPr/>
            <p:nvPr/>
          </p:nvSpPr>
          <p:spPr>
            <a:xfrm>
              <a:off x="9982200" y="1864658"/>
              <a:ext cx="1143000" cy="22860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038600" y="381000"/>
              <a:ext cx="1447800" cy="22860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83BC2F2E-3023-3D08-2309-B5DCCB76152B}"/>
              </a:ext>
            </a:extLst>
          </p:cNvPr>
          <p:cNvPicPr>
            <a:picLocks noChangeAspect="1"/>
          </p:cNvPicPr>
          <p:nvPr/>
        </p:nvPicPr>
        <p:blipFill rotWithShape="1">
          <a:blip r:embed="rId6"/>
          <a:srcRect l="6235" t="23440" r="46065" b="37479"/>
          <a:stretch/>
        </p:blipFill>
        <p:spPr>
          <a:xfrm>
            <a:off x="593035" y="3296637"/>
            <a:ext cx="3152444" cy="3342539"/>
          </a:xfrm>
          <a:prstGeom prst="rect">
            <a:avLst/>
          </a:prstGeom>
        </p:spPr>
      </p:pic>
    </p:spTree>
    <p:extLst>
      <p:ext uri="{BB962C8B-B14F-4D97-AF65-F5344CB8AC3E}">
        <p14:creationId xmlns:p14="http://schemas.microsoft.com/office/powerpoint/2010/main" val="34489321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5. Đánh giá GOLD ABE</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6</a:t>
            </a:fld>
            <a:endParaRPr lang="en-US"/>
          </a:p>
        </p:txBody>
      </p:sp>
      <p:pic>
        <p:nvPicPr>
          <p:cNvPr id="5" name="Picture 4">
            <a:extLst>
              <a:ext uri="{FF2B5EF4-FFF2-40B4-BE49-F238E27FC236}">
                <a16:creationId xmlns:a16="http://schemas.microsoft.com/office/drawing/2014/main" id="{83BC2F2E-3023-3D08-2309-B5DCCB76152B}"/>
              </a:ext>
            </a:extLst>
          </p:cNvPr>
          <p:cNvPicPr>
            <a:picLocks noChangeAspect="1"/>
          </p:cNvPicPr>
          <p:nvPr/>
        </p:nvPicPr>
        <p:blipFill rotWithShape="1">
          <a:blip r:embed="rId2"/>
          <a:srcRect l="53548" t="39025" r="6965" b="30046"/>
          <a:stretch/>
        </p:blipFill>
        <p:spPr>
          <a:xfrm>
            <a:off x="636104" y="1417638"/>
            <a:ext cx="4800600" cy="4866274"/>
          </a:xfrm>
          <a:prstGeom prst="rect">
            <a:avLst/>
          </a:prstGeom>
        </p:spPr>
      </p:pic>
      <p:sp>
        <p:nvSpPr>
          <p:cNvPr id="6" name="TextBox 5"/>
          <p:cNvSpPr txBox="1"/>
          <p:nvPr/>
        </p:nvSpPr>
        <p:spPr>
          <a:xfrm>
            <a:off x="228600" y="6351659"/>
            <a:ext cx="3505200" cy="307777"/>
          </a:xfrm>
          <a:prstGeom prst="rect">
            <a:avLst/>
          </a:prstGeom>
          <a:noFill/>
        </p:spPr>
        <p:txBody>
          <a:bodyPr wrap="square" rtlCol="0">
            <a:spAutoFit/>
          </a:bodyPr>
          <a:lstStyle/>
          <a:p>
            <a:r>
              <a:rPr lang="en-US" sz="1400" smtClean="0"/>
              <a:t>GOLD 2023</a:t>
            </a:r>
            <a:endParaRPr lang="en-US" sz="1400"/>
          </a:p>
        </p:txBody>
      </p:sp>
      <p:pic>
        <p:nvPicPr>
          <p:cNvPr id="7" name="Picture 2"/>
          <p:cNvPicPr>
            <a:picLocks noChangeAspect="1" noChangeArrowheads="1"/>
          </p:cNvPicPr>
          <p:nvPr/>
        </p:nvPicPr>
        <p:blipFill>
          <a:blip r:embed="rId3" cstate="print"/>
          <a:srcRect/>
          <a:stretch>
            <a:fillRect/>
          </a:stretch>
        </p:blipFill>
        <p:spPr>
          <a:xfrm>
            <a:off x="6279770" y="1295400"/>
            <a:ext cx="4958857" cy="1720241"/>
          </a:xfrm>
          <a:prstGeom prst="rect">
            <a:avLst/>
          </a:prstGeom>
          <a:noFill/>
        </p:spPr>
      </p:pic>
      <p:pic>
        <p:nvPicPr>
          <p:cNvPr id="8" name="Picture 2"/>
          <p:cNvPicPr>
            <a:picLocks noChangeAspect="1" noChangeArrowheads="1"/>
          </p:cNvPicPr>
          <p:nvPr/>
        </p:nvPicPr>
        <p:blipFill>
          <a:blip r:embed="rId4" cstate="print"/>
          <a:srcRect l="3261" t="23257" r="2425" b="-71"/>
          <a:stretch>
            <a:fillRect/>
          </a:stretch>
        </p:blipFill>
        <p:spPr bwMode="auto">
          <a:xfrm>
            <a:off x="7086600" y="3167927"/>
            <a:ext cx="3732246" cy="3573427"/>
          </a:xfrm>
          <a:prstGeom prst="rect">
            <a:avLst/>
          </a:prstGeom>
          <a:noFill/>
          <a:ln w="9525">
            <a:noFill/>
            <a:miter lim="800000"/>
            <a:headEnd/>
            <a:tailEnd/>
          </a:ln>
        </p:spPr>
      </p:pic>
    </p:spTree>
    <p:extLst>
      <p:ext uri="{BB962C8B-B14F-4D97-AF65-F5344CB8AC3E}">
        <p14:creationId xmlns:p14="http://schemas.microsoft.com/office/powerpoint/2010/main" val="22276543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6. Vai trò của CTscan trong </a:t>
            </a:r>
            <a:br>
              <a:rPr lang="en-US" smtClean="0"/>
            </a:br>
            <a:r>
              <a:rPr lang="en-US" smtClean="0"/>
              <a:t>COPD giai đoạn ổn định</a:t>
            </a:r>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69168805"/>
              </p:ext>
            </p:extLst>
          </p:nvPr>
        </p:nvGraphicFramePr>
        <p:xfrm>
          <a:off x="609600" y="1600668"/>
          <a:ext cx="11201400" cy="4563270"/>
        </p:xfrm>
        <a:graphic>
          <a:graphicData uri="http://schemas.openxmlformats.org/drawingml/2006/table">
            <a:tbl>
              <a:tblPr firstCol="1">
                <a:tableStyleId>{7DF18680-E054-41AD-8BC1-D1AEF772440D}</a:tableStyleId>
              </a:tblPr>
              <a:tblGrid>
                <a:gridCol w="2286000">
                  <a:extLst>
                    <a:ext uri="{9D8B030D-6E8A-4147-A177-3AD203B41FA5}">
                      <a16:colId xmlns:a16="http://schemas.microsoft.com/office/drawing/2014/main" val="1083256402"/>
                    </a:ext>
                  </a:extLst>
                </a:gridCol>
                <a:gridCol w="8915400">
                  <a:extLst>
                    <a:ext uri="{9D8B030D-6E8A-4147-A177-3AD203B41FA5}">
                      <a16:colId xmlns:a16="http://schemas.microsoft.com/office/drawing/2014/main" val="585504293"/>
                    </a:ext>
                  </a:extLst>
                </a:gridCol>
              </a:tblGrid>
              <a:tr h="1493605">
                <a:tc>
                  <a:txBody>
                    <a:bodyPr/>
                    <a:lstStyle/>
                    <a:p>
                      <a:r>
                        <a:rPr lang="en-US" sz="2200" smtClean="0">
                          <a:latin typeface="Arial" panose="020B0604020202020204" pitchFamily="34" charset="0"/>
                          <a:cs typeface="Arial" panose="020B0604020202020204" pitchFamily="34" charset="0"/>
                        </a:rPr>
                        <a:t>Chẩn</a:t>
                      </a:r>
                      <a:r>
                        <a:rPr lang="en-US" sz="2200" baseline="0" smtClean="0">
                          <a:latin typeface="Arial" panose="020B0604020202020204" pitchFamily="34" charset="0"/>
                          <a:cs typeface="Arial" panose="020B0604020202020204" pitchFamily="34" charset="0"/>
                        </a:rPr>
                        <a:t> đoán phân biệt</a:t>
                      </a:r>
                      <a:endParaRPr lang="en-US" sz="2200" b="1">
                        <a:latin typeface="Arial" panose="020B0604020202020204" pitchFamily="34" charset="0"/>
                        <a:cs typeface="Arial" panose="020B0604020202020204" pitchFamily="34" charset="0"/>
                      </a:endParaRPr>
                    </a:p>
                  </a:txBody>
                  <a:tcPr anchor="ctr"/>
                </a:tc>
                <a:tc>
                  <a:txBody>
                    <a:bodyPr/>
                    <a:lstStyle/>
                    <a:p>
                      <a:r>
                        <a:rPr lang="en-US" sz="2200" smtClean="0">
                          <a:latin typeface="Arial" panose="020B0604020202020204" pitchFamily="34" charset="0"/>
                          <a:cs typeface="Arial" panose="020B0604020202020204" pitchFamily="34" charset="0"/>
                          <a:sym typeface="Wingdings" panose="05000000000000000000" pitchFamily="2" charset="2"/>
                        </a:rPr>
                        <a:t> </a:t>
                      </a:r>
                      <a:r>
                        <a:rPr lang="en-US" sz="2200" smtClean="0">
                          <a:latin typeface="Arial" panose="020B0604020202020204" pitchFamily="34" charset="0"/>
                          <a:cs typeface="Arial" panose="020B0604020202020204" pitchFamily="34" charset="0"/>
                        </a:rPr>
                        <a:t>Đợt</a:t>
                      </a:r>
                      <a:r>
                        <a:rPr lang="en-US" sz="2200" baseline="0" smtClean="0">
                          <a:latin typeface="Arial" panose="020B0604020202020204" pitchFamily="34" charset="0"/>
                          <a:cs typeface="Arial" panose="020B0604020202020204" pitchFamily="34" charset="0"/>
                        </a:rPr>
                        <a:t> cấp thường xuyên với ho nhiều, đàm nhiều </a:t>
                      </a:r>
                      <a:r>
                        <a:rPr lang="en-US" sz="2200" baseline="0" smtClean="0">
                          <a:latin typeface="Arial" panose="020B0604020202020204" pitchFamily="34" charset="0"/>
                          <a:cs typeface="Arial" panose="020B0604020202020204" pitchFamily="34" charset="0"/>
                          <a:sym typeface="Wingdings" panose="05000000000000000000" pitchFamily="2" charset="2"/>
                        </a:rPr>
                        <a:t> Dãn phế quản, nhiễm trùng không điển hình</a:t>
                      </a:r>
                    </a:p>
                    <a:p>
                      <a:r>
                        <a:rPr lang="en-US" sz="2200" smtClean="0">
                          <a:latin typeface="Arial" panose="020B0604020202020204" pitchFamily="34" charset="0"/>
                          <a:cs typeface="Arial" panose="020B0604020202020204" pitchFamily="34" charset="0"/>
                          <a:sym typeface="Wingdings" panose="05000000000000000000" pitchFamily="2" charset="2"/>
                        </a:rPr>
                        <a:t> </a:t>
                      </a:r>
                      <a:r>
                        <a:rPr lang="en-US" sz="2200" baseline="0" smtClean="0">
                          <a:latin typeface="Arial" panose="020B0604020202020204" pitchFamily="34" charset="0"/>
                          <a:cs typeface="Arial" panose="020B0604020202020204" pitchFamily="34" charset="0"/>
                          <a:sym typeface="Wingdings" panose="05000000000000000000" pitchFamily="2" charset="2"/>
                        </a:rPr>
                        <a:t>Triệu chứng không tương thích với độ sụt giảm chức năng hô hấp</a:t>
                      </a:r>
                      <a:endParaRPr lang="en-US" sz="2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792690057"/>
                  </a:ext>
                </a:extLst>
              </a:tr>
              <a:tr h="1953176">
                <a:tc>
                  <a:txBody>
                    <a:bodyPr/>
                    <a:lstStyle/>
                    <a:p>
                      <a:r>
                        <a:rPr lang="en-US" sz="2200" smtClean="0">
                          <a:latin typeface="Arial" panose="020B0604020202020204" pitchFamily="34" charset="0"/>
                          <a:cs typeface="Arial" panose="020B0604020202020204" pitchFamily="34" charset="0"/>
                        </a:rPr>
                        <a:t>Phẫu</a:t>
                      </a:r>
                      <a:r>
                        <a:rPr lang="en-US" sz="2200" baseline="0" smtClean="0">
                          <a:latin typeface="Arial" panose="020B0604020202020204" pitchFamily="34" charset="0"/>
                          <a:cs typeface="Arial" panose="020B0604020202020204" pitchFamily="34" charset="0"/>
                        </a:rPr>
                        <a:t> thuật giảm thể tích phổi</a:t>
                      </a:r>
                      <a:endParaRPr lang="en-US" sz="2200" b="1">
                        <a:latin typeface="Arial" panose="020B0604020202020204" pitchFamily="34" charset="0"/>
                        <a:cs typeface="Arial" panose="020B0604020202020204" pitchFamily="34" charset="0"/>
                      </a:endParaRPr>
                    </a:p>
                  </a:txBody>
                  <a:tcPr anchor="ctr"/>
                </a:tc>
                <a:tc>
                  <a:txBody>
                    <a:bodyPr/>
                    <a:lstStyle/>
                    <a:p>
                      <a:r>
                        <a:rPr lang="en-US" sz="2200" smtClean="0">
                          <a:latin typeface="Arial" panose="020B0604020202020204" pitchFamily="34" charset="0"/>
                          <a:cs typeface="Arial" panose="020B0604020202020204" pitchFamily="34" charset="0"/>
                          <a:sym typeface="Wingdings" panose="05000000000000000000" pitchFamily="2" charset="2"/>
                        </a:rPr>
                        <a:t> Cân</a:t>
                      </a:r>
                      <a:r>
                        <a:rPr lang="en-US" sz="2200" baseline="0" smtClean="0">
                          <a:latin typeface="Arial" panose="020B0604020202020204" pitchFamily="34" charset="0"/>
                          <a:cs typeface="Arial" panose="020B0604020202020204" pitchFamily="34" charset="0"/>
                          <a:sym typeface="Wingdings" panose="05000000000000000000" pitchFamily="2" charset="2"/>
                        </a:rPr>
                        <a:t> nhắc đ</a:t>
                      </a:r>
                      <a:r>
                        <a:rPr lang="en-US" sz="2200" smtClean="0">
                          <a:latin typeface="Arial" panose="020B0604020202020204" pitchFamily="34" charset="0"/>
                          <a:cs typeface="Arial" panose="020B0604020202020204" pitchFamily="34" charset="0"/>
                          <a:sym typeface="Wingdings" panose="05000000000000000000" pitchFamily="2" charset="2"/>
                        </a:rPr>
                        <a:t>ặt</a:t>
                      </a:r>
                      <a:r>
                        <a:rPr lang="en-US" sz="2200" baseline="0" smtClean="0">
                          <a:latin typeface="Arial" panose="020B0604020202020204" pitchFamily="34" charset="0"/>
                          <a:cs typeface="Arial" panose="020B0604020202020204" pitchFamily="34" charset="0"/>
                          <a:sym typeface="Wingdings" panose="05000000000000000000" pitchFamily="2" charset="2"/>
                        </a:rPr>
                        <a:t> van nội phế quản cho người bệnh có FEV1 sau test DPQ 15-45% và có bằng chứng ứ khí</a:t>
                      </a:r>
                    </a:p>
                    <a:p>
                      <a:r>
                        <a:rPr lang="en-US" sz="2200" baseline="0" smtClean="0">
                          <a:latin typeface="Arial" panose="020B0604020202020204" pitchFamily="34" charset="0"/>
                          <a:cs typeface="Arial" panose="020B0604020202020204" pitchFamily="34" charset="0"/>
                          <a:sym typeface="Wingdings" panose="05000000000000000000" pitchFamily="2" charset="2"/>
                        </a:rPr>
                        <a:t> Cân nhắc phẫu thuật giảm thể tích phổi cho người bệnh có ứ khí, khí phế thủng nặng thùy trên, khả năng gắng sức thấp sau PHCN hô hấp</a:t>
                      </a:r>
                      <a:endParaRPr lang="en-US" sz="2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79580833"/>
                  </a:ext>
                </a:extLst>
              </a:tr>
              <a:tr h="1116489">
                <a:tc>
                  <a:txBody>
                    <a:bodyPr/>
                    <a:lstStyle/>
                    <a:p>
                      <a:r>
                        <a:rPr lang="en-US" sz="2200" smtClean="0">
                          <a:latin typeface="Arial" panose="020B0604020202020204" pitchFamily="34" charset="0"/>
                          <a:cs typeface="Arial" panose="020B0604020202020204" pitchFamily="34" charset="0"/>
                        </a:rPr>
                        <a:t>Tầm</a:t>
                      </a:r>
                      <a:r>
                        <a:rPr lang="en-US" sz="2200" baseline="0" smtClean="0">
                          <a:latin typeface="Arial" panose="020B0604020202020204" pitchFamily="34" charset="0"/>
                          <a:cs typeface="Arial" panose="020B0604020202020204" pitchFamily="34" charset="0"/>
                        </a:rPr>
                        <a:t> soát ung thư phổi</a:t>
                      </a:r>
                      <a:endParaRPr lang="en-US" sz="2200" b="1">
                        <a:latin typeface="Arial" panose="020B0604020202020204" pitchFamily="34" charset="0"/>
                        <a:cs typeface="Arial" panose="020B0604020202020204" pitchFamily="34" charset="0"/>
                      </a:endParaRPr>
                    </a:p>
                  </a:txBody>
                  <a:tcPr anchor="ctr"/>
                </a:tc>
                <a:tc>
                  <a:txBody>
                    <a:bodyPr/>
                    <a:lstStyle/>
                    <a:p>
                      <a:r>
                        <a:rPr lang="en-US" sz="2200" baseline="0" smtClean="0">
                          <a:latin typeface="Arial" panose="020B0604020202020204" pitchFamily="34" charset="0"/>
                          <a:cs typeface="Arial" panose="020B0604020202020204" pitchFamily="34" charset="0"/>
                          <a:sym typeface="Wingdings" panose="05000000000000000000" pitchFamily="2" charset="2"/>
                        </a:rPr>
                        <a:t> </a:t>
                      </a:r>
                      <a:r>
                        <a:rPr lang="en-US" sz="2200" smtClean="0">
                          <a:latin typeface="Arial" panose="020B0604020202020204" pitchFamily="34" charset="0"/>
                          <a:cs typeface="Arial" panose="020B0604020202020204" pitchFamily="34" charset="0"/>
                        </a:rPr>
                        <a:t>CTscan liều</a:t>
                      </a:r>
                      <a:r>
                        <a:rPr lang="en-US" sz="2200" baseline="0" smtClean="0">
                          <a:latin typeface="Arial" panose="020B0604020202020204" pitchFamily="34" charset="0"/>
                          <a:cs typeface="Arial" panose="020B0604020202020204" pitchFamily="34" charset="0"/>
                        </a:rPr>
                        <a:t> thấp được khuyến cáo thực hiện hằng năm để tầm soát ung thư phổi ở người bệnh COPD-C</a:t>
                      </a:r>
                      <a:endParaRPr lang="en-US" sz="2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513664844"/>
                  </a:ext>
                </a:extLst>
              </a:tr>
            </a:tbl>
          </a:graphicData>
        </a:graphic>
      </p:graphicFrame>
      <p:sp>
        <p:nvSpPr>
          <p:cNvPr id="4" name="Slide Number Placeholder 3"/>
          <p:cNvSpPr>
            <a:spLocks noGrp="1"/>
          </p:cNvSpPr>
          <p:nvPr>
            <p:ph type="sldNum" sz="quarter" idx="12"/>
          </p:nvPr>
        </p:nvSpPr>
        <p:spPr/>
        <p:txBody>
          <a:bodyPr/>
          <a:lstStyle/>
          <a:p>
            <a:fld id="{B6F15528-21DE-4FAA-801E-634DDDAF4B2B}" type="slidenum">
              <a:rPr lang="en-US" smtClean="0"/>
              <a:pPr/>
              <a:t>7</a:t>
            </a:fld>
            <a:endParaRPr lang="en-US"/>
          </a:p>
        </p:txBody>
      </p:sp>
      <p:sp>
        <p:nvSpPr>
          <p:cNvPr id="5" name="TextBox 4"/>
          <p:cNvSpPr txBox="1"/>
          <p:nvPr/>
        </p:nvSpPr>
        <p:spPr>
          <a:xfrm>
            <a:off x="228600" y="6351659"/>
            <a:ext cx="3505200" cy="307777"/>
          </a:xfrm>
          <a:prstGeom prst="rect">
            <a:avLst/>
          </a:prstGeom>
          <a:noFill/>
        </p:spPr>
        <p:txBody>
          <a:bodyPr wrap="square" rtlCol="0">
            <a:spAutoFit/>
          </a:bodyPr>
          <a:lstStyle/>
          <a:p>
            <a:r>
              <a:rPr lang="en-US" sz="1400" smtClean="0"/>
              <a:t>GOLD 2023</a:t>
            </a:r>
            <a:endParaRPr lang="en-US" sz="1400"/>
          </a:p>
        </p:txBody>
      </p:sp>
    </p:spTree>
    <p:extLst>
      <p:ext uri="{BB962C8B-B14F-4D97-AF65-F5344CB8AC3E}">
        <p14:creationId xmlns:p14="http://schemas.microsoft.com/office/powerpoint/2010/main" val="24572390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7. Tầm soát COPD trong cộng đồng</a:t>
            </a:r>
            <a:endParaRPr lang="en-US"/>
          </a:p>
        </p:txBody>
      </p:sp>
      <p:sp>
        <p:nvSpPr>
          <p:cNvPr id="3" name="Content Placeholder 2"/>
          <p:cNvSpPr>
            <a:spLocks noGrp="1"/>
          </p:cNvSpPr>
          <p:nvPr>
            <p:ph idx="1"/>
          </p:nvPr>
        </p:nvSpPr>
        <p:spPr/>
        <p:txBody>
          <a:bodyPr/>
          <a:lstStyle/>
          <a:p>
            <a:r>
              <a:rPr lang="en-US" smtClean="0"/>
              <a:t>Nên tầm soát bằng hô hấp ký ở những đối tượng có triệu chứng hoặc nguy cơ cao (hút thuốc lá &gt; 20 gói-năm, nhiễm trùng phổi tái diễn, các sự kiện đầu đời)</a:t>
            </a:r>
          </a:p>
          <a:p>
            <a:r>
              <a:rPr lang="en-US" smtClean="0"/>
              <a:t>Chức năng phổi thấp xác định một nhóm người hút thuốc lá có tăng nguy cơ ung thư phổi</a:t>
            </a:r>
          </a:p>
        </p:txBody>
      </p:sp>
      <p:sp>
        <p:nvSpPr>
          <p:cNvPr id="4" name="Slide Number Placeholder 3"/>
          <p:cNvSpPr>
            <a:spLocks noGrp="1"/>
          </p:cNvSpPr>
          <p:nvPr>
            <p:ph type="sldNum" sz="quarter" idx="12"/>
          </p:nvPr>
        </p:nvSpPr>
        <p:spPr/>
        <p:txBody>
          <a:bodyPr/>
          <a:lstStyle/>
          <a:p>
            <a:fld id="{B6F15528-21DE-4FAA-801E-634DDDAF4B2B}" type="slidenum">
              <a:rPr lang="en-US" smtClean="0"/>
              <a:pPr/>
              <a:t>8</a:t>
            </a:fld>
            <a:endParaRPr lang="en-US"/>
          </a:p>
        </p:txBody>
      </p:sp>
      <p:sp>
        <p:nvSpPr>
          <p:cNvPr id="7" name="TextBox 6"/>
          <p:cNvSpPr txBox="1"/>
          <p:nvPr/>
        </p:nvSpPr>
        <p:spPr>
          <a:xfrm>
            <a:off x="228600" y="6351659"/>
            <a:ext cx="3505200" cy="307777"/>
          </a:xfrm>
          <a:prstGeom prst="rect">
            <a:avLst/>
          </a:prstGeom>
          <a:noFill/>
        </p:spPr>
        <p:txBody>
          <a:bodyPr wrap="square" rtlCol="0">
            <a:spAutoFit/>
          </a:bodyPr>
          <a:lstStyle/>
          <a:p>
            <a:r>
              <a:rPr lang="en-US" sz="1400" smtClean="0"/>
              <a:t>GOLD 2023</a:t>
            </a:r>
            <a:endParaRPr lang="en-US" sz="1400"/>
          </a:p>
        </p:txBody>
      </p:sp>
    </p:spTree>
    <p:extLst>
      <p:ext uri="{BB962C8B-B14F-4D97-AF65-F5344CB8AC3E}">
        <p14:creationId xmlns:p14="http://schemas.microsoft.com/office/powerpoint/2010/main" val="19268770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7. Tầm soát COPD trong cộng đồng</a:t>
            </a:r>
            <a:endParaRPr lang="en-US"/>
          </a:p>
        </p:txBody>
      </p:sp>
      <p:sp>
        <p:nvSpPr>
          <p:cNvPr id="3" name="Content Placeholder 2"/>
          <p:cNvSpPr>
            <a:spLocks noGrp="1"/>
          </p:cNvSpPr>
          <p:nvPr>
            <p:ph idx="1"/>
          </p:nvPr>
        </p:nvSpPr>
        <p:spPr/>
        <p:txBody>
          <a:bodyPr/>
          <a:lstStyle/>
          <a:p>
            <a:pPr>
              <a:spcBef>
                <a:spcPts val="0"/>
              </a:spcBef>
              <a:defRPr/>
            </a:pPr>
            <a:r>
              <a:rPr lang="en-US"/>
              <a:t>Phát hiện chủ động ca bệnh qua phát bộ câu hỏi về ở tuyến cơ sở cũng cho thấy có hiệu quả</a:t>
            </a:r>
          </a:p>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9</a:t>
            </a:fld>
            <a:endParaRPr lang="en-US"/>
          </a:p>
        </p:txBody>
      </p:sp>
      <p:sp>
        <p:nvSpPr>
          <p:cNvPr id="7" name="TextBox 6"/>
          <p:cNvSpPr txBox="1"/>
          <p:nvPr/>
        </p:nvSpPr>
        <p:spPr>
          <a:xfrm>
            <a:off x="228600" y="6198256"/>
            <a:ext cx="6553200" cy="523220"/>
          </a:xfrm>
          <a:prstGeom prst="rect">
            <a:avLst/>
          </a:prstGeom>
          <a:noFill/>
        </p:spPr>
        <p:txBody>
          <a:bodyPr wrap="square" rtlCol="0">
            <a:spAutoFit/>
          </a:bodyPr>
          <a:lstStyle/>
          <a:p>
            <a:r>
              <a:rPr lang="en-US" sz="1400" smtClean="0">
                <a:latin typeface="Arial" panose="020B0604020202020204" pitchFamily="34" charset="0"/>
                <a:cs typeface="Arial" panose="020B0604020202020204" pitchFamily="34" charset="0"/>
              </a:rPr>
              <a:t>GOLD 2023</a:t>
            </a:r>
          </a:p>
          <a:p>
            <a:r>
              <a:rPr lang="vi-VN" sz="1400" smtClean="0">
                <a:latin typeface="Arial" panose="020B0604020202020204" pitchFamily="34" charset="0"/>
                <a:cs typeface="Arial" panose="020B0604020202020204" pitchFamily="34" charset="0"/>
              </a:rPr>
              <a:t>Hướng </a:t>
            </a:r>
            <a:r>
              <a:rPr lang="vi-VN" sz="1400">
                <a:latin typeface="Arial" panose="020B0604020202020204" pitchFamily="34" charset="0"/>
                <a:cs typeface="Arial" panose="020B0604020202020204" pitchFamily="34" charset="0"/>
              </a:rPr>
              <a:t>dẫn Chẩn đoán và điều trị bệnh phổi tắc nghẽn mạn tính. Bộ Y tế 2018</a:t>
            </a:r>
            <a:r>
              <a:rPr lang="vi-VN" sz="1400" smtClean="0">
                <a:latin typeface="Arial" panose="020B0604020202020204" pitchFamily="34" charset="0"/>
                <a:cs typeface="Arial" panose="020B0604020202020204" pitchFamily="34" charset="0"/>
              </a:rPr>
              <a:t>.</a:t>
            </a:r>
            <a:endParaRPr lang="vi-VN" sz="1400">
              <a:latin typeface="Arial" panose="020B0604020202020204" pitchFamily="34" charset="0"/>
              <a:cs typeface="Arial" panose="020B0604020202020204" pitchFamily="34" charset="0"/>
            </a:endParaRPr>
          </a:p>
        </p:txBody>
      </p:sp>
      <p:graphicFrame>
        <p:nvGraphicFramePr>
          <p:cNvPr id="8" name="Content Placeholder 4"/>
          <p:cNvGraphicFramePr>
            <a:graphicFrameLocks/>
          </p:cNvGraphicFramePr>
          <p:nvPr>
            <p:extLst>
              <p:ext uri="{D42A27DB-BD31-4B8C-83A1-F6EECF244321}">
                <p14:modId xmlns:p14="http://schemas.microsoft.com/office/powerpoint/2010/main" val="2899231225"/>
              </p:ext>
            </p:extLst>
          </p:nvPr>
        </p:nvGraphicFramePr>
        <p:xfrm>
          <a:off x="2133600" y="2944726"/>
          <a:ext cx="7924800" cy="3291840"/>
        </p:xfrm>
        <a:graphic>
          <a:graphicData uri="http://schemas.openxmlformats.org/drawingml/2006/table">
            <a:tbl>
              <a:tblPr firstRow="1" bandRow="1">
                <a:tableStyleId>{7DF18680-E054-41AD-8BC1-D1AEF772440D}</a:tableStyleId>
              </a:tblPr>
              <a:tblGrid>
                <a:gridCol w="351155">
                  <a:extLst>
                    <a:ext uri="{9D8B030D-6E8A-4147-A177-3AD203B41FA5}">
                      <a16:colId xmlns:a16="http://schemas.microsoft.com/office/drawing/2014/main" val="20000"/>
                    </a:ext>
                  </a:extLst>
                </a:gridCol>
                <a:gridCol w="5097145">
                  <a:extLst>
                    <a:ext uri="{9D8B030D-6E8A-4147-A177-3AD203B41FA5}">
                      <a16:colId xmlns:a16="http://schemas.microsoft.com/office/drawing/2014/main" val="20001"/>
                    </a:ext>
                  </a:extLst>
                </a:gridCol>
                <a:gridCol w="10287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tblGrid>
              <a:tr h="370840">
                <a:tc>
                  <a:txBody>
                    <a:bodyPr/>
                    <a:lstStyle/>
                    <a:p>
                      <a:endParaRPr lang="en-US" sz="2000" dirty="0">
                        <a:latin typeface="Arial" pitchFamily="34" charset="0"/>
                        <a:cs typeface="Arial" pitchFamily="34" charset="0"/>
                      </a:endParaRPr>
                    </a:p>
                  </a:txBody>
                  <a:tcPr/>
                </a:tc>
                <a:tc>
                  <a:txBody>
                    <a:bodyPr/>
                    <a:lstStyle/>
                    <a:p>
                      <a:pPr algn="ctr"/>
                      <a:r>
                        <a:rPr lang="en-US" sz="2000" dirty="0" err="1" smtClean="0">
                          <a:latin typeface="Arial" pitchFamily="34" charset="0"/>
                          <a:cs typeface="Arial" pitchFamily="34" charset="0"/>
                        </a:rPr>
                        <a:t>Câu</a:t>
                      </a:r>
                      <a:r>
                        <a:rPr lang="en-US" sz="2000" baseline="0" dirty="0" smtClean="0">
                          <a:latin typeface="Arial" pitchFamily="34" charset="0"/>
                          <a:cs typeface="Arial" pitchFamily="34" charset="0"/>
                        </a:rPr>
                        <a:t> </a:t>
                      </a:r>
                      <a:r>
                        <a:rPr lang="en-US" sz="2000" baseline="0" dirty="0" err="1" smtClean="0">
                          <a:latin typeface="Arial" pitchFamily="34" charset="0"/>
                          <a:cs typeface="Arial" pitchFamily="34" charset="0"/>
                        </a:rPr>
                        <a:t>hỏi</a:t>
                      </a:r>
                      <a:endParaRPr lang="en-US" sz="2000" dirty="0">
                        <a:latin typeface="Arial" pitchFamily="34" charset="0"/>
                        <a:cs typeface="Arial" pitchFamily="34" charset="0"/>
                      </a:endParaRPr>
                    </a:p>
                  </a:txBody>
                  <a:tcPr/>
                </a:tc>
                <a:tc gridSpan="2">
                  <a:txBody>
                    <a:bodyPr/>
                    <a:lstStyle/>
                    <a:p>
                      <a:pPr algn="ctr"/>
                      <a:r>
                        <a:rPr lang="en-US" sz="2000" kern="1200" dirty="0" err="1" smtClean="0">
                          <a:latin typeface="Arial" pitchFamily="34" charset="0"/>
                          <a:cs typeface="Arial" pitchFamily="34" charset="0"/>
                        </a:rPr>
                        <a:t>Chọn</a:t>
                      </a:r>
                      <a:r>
                        <a:rPr lang="en-US" sz="2000" kern="1200" dirty="0" smtClean="0">
                          <a:latin typeface="Arial" pitchFamily="34" charset="0"/>
                          <a:cs typeface="Arial" pitchFamily="34" charset="0"/>
                        </a:rPr>
                        <a:t> </a:t>
                      </a:r>
                      <a:r>
                        <a:rPr lang="en-US" sz="2000" kern="1200" dirty="0" err="1" smtClean="0">
                          <a:latin typeface="Arial" pitchFamily="34" charset="0"/>
                          <a:cs typeface="Arial" pitchFamily="34" charset="0"/>
                        </a:rPr>
                        <a:t>câu</a:t>
                      </a:r>
                      <a:r>
                        <a:rPr lang="en-US" sz="2000" kern="1200" dirty="0" smtClean="0">
                          <a:latin typeface="Arial" pitchFamily="34" charset="0"/>
                          <a:cs typeface="Arial" pitchFamily="34" charset="0"/>
                        </a:rPr>
                        <a:t> </a:t>
                      </a:r>
                      <a:r>
                        <a:rPr lang="en-US" sz="2000" kern="1200" dirty="0" err="1" smtClean="0">
                          <a:latin typeface="Arial" pitchFamily="34" charset="0"/>
                          <a:cs typeface="Arial" pitchFamily="34" charset="0"/>
                        </a:rPr>
                        <a:t>trả</a:t>
                      </a:r>
                      <a:r>
                        <a:rPr lang="en-US" sz="2000" kern="1200" dirty="0" smtClean="0">
                          <a:latin typeface="Arial" pitchFamily="34" charset="0"/>
                          <a:cs typeface="Arial" pitchFamily="34" charset="0"/>
                        </a:rPr>
                        <a:t> </a:t>
                      </a:r>
                      <a:r>
                        <a:rPr lang="en-US" sz="2000" kern="1200" dirty="0" err="1" smtClean="0">
                          <a:latin typeface="Arial" pitchFamily="34" charset="0"/>
                          <a:cs typeface="Arial" pitchFamily="34" charset="0"/>
                        </a:rPr>
                        <a:t>lời</a:t>
                      </a:r>
                      <a:r>
                        <a:rPr lang="en-US" sz="2000" dirty="0" smtClean="0">
                          <a:latin typeface="Arial" pitchFamily="34" charset="0"/>
                          <a:cs typeface="Arial" pitchFamily="34" charset="0"/>
                        </a:rPr>
                        <a:t> </a:t>
                      </a:r>
                      <a:endParaRPr lang="en-US" sz="2000" dirty="0">
                        <a:latin typeface="Arial" pitchFamily="34" charset="0"/>
                        <a:cs typeface="Arial" pitchFamily="34" charset="0"/>
                      </a:endParaRPr>
                    </a:p>
                  </a:txBody>
                  <a:tcPr/>
                </a:tc>
                <a:tc hMerge="1">
                  <a:txBody>
                    <a:bodyPr/>
                    <a:lstStyle/>
                    <a:p>
                      <a:endParaRPr lang="en-US" dirty="0">
                        <a:latin typeface="Arial" pitchFamily="34" charset="0"/>
                        <a:cs typeface="Arial" pitchFamily="34" charset="0"/>
                      </a:endParaRPr>
                    </a:p>
                  </a:txBody>
                  <a:tcPr/>
                </a:tc>
                <a:extLst>
                  <a:ext uri="{0D108BD9-81ED-4DB2-BD59-A6C34878D82A}">
                    <a16:rowId xmlns:a16="http://schemas.microsoft.com/office/drawing/2014/main" val="10000"/>
                  </a:ext>
                </a:extLst>
              </a:tr>
              <a:tr h="370840">
                <a:tc>
                  <a:txBody>
                    <a:bodyPr/>
                    <a:lstStyle/>
                    <a:p>
                      <a:r>
                        <a:rPr lang="en-US" sz="2000" dirty="0" smtClean="0">
                          <a:latin typeface="Arial" pitchFamily="34" charset="0"/>
                          <a:cs typeface="Arial" pitchFamily="34" charset="0"/>
                        </a:rPr>
                        <a:t>1</a:t>
                      </a:r>
                      <a:endParaRPr lang="en-US" sz="2000" dirty="0">
                        <a:latin typeface="Arial" pitchFamily="34" charset="0"/>
                        <a:cs typeface="Arial" pitchFamily="34" charset="0"/>
                      </a:endParaRPr>
                    </a:p>
                  </a:txBody>
                  <a:tcPr anchor="ctr"/>
                </a:tc>
                <a:tc>
                  <a:txBody>
                    <a:bodyPr/>
                    <a:lstStyle/>
                    <a:p>
                      <a:r>
                        <a:rPr lang="en-US" sz="2000" kern="1200" dirty="0" err="1" smtClean="0">
                          <a:latin typeface="Arial" pitchFamily="34" charset="0"/>
                          <a:cs typeface="Arial" pitchFamily="34" charset="0"/>
                        </a:rPr>
                        <a:t>Ông</a:t>
                      </a:r>
                      <a:r>
                        <a:rPr lang="en-US" sz="2000" kern="1200" dirty="0" smtClean="0">
                          <a:latin typeface="Arial" pitchFamily="34" charset="0"/>
                          <a:cs typeface="Arial" pitchFamily="34" charset="0"/>
                        </a:rPr>
                        <a:t>/</a:t>
                      </a:r>
                      <a:r>
                        <a:rPr lang="en-US" sz="2000" kern="1200" dirty="0" err="1" smtClean="0">
                          <a:latin typeface="Arial" pitchFamily="34" charset="0"/>
                          <a:cs typeface="Arial" pitchFamily="34" charset="0"/>
                        </a:rPr>
                        <a:t>bà</a:t>
                      </a:r>
                      <a:r>
                        <a:rPr lang="en-US" sz="2000" kern="1200" dirty="0" smtClean="0">
                          <a:latin typeface="Arial" pitchFamily="34" charset="0"/>
                          <a:cs typeface="Arial" pitchFamily="34" charset="0"/>
                        </a:rPr>
                        <a:t> </a:t>
                      </a:r>
                      <a:r>
                        <a:rPr lang="en-US" sz="2000" kern="1200" dirty="0" err="1" smtClean="0">
                          <a:latin typeface="Arial" pitchFamily="34" charset="0"/>
                          <a:cs typeface="Arial" pitchFamily="34" charset="0"/>
                        </a:rPr>
                        <a:t>có</a:t>
                      </a:r>
                      <a:r>
                        <a:rPr lang="en-US" sz="2000" kern="1200" dirty="0" smtClean="0">
                          <a:latin typeface="Arial" pitchFamily="34" charset="0"/>
                          <a:cs typeface="Arial" pitchFamily="34" charset="0"/>
                        </a:rPr>
                        <a:t> </a:t>
                      </a:r>
                      <a:r>
                        <a:rPr lang="en-US" sz="2000" b="1" kern="1200" dirty="0" smtClean="0">
                          <a:latin typeface="Arial" pitchFamily="34" charset="0"/>
                          <a:cs typeface="Arial" pitchFamily="34" charset="0"/>
                        </a:rPr>
                        <a:t>ho</a:t>
                      </a:r>
                      <a:r>
                        <a:rPr lang="en-US" sz="2000" kern="1200" dirty="0" smtClean="0">
                          <a:latin typeface="Arial" pitchFamily="34" charset="0"/>
                          <a:cs typeface="Arial" pitchFamily="34" charset="0"/>
                        </a:rPr>
                        <a:t> </a:t>
                      </a:r>
                      <a:r>
                        <a:rPr lang="en-US" sz="2000" kern="1200" dirty="0" err="1" smtClean="0">
                          <a:latin typeface="Arial" pitchFamily="34" charset="0"/>
                          <a:cs typeface="Arial" pitchFamily="34" charset="0"/>
                        </a:rPr>
                        <a:t>vài</a:t>
                      </a:r>
                      <a:r>
                        <a:rPr lang="en-US" sz="2000" kern="1200" dirty="0" smtClean="0">
                          <a:latin typeface="Arial" pitchFamily="34" charset="0"/>
                          <a:cs typeface="Arial" pitchFamily="34" charset="0"/>
                        </a:rPr>
                        <a:t> </a:t>
                      </a:r>
                      <a:r>
                        <a:rPr lang="en-US" sz="2000" kern="1200" dirty="0" err="1" smtClean="0">
                          <a:latin typeface="Arial" pitchFamily="34" charset="0"/>
                          <a:cs typeface="Arial" pitchFamily="34" charset="0"/>
                        </a:rPr>
                        <a:t>lần</a:t>
                      </a:r>
                      <a:r>
                        <a:rPr lang="en-US" sz="2000" kern="1200" dirty="0" smtClean="0">
                          <a:latin typeface="Arial" pitchFamily="34" charset="0"/>
                          <a:cs typeface="Arial" pitchFamily="34" charset="0"/>
                        </a:rPr>
                        <a:t> </a:t>
                      </a:r>
                      <a:r>
                        <a:rPr lang="en-US" sz="2000" kern="1200" dirty="0" err="1" smtClean="0">
                          <a:latin typeface="Arial" pitchFamily="34" charset="0"/>
                          <a:cs typeface="Arial" pitchFamily="34" charset="0"/>
                        </a:rPr>
                        <a:t>trong</a:t>
                      </a:r>
                      <a:r>
                        <a:rPr lang="en-US" sz="2000" kern="1200" dirty="0" smtClean="0">
                          <a:latin typeface="Arial" pitchFamily="34" charset="0"/>
                          <a:cs typeface="Arial" pitchFamily="34" charset="0"/>
                        </a:rPr>
                        <a:t> </a:t>
                      </a:r>
                      <a:r>
                        <a:rPr lang="en-US" sz="2000" kern="1200" dirty="0" err="1" smtClean="0">
                          <a:latin typeface="Arial" pitchFamily="34" charset="0"/>
                          <a:cs typeface="Arial" pitchFamily="34" charset="0"/>
                        </a:rPr>
                        <a:t>ngày</a:t>
                      </a:r>
                      <a:r>
                        <a:rPr lang="en-US" sz="2000" kern="1200" dirty="0" smtClean="0">
                          <a:latin typeface="Arial" pitchFamily="34" charset="0"/>
                          <a:cs typeface="Arial" pitchFamily="34" charset="0"/>
                        </a:rPr>
                        <a:t> ở </a:t>
                      </a:r>
                      <a:r>
                        <a:rPr lang="en-US" sz="2000" kern="1200" dirty="0" err="1" smtClean="0">
                          <a:latin typeface="Arial" pitchFamily="34" charset="0"/>
                          <a:cs typeface="Arial" pitchFamily="34" charset="0"/>
                        </a:rPr>
                        <a:t>hầu</a:t>
                      </a:r>
                      <a:r>
                        <a:rPr lang="en-US" sz="2000" kern="1200" dirty="0" smtClean="0">
                          <a:latin typeface="Arial" pitchFamily="34" charset="0"/>
                          <a:cs typeface="Arial" pitchFamily="34" charset="0"/>
                        </a:rPr>
                        <a:t> </a:t>
                      </a:r>
                      <a:r>
                        <a:rPr lang="en-US" sz="2000" kern="1200" dirty="0" err="1" smtClean="0">
                          <a:latin typeface="Arial" pitchFamily="34" charset="0"/>
                          <a:cs typeface="Arial" pitchFamily="34" charset="0"/>
                        </a:rPr>
                        <a:t>hết</a:t>
                      </a:r>
                      <a:r>
                        <a:rPr lang="en-US" sz="2000" kern="1200" dirty="0" smtClean="0">
                          <a:latin typeface="Arial" pitchFamily="34" charset="0"/>
                          <a:cs typeface="Arial" pitchFamily="34" charset="0"/>
                        </a:rPr>
                        <a:t> </a:t>
                      </a:r>
                      <a:r>
                        <a:rPr lang="en-US" sz="2000" kern="1200" dirty="0" err="1" smtClean="0">
                          <a:latin typeface="Arial" pitchFamily="34" charset="0"/>
                          <a:cs typeface="Arial" pitchFamily="34" charset="0"/>
                        </a:rPr>
                        <a:t>các</a:t>
                      </a:r>
                      <a:r>
                        <a:rPr lang="en-US" sz="2000" kern="1200" dirty="0" smtClean="0">
                          <a:latin typeface="Arial" pitchFamily="34" charset="0"/>
                          <a:cs typeface="Arial" pitchFamily="34" charset="0"/>
                        </a:rPr>
                        <a:t> </a:t>
                      </a:r>
                      <a:r>
                        <a:rPr lang="en-US" sz="2000" kern="1200" dirty="0" err="1" smtClean="0">
                          <a:latin typeface="Arial" pitchFamily="34" charset="0"/>
                          <a:cs typeface="Arial" pitchFamily="34" charset="0"/>
                        </a:rPr>
                        <a:t>ngày</a:t>
                      </a:r>
                      <a:r>
                        <a:rPr lang="en-US" sz="2000" kern="1200" dirty="0" smtClean="0">
                          <a:latin typeface="Arial" pitchFamily="34" charset="0"/>
                          <a:cs typeface="Arial" pitchFamily="34" charset="0"/>
                        </a:rPr>
                        <a:t>?</a:t>
                      </a:r>
                      <a:endParaRPr lang="en-US" sz="2000" dirty="0">
                        <a:latin typeface="Arial" pitchFamily="34" charset="0"/>
                        <a:cs typeface="Arial" pitchFamily="34" charset="0"/>
                      </a:endParaRPr>
                    </a:p>
                  </a:txBody>
                  <a:tcPr/>
                </a:tc>
                <a:tc>
                  <a:txBody>
                    <a:bodyPr/>
                    <a:lstStyle/>
                    <a:p>
                      <a:pPr algn="ctr"/>
                      <a:r>
                        <a:rPr lang="en-US" sz="2000" dirty="0" err="1" smtClean="0">
                          <a:latin typeface="Arial" pitchFamily="34" charset="0"/>
                          <a:cs typeface="Arial" pitchFamily="34" charset="0"/>
                        </a:rPr>
                        <a:t>Có</a:t>
                      </a:r>
                      <a:endParaRPr lang="en-US" sz="2000" dirty="0">
                        <a:latin typeface="Arial" pitchFamily="34" charset="0"/>
                        <a:cs typeface="Arial" pitchFamily="34" charset="0"/>
                      </a:endParaRPr>
                    </a:p>
                  </a:txBody>
                  <a:tcPr anchor="ctr"/>
                </a:tc>
                <a:tc>
                  <a:txBody>
                    <a:bodyPr/>
                    <a:lstStyle/>
                    <a:p>
                      <a:pPr algn="ctr"/>
                      <a:r>
                        <a:rPr lang="en-US" sz="2000" dirty="0" err="1" smtClean="0">
                          <a:latin typeface="Arial" pitchFamily="34" charset="0"/>
                          <a:cs typeface="Arial" pitchFamily="34" charset="0"/>
                        </a:rPr>
                        <a:t>Không</a:t>
                      </a:r>
                      <a:endParaRPr lang="en-US" sz="2000" dirty="0">
                        <a:latin typeface="Arial" pitchFamily="34" charset="0"/>
                        <a:cs typeface="Arial" pitchFamily="34" charset="0"/>
                      </a:endParaRPr>
                    </a:p>
                  </a:txBody>
                  <a:tcPr anchor="ctr"/>
                </a:tc>
                <a:extLst>
                  <a:ext uri="{0D108BD9-81ED-4DB2-BD59-A6C34878D82A}">
                    <a16:rowId xmlns:a16="http://schemas.microsoft.com/office/drawing/2014/main" val="10001"/>
                  </a:ext>
                </a:extLst>
              </a:tr>
              <a:tr h="370840">
                <a:tc>
                  <a:txBody>
                    <a:bodyPr/>
                    <a:lstStyle/>
                    <a:p>
                      <a:r>
                        <a:rPr lang="en-US" sz="2000" dirty="0" smtClean="0">
                          <a:latin typeface="Arial" pitchFamily="34" charset="0"/>
                          <a:cs typeface="Arial" pitchFamily="34" charset="0"/>
                        </a:rPr>
                        <a:t>2</a:t>
                      </a:r>
                      <a:endParaRPr lang="en-US" sz="2000" dirty="0">
                        <a:latin typeface="Arial" pitchFamily="34" charset="0"/>
                        <a:cs typeface="Arial" pitchFamily="34" charset="0"/>
                      </a:endParaRPr>
                    </a:p>
                  </a:txBody>
                  <a:tcPr anchor="ctr"/>
                </a:tc>
                <a:tc>
                  <a:txBody>
                    <a:bodyPr/>
                    <a:lstStyle/>
                    <a:p>
                      <a:r>
                        <a:rPr lang="vi-VN" sz="2000" kern="1200" dirty="0" smtClean="0">
                          <a:latin typeface="Arial" pitchFamily="34" charset="0"/>
                          <a:cs typeface="Arial" pitchFamily="34" charset="0"/>
                        </a:rPr>
                        <a:t>Ông/bà có </a:t>
                      </a:r>
                      <a:r>
                        <a:rPr lang="vi-VN" sz="2000" b="1" kern="1200" dirty="0" smtClean="0">
                          <a:latin typeface="Arial" pitchFamily="34" charset="0"/>
                          <a:cs typeface="Arial" pitchFamily="34" charset="0"/>
                        </a:rPr>
                        <a:t>khạc đờm </a:t>
                      </a:r>
                      <a:r>
                        <a:rPr lang="vi-VN" sz="2000" kern="1200" dirty="0" smtClean="0">
                          <a:latin typeface="Arial" pitchFamily="34" charset="0"/>
                          <a:cs typeface="Arial" pitchFamily="34" charset="0"/>
                        </a:rPr>
                        <a:t>ở hầu hết các ngày</a:t>
                      </a:r>
                      <a:r>
                        <a:rPr lang="en-US" sz="2000" kern="1200" dirty="0" smtClean="0">
                          <a:latin typeface="Arial" pitchFamily="34" charset="0"/>
                          <a:cs typeface="Arial" pitchFamily="34" charset="0"/>
                        </a:rPr>
                        <a:t>?</a:t>
                      </a:r>
                      <a:endParaRPr lang="en-US" sz="2000" dirty="0">
                        <a:latin typeface="Arial" pitchFamily="34" charset="0"/>
                        <a:cs typeface="Arial" pitchFamily="34" charset="0"/>
                      </a:endParaRPr>
                    </a:p>
                  </a:txBody>
                  <a:tcPr/>
                </a:tc>
                <a:tc>
                  <a:txBody>
                    <a:bodyPr/>
                    <a:lstStyle/>
                    <a:p>
                      <a:pPr algn="ctr"/>
                      <a:r>
                        <a:rPr lang="en-US" sz="2000" dirty="0" err="1" smtClean="0">
                          <a:latin typeface="Arial" pitchFamily="34" charset="0"/>
                          <a:cs typeface="Arial" pitchFamily="34" charset="0"/>
                        </a:rPr>
                        <a:t>Có</a:t>
                      </a:r>
                      <a:endParaRPr lang="en-US" sz="2000" dirty="0">
                        <a:latin typeface="Arial" pitchFamily="34" charset="0"/>
                        <a:cs typeface="Arial" pitchFamily="34" charset="0"/>
                      </a:endParaRPr>
                    </a:p>
                  </a:txBody>
                  <a:tcPr anchor="ctr"/>
                </a:tc>
                <a:tc>
                  <a:txBody>
                    <a:bodyPr/>
                    <a:lstStyle/>
                    <a:p>
                      <a:pPr algn="ctr"/>
                      <a:r>
                        <a:rPr lang="en-US" sz="2000" dirty="0" err="1" smtClean="0">
                          <a:latin typeface="Arial" pitchFamily="34" charset="0"/>
                          <a:cs typeface="Arial" pitchFamily="34" charset="0"/>
                        </a:rPr>
                        <a:t>Không</a:t>
                      </a:r>
                      <a:endParaRPr lang="en-US" sz="2000" dirty="0">
                        <a:latin typeface="Arial" pitchFamily="34" charset="0"/>
                        <a:cs typeface="Arial" pitchFamily="34" charset="0"/>
                      </a:endParaRPr>
                    </a:p>
                  </a:txBody>
                  <a:tcPr anchor="ctr"/>
                </a:tc>
                <a:extLst>
                  <a:ext uri="{0D108BD9-81ED-4DB2-BD59-A6C34878D82A}">
                    <a16:rowId xmlns:a16="http://schemas.microsoft.com/office/drawing/2014/main" val="10002"/>
                  </a:ext>
                </a:extLst>
              </a:tr>
              <a:tr h="370840">
                <a:tc>
                  <a:txBody>
                    <a:bodyPr/>
                    <a:lstStyle/>
                    <a:p>
                      <a:r>
                        <a:rPr lang="en-US" sz="2000" dirty="0" smtClean="0">
                          <a:latin typeface="Arial" pitchFamily="34" charset="0"/>
                          <a:cs typeface="Arial" pitchFamily="34" charset="0"/>
                        </a:rPr>
                        <a:t>3</a:t>
                      </a:r>
                      <a:endParaRPr lang="en-US" sz="2000" dirty="0">
                        <a:latin typeface="Arial" pitchFamily="34" charset="0"/>
                        <a:cs typeface="Arial" pitchFamily="34" charset="0"/>
                      </a:endParaRPr>
                    </a:p>
                  </a:txBody>
                  <a:tcPr anchor="ctr"/>
                </a:tc>
                <a:tc>
                  <a:txBody>
                    <a:bodyPr/>
                    <a:lstStyle/>
                    <a:p>
                      <a:r>
                        <a:rPr lang="vi-VN" sz="2000" kern="1200" dirty="0" smtClean="0">
                          <a:latin typeface="Arial" pitchFamily="34" charset="0"/>
                          <a:cs typeface="Arial" pitchFamily="34" charset="0"/>
                        </a:rPr>
                        <a:t>Ông/bà có dễ bị </a:t>
                      </a:r>
                      <a:r>
                        <a:rPr lang="vi-VN" sz="2000" b="1" kern="1200" dirty="0" smtClean="0">
                          <a:latin typeface="Arial" pitchFamily="34" charset="0"/>
                          <a:cs typeface="Arial" pitchFamily="34" charset="0"/>
                        </a:rPr>
                        <a:t>khó thở </a:t>
                      </a:r>
                      <a:r>
                        <a:rPr lang="vi-VN" sz="2000" kern="1200" dirty="0" smtClean="0">
                          <a:latin typeface="Arial" pitchFamily="34" charset="0"/>
                          <a:cs typeface="Arial" pitchFamily="34" charset="0"/>
                        </a:rPr>
                        <a:t>hơn những người cùng tuổi</a:t>
                      </a:r>
                      <a:r>
                        <a:rPr lang="en-US" sz="2000" kern="1200" dirty="0" smtClean="0">
                          <a:latin typeface="Arial" pitchFamily="34" charset="0"/>
                          <a:cs typeface="Arial" pitchFamily="34" charset="0"/>
                        </a:rPr>
                        <a:t>?</a:t>
                      </a:r>
                      <a:endParaRPr lang="en-US" sz="2000" dirty="0">
                        <a:latin typeface="Arial" pitchFamily="34" charset="0"/>
                        <a:cs typeface="Arial" pitchFamily="34" charset="0"/>
                      </a:endParaRPr>
                    </a:p>
                  </a:txBody>
                  <a:tcPr/>
                </a:tc>
                <a:tc>
                  <a:txBody>
                    <a:bodyPr/>
                    <a:lstStyle/>
                    <a:p>
                      <a:pPr algn="ctr"/>
                      <a:r>
                        <a:rPr lang="en-US" sz="2000" dirty="0" err="1" smtClean="0">
                          <a:latin typeface="Arial" pitchFamily="34" charset="0"/>
                          <a:cs typeface="Arial" pitchFamily="34" charset="0"/>
                        </a:rPr>
                        <a:t>Có</a:t>
                      </a:r>
                      <a:endParaRPr lang="en-US" sz="2000" dirty="0">
                        <a:latin typeface="Arial" pitchFamily="34" charset="0"/>
                        <a:cs typeface="Arial" pitchFamily="34" charset="0"/>
                      </a:endParaRPr>
                    </a:p>
                  </a:txBody>
                  <a:tcPr anchor="ctr"/>
                </a:tc>
                <a:tc>
                  <a:txBody>
                    <a:bodyPr/>
                    <a:lstStyle/>
                    <a:p>
                      <a:pPr algn="ctr"/>
                      <a:r>
                        <a:rPr lang="en-US" sz="2000" dirty="0" err="1" smtClean="0">
                          <a:latin typeface="Arial" pitchFamily="34" charset="0"/>
                          <a:cs typeface="Arial" pitchFamily="34" charset="0"/>
                        </a:rPr>
                        <a:t>Không</a:t>
                      </a:r>
                      <a:endParaRPr lang="en-US" sz="2000" dirty="0">
                        <a:latin typeface="Arial" pitchFamily="34" charset="0"/>
                        <a:cs typeface="Arial" pitchFamily="34" charset="0"/>
                      </a:endParaRPr>
                    </a:p>
                  </a:txBody>
                  <a:tcPr anchor="ctr"/>
                </a:tc>
                <a:extLst>
                  <a:ext uri="{0D108BD9-81ED-4DB2-BD59-A6C34878D82A}">
                    <a16:rowId xmlns:a16="http://schemas.microsoft.com/office/drawing/2014/main" val="10003"/>
                  </a:ext>
                </a:extLst>
              </a:tr>
              <a:tr h="370840">
                <a:tc>
                  <a:txBody>
                    <a:bodyPr/>
                    <a:lstStyle/>
                    <a:p>
                      <a:r>
                        <a:rPr lang="en-US" sz="2000" dirty="0" smtClean="0">
                          <a:latin typeface="Arial" pitchFamily="34" charset="0"/>
                          <a:cs typeface="Arial" pitchFamily="34" charset="0"/>
                        </a:rPr>
                        <a:t>4</a:t>
                      </a:r>
                      <a:endParaRPr lang="en-US" sz="2000" dirty="0">
                        <a:latin typeface="Arial" pitchFamily="34" charset="0"/>
                        <a:cs typeface="Arial" pitchFamily="34" charset="0"/>
                      </a:endParaRPr>
                    </a:p>
                  </a:txBody>
                  <a:tcPr anchor="ctr"/>
                </a:tc>
                <a:tc>
                  <a:txBody>
                    <a:bodyPr/>
                    <a:lstStyle/>
                    <a:p>
                      <a:r>
                        <a:rPr lang="en-US" sz="2000" kern="1200" dirty="0" err="1" smtClean="0">
                          <a:latin typeface="Arial" pitchFamily="34" charset="0"/>
                          <a:cs typeface="Arial" pitchFamily="34" charset="0"/>
                        </a:rPr>
                        <a:t>Ông</a:t>
                      </a:r>
                      <a:r>
                        <a:rPr lang="en-US" sz="2000" kern="1200" dirty="0" smtClean="0">
                          <a:latin typeface="Arial" pitchFamily="34" charset="0"/>
                          <a:cs typeface="Arial" pitchFamily="34" charset="0"/>
                        </a:rPr>
                        <a:t>/</a:t>
                      </a:r>
                      <a:r>
                        <a:rPr lang="en-US" sz="2000" kern="1200" dirty="0" err="1" smtClean="0">
                          <a:latin typeface="Arial" pitchFamily="34" charset="0"/>
                          <a:cs typeface="Arial" pitchFamily="34" charset="0"/>
                        </a:rPr>
                        <a:t>bà</a:t>
                      </a:r>
                      <a:r>
                        <a:rPr lang="en-US" sz="2000" kern="1200" dirty="0" smtClean="0">
                          <a:latin typeface="Arial" pitchFamily="34" charset="0"/>
                          <a:cs typeface="Arial" pitchFamily="34" charset="0"/>
                        </a:rPr>
                        <a:t> </a:t>
                      </a:r>
                      <a:r>
                        <a:rPr lang="en-US" sz="2000" kern="1200" dirty="0" err="1" smtClean="0">
                          <a:latin typeface="Arial" pitchFamily="34" charset="0"/>
                          <a:cs typeface="Arial" pitchFamily="34" charset="0"/>
                        </a:rPr>
                        <a:t>có</a:t>
                      </a:r>
                      <a:r>
                        <a:rPr lang="en-US" sz="2000" kern="1200" dirty="0" smtClean="0">
                          <a:latin typeface="Arial" pitchFamily="34" charset="0"/>
                          <a:cs typeface="Arial" pitchFamily="34" charset="0"/>
                        </a:rPr>
                        <a:t> </a:t>
                      </a:r>
                      <a:r>
                        <a:rPr lang="en-US" sz="2000" b="1" kern="1200" dirty="0" err="1" smtClean="0">
                          <a:latin typeface="Arial" pitchFamily="34" charset="0"/>
                          <a:cs typeface="Arial" pitchFamily="34" charset="0"/>
                        </a:rPr>
                        <a:t>trên</a:t>
                      </a:r>
                      <a:r>
                        <a:rPr lang="en-US" sz="2000" b="1" kern="1200" dirty="0" smtClean="0">
                          <a:latin typeface="Arial" pitchFamily="34" charset="0"/>
                          <a:cs typeface="Arial" pitchFamily="34" charset="0"/>
                        </a:rPr>
                        <a:t> 40 </a:t>
                      </a:r>
                      <a:r>
                        <a:rPr lang="en-US" sz="2000" b="1" kern="1200" dirty="0" err="1" smtClean="0">
                          <a:latin typeface="Arial" pitchFamily="34" charset="0"/>
                          <a:cs typeface="Arial" pitchFamily="34" charset="0"/>
                        </a:rPr>
                        <a:t>tuổi</a:t>
                      </a:r>
                      <a:r>
                        <a:rPr lang="en-US" sz="2000" b="0" kern="1200" dirty="0" smtClean="0">
                          <a:latin typeface="Arial" pitchFamily="34" charset="0"/>
                          <a:cs typeface="Arial" pitchFamily="34" charset="0"/>
                        </a:rPr>
                        <a:t>?</a:t>
                      </a:r>
                      <a:endParaRPr lang="en-US" sz="2000" b="0" dirty="0">
                        <a:latin typeface="Arial" pitchFamily="34" charset="0"/>
                        <a:cs typeface="Arial" pitchFamily="34" charset="0"/>
                      </a:endParaRPr>
                    </a:p>
                  </a:txBody>
                  <a:tcPr/>
                </a:tc>
                <a:tc>
                  <a:txBody>
                    <a:bodyPr/>
                    <a:lstStyle/>
                    <a:p>
                      <a:pPr algn="ctr"/>
                      <a:r>
                        <a:rPr lang="en-US" sz="2000" dirty="0" err="1" smtClean="0">
                          <a:latin typeface="Arial" pitchFamily="34" charset="0"/>
                          <a:cs typeface="Arial" pitchFamily="34" charset="0"/>
                        </a:rPr>
                        <a:t>Có</a:t>
                      </a:r>
                      <a:endParaRPr lang="en-US" sz="2000" dirty="0">
                        <a:latin typeface="Arial" pitchFamily="34" charset="0"/>
                        <a:cs typeface="Arial" pitchFamily="34" charset="0"/>
                      </a:endParaRPr>
                    </a:p>
                  </a:txBody>
                  <a:tcPr anchor="ctr"/>
                </a:tc>
                <a:tc>
                  <a:txBody>
                    <a:bodyPr/>
                    <a:lstStyle/>
                    <a:p>
                      <a:pPr algn="ctr"/>
                      <a:r>
                        <a:rPr lang="en-US" sz="2000" dirty="0" err="1" smtClean="0">
                          <a:latin typeface="Arial" pitchFamily="34" charset="0"/>
                          <a:cs typeface="Arial" pitchFamily="34" charset="0"/>
                        </a:rPr>
                        <a:t>Không</a:t>
                      </a:r>
                      <a:endParaRPr lang="en-US" sz="2000" dirty="0">
                        <a:latin typeface="Arial" pitchFamily="34" charset="0"/>
                        <a:cs typeface="Arial" pitchFamily="34" charset="0"/>
                      </a:endParaRPr>
                    </a:p>
                  </a:txBody>
                  <a:tcPr anchor="ctr"/>
                </a:tc>
                <a:extLst>
                  <a:ext uri="{0D108BD9-81ED-4DB2-BD59-A6C34878D82A}">
                    <a16:rowId xmlns:a16="http://schemas.microsoft.com/office/drawing/2014/main" val="10004"/>
                  </a:ext>
                </a:extLst>
              </a:tr>
              <a:tr h="370840">
                <a:tc>
                  <a:txBody>
                    <a:bodyPr/>
                    <a:lstStyle/>
                    <a:p>
                      <a:r>
                        <a:rPr lang="en-US" sz="2000" dirty="0" smtClean="0">
                          <a:latin typeface="Arial" pitchFamily="34" charset="0"/>
                          <a:cs typeface="Arial" pitchFamily="34" charset="0"/>
                        </a:rPr>
                        <a:t>5</a:t>
                      </a:r>
                      <a:endParaRPr lang="en-US" sz="2000" dirty="0">
                        <a:latin typeface="Arial" pitchFamily="34" charset="0"/>
                        <a:cs typeface="Arial" pitchFamily="34" charset="0"/>
                      </a:endParaRPr>
                    </a:p>
                  </a:txBody>
                  <a:tcPr anchor="ctr"/>
                </a:tc>
                <a:tc>
                  <a:txBody>
                    <a:bodyPr/>
                    <a:lstStyle/>
                    <a:p>
                      <a:r>
                        <a:rPr lang="vi-VN" sz="2000" kern="1200" dirty="0" smtClean="0">
                          <a:latin typeface="Arial" pitchFamily="34" charset="0"/>
                          <a:cs typeface="Arial" pitchFamily="34" charset="0"/>
                        </a:rPr>
                        <a:t>Ông/bà vẫn còn </a:t>
                      </a:r>
                      <a:r>
                        <a:rPr lang="vi-VN" sz="2000" b="1" kern="1200" dirty="0" smtClean="0">
                          <a:latin typeface="Arial" pitchFamily="34" charset="0"/>
                          <a:cs typeface="Arial" pitchFamily="34" charset="0"/>
                        </a:rPr>
                        <a:t>hút thuốc lá </a:t>
                      </a:r>
                      <a:r>
                        <a:rPr lang="vi-VN" sz="2000" kern="1200" dirty="0" smtClean="0">
                          <a:latin typeface="Arial" pitchFamily="34" charset="0"/>
                          <a:cs typeface="Arial" pitchFamily="34" charset="0"/>
                        </a:rPr>
                        <a:t>hoặc </a:t>
                      </a:r>
                      <a:r>
                        <a:rPr lang="vi-VN" sz="2000" b="1" kern="1200" dirty="0" smtClean="0">
                          <a:latin typeface="Arial" pitchFamily="34" charset="0"/>
                          <a:cs typeface="Arial" pitchFamily="34" charset="0"/>
                        </a:rPr>
                        <a:t>đã từng hút thuốc lá</a:t>
                      </a:r>
                      <a:r>
                        <a:rPr lang="en-US" sz="2000" b="0" kern="1200" dirty="0" smtClean="0">
                          <a:latin typeface="Arial" pitchFamily="34" charset="0"/>
                          <a:cs typeface="Arial" pitchFamily="34" charset="0"/>
                        </a:rPr>
                        <a:t>?</a:t>
                      </a:r>
                      <a:endParaRPr lang="en-US" sz="2000" b="0" dirty="0">
                        <a:latin typeface="Arial" pitchFamily="34" charset="0"/>
                        <a:cs typeface="Arial" pitchFamily="34" charset="0"/>
                      </a:endParaRPr>
                    </a:p>
                  </a:txBody>
                  <a:tcPr/>
                </a:tc>
                <a:tc>
                  <a:txBody>
                    <a:bodyPr/>
                    <a:lstStyle/>
                    <a:p>
                      <a:pPr algn="ctr"/>
                      <a:r>
                        <a:rPr lang="en-US" sz="2000" dirty="0" err="1" smtClean="0">
                          <a:latin typeface="Arial" pitchFamily="34" charset="0"/>
                          <a:cs typeface="Arial" pitchFamily="34" charset="0"/>
                        </a:rPr>
                        <a:t>Có</a:t>
                      </a:r>
                      <a:endParaRPr lang="en-US" sz="2000" dirty="0">
                        <a:latin typeface="Arial" pitchFamily="34" charset="0"/>
                        <a:cs typeface="Arial" pitchFamily="34" charset="0"/>
                      </a:endParaRPr>
                    </a:p>
                  </a:txBody>
                  <a:tcPr anchor="ctr"/>
                </a:tc>
                <a:tc>
                  <a:txBody>
                    <a:bodyPr/>
                    <a:lstStyle/>
                    <a:p>
                      <a:pPr algn="ctr"/>
                      <a:r>
                        <a:rPr lang="en-US" sz="2000" dirty="0" err="1" smtClean="0">
                          <a:latin typeface="Arial" pitchFamily="34" charset="0"/>
                          <a:cs typeface="Arial" pitchFamily="34" charset="0"/>
                        </a:rPr>
                        <a:t>Không</a:t>
                      </a:r>
                      <a:endParaRPr lang="en-US" sz="2000" dirty="0">
                        <a:latin typeface="Arial" pitchFamily="34" charset="0"/>
                        <a:cs typeface="Arial" pitchFamily="34" charset="0"/>
                      </a:endParaRPr>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443230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a:solidFill>
            <a:srgbClr val="C0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rgbClr val="FFFF00"/>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1581285</TotalTime>
  <Words>2147</Words>
  <Application>Microsoft Office PowerPoint</Application>
  <PresentationFormat>Widescreen</PresentationFormat>
  <Paragraphs>287</Paragraphs>
  <Slides>35</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Tahoma</vt:lpstr>
      <vt:lpstr>Wingdings</vt:lpstr>
      <vt:lpstr>Office Theme</vt:lpstr>
      <vt:lpstr>Cập nhật GOLD 2023</vt:lpstr>
      <vt:lpstr>1. Định nghĩa COPD</vt:lpstr>
      <vt:lpstr>2. Diễn tiến FEV1 trong suốt cuộc đời</vt:lpstr>
      <vt:lpstr>3. Thuật ngữ  phân loại COPD theo nguyên nhân</vt:lpstr>
      <vt:lpstr>4. Chẩn đoán COPD</vt:lpstr>
      <vt:lpstr>5. Đánh giá GOLD ABE</vt:lpstr>
      <vt:lpstr>6. Vai trò của CTscan trong  COPD giai đoạn ổn định</vt:lpstr>
      <vt:lpstr>7. Tầm soát COPD trong cộng đồng</vt:lpstr>
      <vt:lpstr>7. Tầm soát COPD trong cộng đồng</vt:lpstr>
      <vt:lpstr>8. Mục tiêu điều trị COPD giai đoạn ổn định</vt:lpstr>
      <vt:lpstr>9. Khởi trị bằng thuốc</vt:lpstr>
      <vt:lpstr>10. Điều chỉnh thuốc trong các lần tái khám</vt:lpstr>
      <vt:lpstr>11. Thuốc dãn phế quản trong COPD giai đoạn ổn định</vt:lpstr>
      <vt:lpstr>11. Thuốc dãn phế quản trong COPD giai đoạn ổn định</vt:lpstr>
      <vt:lpstr>11. Thuốc dãn phế quản trong COPD giai đoạn ổn định</vt:lpstr>
      <vt:lpstr>12. Thuốc kháng viêm  trong COPD giai đoạn ổn định</vt:lpstr>
      <vt:lpstr>12. Thuốc kháng viêm  trong COPD giai đoạn ổn định</vt:lpstr>
      <vt:lpstr>12. Thuốc kháng viêm  trong COPD giai đoạn ổn định</vt:lpstr>
      <vt:lpstr>12. Thuốc kháng viêm  trong COPD giai đoạn ổn định</vt:lpstr>
      <vt:lpstr>12. Thuốc kháng viêm  trong COPD giai đoạn ổn định</vt:lpstr>
      <vt:lpstr>12. Thuốc kháng viêm  trong COPD giai đoạn ổn định</vt:lpstr>
      <vt:lpstr>12. Thuốc kháng viêm  trong COPD giai đoạn ổn định</vt:lpstr>
      <vt:lpstr>12. Thuốc kháng viêm  trong COPD giai đoạn ổn định</vt:lpstr>
      <vt:lpstr>12. Thuốc kháng viêm  trong COPD giai đoạn ổn định</vt:lpstr>
      <vt:lpstr>13. Các phương pháp điều trị làm giảm tử vong</vt:lpstr>
      <vt:lpstr>14. Tiêm chủng ở người bệnh COPD</vt:lpstr>
      <vt:lpstr>15. Chu trình quản lý COPD</vt:lpstr>
      <vt:lpstr>16. Định nghĩa đợt cấp COPD</vt:lpstr>
      <vt:lpstr>17. Phận loại độ nặng đợt cấp COPD</vt:lpstr>
      <vt:lpstr>18. Các chẩn đoán phân biệt khi tiếp cận đợt cấp COPD</vt:lpstr>
      <vt:lpstr>19. Điều trị đợt cấp COPD</vt:lpstr>
      <vt:lpstr>19. Điều trị đợt cấp COPD</vt:lpstr>
      <vt:lpstr>19. Điều trị đợt cấp COPD</vt:lpstr>
      <vt:lpstr>19. Điều trị đợt cấp COPD</vt:lpstr>
      <vt:lpstr>20. Kết luận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Diễn giải kết quả hô hấp ký  và chẩn đoán bệnh phổi bằng Z-score</dc:title>
  <dc:creator>Tai Tran Quoc</dc:creator>
  <cp:lastModifiedBy>Tai Tran Quoc</cp:lastModifiedBy>
  <cp:revision>1107</cp:revision>
  <dcterms:created xsi:type="dcterms:W3CDTF">2006-08-16T00:00:00Z</dcterms:created>
  <dcterms:modified xsi:type="dcterms:W3CDTF">2023-05-16T04:11:48Z</dcterms:modified>
</cp:coreProperties>
</file>