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9"/>
  </p:notesMasterIdLst>
  <p:sldIdLst>
    <p:sldId id="257" r:id="rId2"/>
    <p:sldId id="294" r:id="rId3"/>
    <p:sldId id="319" r:id="rId4"/>
    <p:sldId id="260" r:id="rId5"/>
    <p:sldId id="370" r:id="rId6"/>
    <p:sldId id="269" r:id="rId7"/>
    <p:sldId id="270" r:id="rId8"/>
    <p:sldId id="271" r:id="rId9"/>
    <p:sldId id="389" r:id="rId10"/>
    <p:sldId id="272" r:id="rId11"/>
    <p:sldId id="274" r:id="rId12"/>
    <p:sldId id="268" r:id="rId13"/>
    <p:sldId id="327" r:id="rId14"/>
    <p:sldId id="375" r:id="rId15"/>
    <p:sldId id="2141411944" r:id="rId16"/>
    <p:sldId id="2141412074" r:id="rId17"/>
    <p:sldId id="377" r:id="rId18"/>
    <p:sldId id="391" r:id="rId19"/>
    <p:sldId id="378" r:id="rId20"/>
    <p:sldId id="307" r:id="rId21"/>
    <p:sldId id="306" r:id="rId22"/>
    <p:sldId id="325" r:id="rId23"/>
    <p:sldId id="282" r:id="rId24"/>
    <p:sldId id="379" r:id="rId25"/>
    <p:sldId id="360" r:id="rId26"/>
    <p:sldId id="331" r:id="rId27"/>
    <p:sldId id="383" r:id="rId28"/>
    <p:sldId id="362" r:id="rId29"/>
    <p:sldId id="333" r:id="rId30"/>
    <p:sldId id="367" r:id="rId31"/>
    <p:sldId id="368" r:id="rId32"/>
    <p:sldId id="320" r:id="rId33"/>
    <p:sldId id="334" r:id="rId34"/>
    <p:sldId id="350" r:id="rId35"/>
    <p:sldId id="351" r:id="rId36"/>
    <p:sldId id="396" r:id="rId37"/>
    <p:sldId id="397" r:id="rId38"/>
    <p:sldId id="353" r:id="rId39"/>
    <p:sldId id="399" r:id="rId40"/>
    <p:sldId id="345" r:id="rId41"/>
    <p:sldId id="288" r:id="rId42"/>
    <p:sldId id="380" r:id="rId43"/>
    <p:sldId id="381" r:id="rId44"/>
    <p:sldId id="382" r:id="rId45"/>
    <p:sldId id="352" r:id="rId46"/>
    <p:sldId id="297" r:id="rId47"/>
    <p:sldId id="2141412075"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82436" autoAdjust="0"/>
  </p:normalViewPr>
  <p:slideViewPr>
    <p:cSldViewPr snapToGrid="0">
      <p:cViewPr varScale="1">
        <p:scale>
          <a:sx n="52" d="100"/>
          <a:sy n="52" d="100"/>
        </p:scale>
        <p:origin x="122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E1CC38-2F6E-4686-A4AC-0DC3D8AA9231}" type="datetimeFigureOut">
              <a:rPr lang="en-US" smtClean="0"/>
              <a:t>9/28/2023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B27D8D-76FB-4BE5-99D1-58EF76952084}" type="slidenum">
              <a:rPr lang="en-US" smtClean="0"/>
              <a:t>‹#›</a:t>
            </a:fld>
            <a:endParaRPr lang="en-US"/>
          </a:p>
        </p:txBody>
      </p:sp>
    </p:spTree>
    <p:extLst>
      <p:ext uri="{BB962C8B-B14F-4D97-AF65-F5344CB8AC3E}">
        <p14:creationId xmlns:p14="http://schemas.microsoft.com/office/powerpoint/2010/main" val="3331904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Patients were recruited from hospital departments, dermatologists in </a:t>
            </a:r>
            <a:r>
              <a:rPr lang="en-US" dirty="0" err="1"/>
              <a:t>private</a:t>
            </a:r>
            <a:r>
              <a:rPr lang="en-US" dirty="0"/>
              <a:t> practice, </a:t>
            </a:r>
            <a:r>
              <a:rPr lang="en-US" dirty="0" err="1"/>
              <a:t>Centres</a:t>
            </a:r>
            <a:r>
              <a:rPr lang="en-US" dirty="0"/>
              <a:t> for Rare Diseases, the Danish patient organization and the national reference laboratory. Family interviews were conducted and medical records were evaluated. Information was spread through lectures, articles in </a:t>
            </a:r>
            <a:r>
              <a:rPr lang="en-US" dirty="0" err="1"/>
              <a:t>popular</a:t>
            </a:r>
            <a:r>
              <a:rPr lang="en-US" dirty="0"/>
              <a:t> magazines and via television. National guidelines for diagnosis and treatment were published.</a:t>
            </a:r>
          </a:p>
          <a:p>
            <a:r>
              <a:rPr lang="en-US" dirty="0"/>
              <a:t>The study was initiated in 2001–2002 and repeated in 2007–2008 to include newly identified cases. </a:t>
            </a:r>
          </a:p>
        </p:txBody>
      </p:sp>
      <p:sp>
        <p:nvSpPr>
          <p:cNvPr id="4" name="Slide Number Placeholder 3"/>
          <p:cNvSpPr>
            <a:spLocks noGrp="1"/>
          </p:cNvSpPr>
          <p:nvPr>
            <p:ph type="sldNum" sz="quarter" idx="10"/>
          </p:nvPr>
        </p:nvSpPr>
        <p:spPr/>
        <p:txBody>
          <a:bodyPr/>
          <a:lstStyle/>
          <a:p>
            <a:fld id="{ECB27D8D-76FB-4BE5-99D1-58EF76952084}" type="slidenum">
              <a:rPr lang="en-US" smtClean="0"/>
              <a:t>3</a:t>
            </a:fld>
            <a:endParaRPr lang="en-US"/>
          </a:p>
        </p:txBody>
      </p:sp>
    </p:spTree>
    <p:extLst>
      <p:ext uri="{BB962C8B-B14F-4D97-AF65-F5344CB8AC3E}">
        <p14:creationId xmlns:p14="http://schemas.microsoft.com/office/powerpoint/2010/main" val="364597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B27D8D-76FB-4BE5-99D1-58EF76952084}" type="slidenum">
              <a:rPr lang="en-US" smtClean="0"/>
              <a:t>39</a:t>
            </a:fld>
            <a:endParaRPr lang="en-US"/>
          </a:p>
        </p:txBody>
      </p:sp>
    </p:spTree>
    <p:extLst>
      <p:ext uri="{BB962C8B-B14F-4D97-AF65-F5344CB8AC3E}">
        <p14:creationId xmlns:p14="http://schemas.microsoft.com/office/powerpoint/2010/main" val="2573299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B27D8D-76FB-4BE5-99D1-58EF76952084}" type="slidenum">
              <a:rPr lang="en-US" smtClean="0"/>
              <a:t>5</a:t>
            </a:fld>
            <a:endParaRPr lang="en-US"/>
          </a:p>
        </p:txBody>
      </p:sp>
    </p:spTree>
    <p:extLst>
      <p:ext uri="{BB962C8B-B14F-4D97-AF65-F5344CB8AC3E}">
        <p14:creationId xmlns:p14="http://schemas.microsoft.com/office/powerpoint/2010/main" val="3589344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445 </a:t>
            </a:r>
            <a:r>
              <a:rPr lang="en-US" dirty="0" err="1"/>
              <a:t>bệnh</a:t>
            </a:r>
            <a:r>
              <a:rPr lang="en-US" baseline="0" dirty="0"/>
              <a:t> </a:t>
            </a:r>
            <a:r>
              <a:rPr lang="en-US" baseline="0" dirty="0" err="1"/>
              <a:t>nhân</a:t>
            </a:r>
            <a:r>
              <a:rPr lang="en-US" baseline="0" dirty="0"/>
              <a:t>. </a:t>
            </a:r>
            <a:r>
              <a:rPr lang="en-US" dirty="0"/>
              <a:t>This was a </a:t>
            </a:r>
            <a:r>
              <a:rPr lang="en-US" dirty="0" err="1"/>
              <a:t>noninterventional</a:t>
            </a:r>
            <a:r>
              <a:rPr lang="en-US" dirty="0"/>
              <a:t> survey of patients with HAE in the United States, conducted from March 17 to April 28, 2017. Patients were recruited through the US Hereditary Angioedema Association. Key eligibility criteria included the following: (1) aged 18 years and older, (2) self-reported physician diagnosis of HAE type I or II, (3) 1 or more HAE attacks or prodromal symptoms within the last year, and (4) receipt of HAE medication for an attack within the last 2 years. Descriptive analyses were conducted</a:t>
            </a:r>
          </a:p>
        </p:txBody>
      </p:sp>
      <p:sp>
        <p:nvSpPr>
          <p:cNvPr id="4" name="Slide Number Placeholder 3"/>
          <p:cNvSpPr>
            <a:spLocks noGrp="1"/>
          </p:cNvSpPr>
          <p:nvPr>
            <p:ph type="sldNum" sz="quarter" idx="10"/>
          </p:nvPr>
        </p:nvSpPr>
        <p:spPr/>
        <p:txBody>
          <a:bodyPr/>
          <a:lstStyle/>
          <a:p>
            <a:fld id="{ECB27D8D-76FB-4BE5-99D1-58EF76952084}" type="slidenum">
              <a:rPr lang="en-US" smtClean="0"/>
              <a:t>13</a:t>
            </a:fld>
            <a:endParaRPr lang="en-US"/>
          </a:p>
        </p:txBody>
      </p:sp>
    </p:spTree>
    <p:extLst>
      <p:ext uri="{BB962C8B-B14F-4D97-AF65-F5344CB8AC3E}">
        <p14:creationId xmlns:p14="http://schemas.microsoft.com/office/powerpoint/2010/main" val="2195200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ＭＳ Ｐゴシック" pitchFamily="68" charset="-128"/>
                <a:cs typeface="Arial" charset="0"/>
              </a:rPr>
              <a:t>Slide </a:t>
            </a:r>
            <a:fld id="{3659803D-C71D-46D7-9BF4-7D3FDE2F1DDA}" type="slidenum">
              <a:rPr lang="en-US" b="1" smtClean="0">
                <a:latin typeface="Arial" charset="0"/>
                <a:ea typeface="ＭＳ Ｐゴシック" pitchFamily="68" charset="-128"/>
                <a:cs typeface="Arial" charset="0"/>
              </a:rPr>
              <a:pPr/>
              <a:t>14</a:t>
            </a:fld>
            <a:endParaRPr lang="en-US" b="1" dirty="0">
              <a:latin typeface="Arial" charset="0"/>
              <a:ea typeface="ＭＳ Ｐゴシック" pitchFamily="68" charset="-128"/>
              <a:cs typeface="Arial" charset="0"/>
            </a:endParaRPr>
          </a:p>
          <a:p>
            <a:r>
              <a:rPr lang="en-US" dirty="0">
                <a:latin typeface="Arial" pitchFamily="34" charset="0"/>
                <a:cs typeface="Arial" pitchFamily="34" charset="0"/>
              </a:rPr>
              <a:t>Take home point: </a:t>
            </a:r>
            <a:r>
              <a:rPr lang="en-US" baseline="0" dirty="0">
                <a:latin typeface="Arial" pitchFamily="34" charset="0"/>
                <a:cs typeface="Arial" pitchFamily="34" charset="0"/>
              </a:rPr>
              <a:t>remember the main 2 underlying mediators of angioedema and the clues to differentiating these.</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A0B78DF-487F-884F-A002-BF34CB7C0FBA}" type="slidenum">
              <a:rPr lang="en-US" smtClean="0"/>
              <a:pPr/>
              <a:t>14</a:t>
            </a:fld>
            <a:endParaRPr lang="en-US" dirty="0"/>
          </a:p>
        </p:txBody>
      </p:sp>
    </p:spTree>
    <p:extLst>
      <p:ext uri="{BB962C8B-B14F-4D97-AF65-F5344CB8AC3E}">
        <p14:creationId xmlns:p14="http://schemas.microsoft.com/office/powerpoint/2010/main" val="1283289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B27D8D-76FB-4BE5-99D1-58EF76952084}" type="slidenum">
              <a:rPr lang="en-US" smtClean="0"/>
              <a:t>15</a:t>
            </a:fld>
            <a:endParaRPr lang="en-US"/>
          </a:p>
        </p:txBody>
      </p:sp>
    </p:spTree>
    <p:extLst>
      <p:ext uri="{BB962C8B-B14F-4D97-AF65-F5344CB8AC3E}">
        <p14:creationId xmlns:p14="http://schemas.microsoft.com/office/powerpoint/2010/main" val="1250658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B27D8D-76FB-4BE5-99D1-58EF76952084}" type="slidenum">
              <a:rPr lang="en-US" smtClean="0"/>
              <a:t>18</a:t>
            </a:fld>
            <a:endParaRPr lang="en-US"/>
          </a:p>
        </p:txBody>
      </p:sp>
    </p:spTree>
    <p:extLst>
      <p:ext uri="{BB962C8B-B14F-4D97-AF65-F5344CB8AC3E}">
        <p14:creationId xmlns:p14="http://schemas.microsoft.com/office/powerpoint/2010/main" val="1840015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B27D8D-76FB-4BE5-99D1-58EF76952084}" type="slidenum">
              <a:rPr lang="en-US" smtClean="0"/>
              <a:t>30</a:t>
            </a:fld>
            <a:endParaRPr lang="en-US"/>
          </a:p>
        </p:txBody>
      </p:sp>
    </p:spTree>
    <p:extLst>
      <p:ext uri="{BB962C8B-B14F-4D97-AF65-F5344CB8AC3E}">
        <p14:creationId xmlns:p14="http://schemas.microsoft.com/office/powerpoint/2010/main" val="992521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Nghiên</a:t>
            </a:r>
            <a:r>
              <a:rPr lang="en-US" baseline="0" dirty="0"/>
              <a:t> </a:t>
            </a:r>
            <a:r>
              <a:rPr lang="en-US" baseline="0" dirty="0" err="1"/>
              <a:t>cứu</a:t>
            </a:r>
            <a:r>
              <a:rPr lang="en-US" baseline="0" dirty="0"/>
              <a:t> </a:t>
            </a:r>
            <a:r>
              <a:rPr lang="en-US" baseline="0" dirty="0" err="1"/>
              <a:t>được</a:t>
            </a:r>
            <a:r>
              <a:rPr lang="en-US" baseline="0" dirty="0"/>
              <a:t> </a:t>
            </a:r>
            <a:r>
              <a:rPr lang="en-US" baseline="0" dirty="0" err="1"/>
              <a:t>tiến</a:t>
            </a:r>
            <a:r>
              <a:rPr lang="en-US" baseline="0" dirty="0"/>
              <a:t> </a:t>
            </a:r>
            <a:r>
              <a:rPr lang="en-US" baseline="0" dirty="0" err="1"/>
              <a:t>hành</a:t>
            </a:r>
            <a:r>
              <a:rPr lang="en-US" baseline="0" dirty="0"/>
              <a:t> ở 22 </a:t>
            </a:r>
            <a:r>
              <a:rPr lang="en-US" baseline="0" dirty="0" err="1"/>
              <a:t>phụ</a:t>
            </a:r>
            <a:r>
              <a:rPr lang="en-US" baseline="0" dirty="0"/>
              <a:t> </a:t>
            </a:r>
            <a:r>
              <a:rPr lang="en-US" baseline="0" dirty="0" err="1"/>
              <a:t>nữ</a:t>
            </a:r>
            <a:r>
              <a:rPr lang="en-US" baseline="0" dirty="0"/>
              <a:t> </a:t>
            </a:r>
            <a:r>
              <a:rPr lang="en-US" baseline="0" dirty="0" err="1"/>
              <a:t>mang</a:t>
            </a:r>
            <a:r>
              <a:rPr lang="en-US" baseline="0" dirty="0"/>
              <a:t> </a:t>
            </a:r>
            <a:r>
              <a:rPr lang="en-US" baseline="0" dirty="0" err="1"/>
              <a:t>thai</a:t>
            </a:r>
            <a:r>
              <a:rPr lang="en-US" baseline="0" dirty="0"/>
              <a:t> ở </a:t>
            </a:r>
            <a:r>
              <a:rPr lang="en-US" baseline="0" dirty="0" err="1"/>
              <a:t>bệnh</a:t>
            </a:r>
            <a:r>
              <a:rPr lang="en-US" baseline="0" dirty="0"/>
              <a:t> </a:t>
            </a:r>
            <a:r>
              <a:rPr lang="en-US" baseline="0" dirty="0" err="1"/>
              <a:t>viện</a:t>
            </a:r>
            <a:r>
              <a:rPr lang="en-US" baseline="0" dirty="0"/>
              <a:t> </a:t>
            </a:r>
            <a:r>
              <a:rPr lang="en-US" baseline="0" dirty="0" err="1"/>
              <a:t>Đại</a:t>
            </a:r>
            <a:r>
              <a:rPr lang="en-US" baseline="0" dirty="0"/>
              <a:t> </a:t>
            </a:r>
            <a:r>
              <a:rPr lang="en-US" baseline="0" dirty="0" err="1"/>
              <a:t>học</a:t>
            </a:r>
            <a:r>
              <a:rPr lang="en-US" baseline="0" dirty="0"/>
              <a:t> Frankfurt </a:t>
            </a:r>
            <a:r>
              <a:rPr lang="en-US" baseline="0" dirty="0" err="1"/>
              <a:t>Đức</a:t>
            </a:r>
            <a:r>
              <a:rPr lang="en-US" baseline="0" dirty="0"/>
              <a:t> </a:t>
            </a:r>
            <a:r>
              <a:rPr lang="en-US" baseline="0" dirty="0" err="1"/>
              <a:t>từ</a:t>
            </a:r>
            <a:r>
              <a:rPr lang="en-US" baseline="0" dirty="0"/>
              <a:t> </a:t>
            </a:r>
            <a:r>
              <a:rPr lang="en-US" baseline="0" dirty="0" err="1"/>
              <a:t>năm</a:t>
            </a:r>
            <a:r>
              <a:rPr lang="en-US" baseline="0" dirty="0"/>
              <a:t> 1995 </a:t>
            </a:r>
            <a:r>
              <a:rPr lang="en-US" baseline="0" dirty="0" err="1"/>
              <a:t>đến</a:t>
            </a:r>
            <a:r>
              <a:rPr lang="en-US" baseline="0" dirty="0"/>
              <a:t> </a:t>
            </a:r>
            <a:r>
              <a:rPr lang="en-US" baseline="0" dirty="0" err="1"/>
              <a:t>năm</a:t>
            </a:r>
            <a:r>
              <a:rPr lang="en-US" baseline="0" dirty="0"/>
              <a:t> 2007. </a:t>
            </a:r>
            <a:r>
              <a:rPr lang="en-US" baseline="0" dirty="0" err="1"/>
              <a:t>Nhóm</a:t>
            </a:r>
            <a:r>
              <a:rPr lang="en-US" baseline="0" dirty="0"/>
              <a:t> </a:t>
            </a:r>
            <a:r>
              <a:rPr lang="en-US" baseline="0" dirty="0" err="1"/>
              <a:t>chứng</a:t>
            </a:r>
            <a:r>
              <a:rPr lang="en-US" baseline="0" dirty="0"/>
              <a:t> </a:t>
            </a:r>
            <a:r>
              <a:rPr lang="en-US" baseline="0" dirty="0" err="1"/>
              <a:t>là</a:t>
            </a:r>
            <a:r>
              <a:rPr lang="en-US" baseline="0" dirty="0"/>
              <a:t> 35 </a:t>
            </a:r>
            <a:r>
              <a:rPr lang="en-US" baseline="0" dirty="0" err="1"/>
              <a:t>phụ</a:t>
            </a:r>
            <a:r>
              <a:rPr lang="en-US" baseline="0" dirty="0"/>
              <a:t> </a:t>
            </a:r>
            <a:r>
              <a:rPr lang="en-US" baseline="0" dirty="0" err="1"/>
              <a:t>nữ</a:t>
            </a:r>
            <a:r>
              <a:rPr lang="en-US" baseline="0" dirty="0"/>
              <a:t> </a:t>
            </a:r>
            <a:r>
              <a:rPr lang="en-US" baseline="0" dirty="0" err="1"/>
              <a:t>có</a:t>
            </a:r>
            <a:r>
              <a:rPr lang="en-US" baseline="0" dirty="0"/>
              <a:t> </a:t>
            </a:r>
            <a:r>
              <a:rPr lang="en-US" baseline="0" dirty="0" err="1"/>
              <a:t>thai</a:t>
            </a:r>
            <a:endParaRPr lang="en-US" dirty="0"/>
          </a:p>
        </p:txBody>
      </p:sp>
      <p:sp>
        <p:nvSpPr>
          <p:cNvPr id="4" name="Slide Number Placeholder 3"/>
          <p:cNvSpPr>
            <a:spLocks noGrp="1"/>
          </p:cNvSpPr>
          <p:nvPr>
            <p:ph type="sldNum" sz="quarter" idx="10"/>
          </p:nvPr>
        </p:nvSpPr>
        <p:spPr/>
        <p:txBody>
          <a:bodyPr/>
          <a:lstStyle/>
          <a:p>
            <a:fld id="{ECB27D8D-76FB-4BE5-99D1-58EF76952084}" type="slidenum">
              <a:rPr lang="en-US" smtClean="0"/>
              <a:t>34</a:t>
            </a:fld>
            <a:endParaRPr lang="en-US"/>
          </a:p>
        </p:txBody>
      </p:sp>
    </p:spTree>
    <p:extLst>
      <p:ext uri="{BB962C8B-B14F-4D97-AF65-F5344CB8AC3E}">
        <p14:creationId xmlns:p14="http://schemas.microsoft.com/office/powerpoint/2010/main" val="4144088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Erythema marginatum as a prodromal sign is more frequent in the pediatric population and occurs in 42%–58% of cases</a:t>
            </a:r>
          </a:p>
          <a:p>
            <a:endParaRPr lang="en-US" dirty="0"/>
          </a:p>
        </p:txBody>
      </p:sp>
      <p:sp>
        <p:nvSpPr>
          <p:cNvPr id="4" name="Slide Number Placeholder 3"/>
          <p:cNvSpPr>
            <a:spLocks noGrp="1"/>
          </p:cNvSpPr>
          <p:nvPr>
            <p:ph type="sldNum" sz="quarter" idx="10"/>
          </p:nvPr>
        </p:nvSpPr>
        <p:spPr/>
        <p:txBody>
          <a:bodyPr/>
          <a:lstStyle/>
          <a:p>
            <a:fld id="{ECB27D8D-76FB-4BE5-99D1-58EF76952084}" type="slidenum">
              <a:rPr lang="en-US" smtClean="0"/>
              <a:t>38</a:t>
            </a:fld>
            <a:endParaRPr lang="en-US"/>
          </a:p>
        </p:txBody>
      </p:sp>
    </p:spTree>
    <p:extLst>
      <p:ext uri="{BB962C8B-B14F-4D97-AF65-F5344CB8AC3E}">
        <p14:creationId xmlns:p14="http://schemas.microsoft.com/office/powerpoint/2010/main" val="702276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64D51A-DE24-4A4A-895B-2FFC7A065834}"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4F0653A-632C-4821-B3C0-A16002E097EB}" type="slidenum">
              <a:rPr lang="en-US" smtClean="0"/>
              <a:t>‹#›</a:t>
            </a:fld>
            <a:endParaRPr lang="en-US"/>
          </a:p>
        </p:txBody>
      </p:sp>
    </p:spTree>
    <p:extLst>
      <p:ext uri="{BB962C8B-B14F-4D97-AF65-F5344CB8AC3E}">
        <p14:creationId xmlns:p14="http://schemas.microsoft.com/office/powerpoint/2010/main" val="1237141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64D51A-DE24-4A4A-895B-2FFC7A065834}"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4F0653A-632C-4821-B3C0-A16002E097EB}" type="slidenum">
              <a:rPr lang="en-US" smtClean="0"/>
              <a:t>‹#›</a:t>
            </a:fld>
            <a:endParaRPr lang="en-US"/>
          </a:p>
        </p:txBody>
      </p:sp>
    </p:spTree>
    <p:extLst>
      <p:ext uri="{BB962C8B-B14F-4D97-AF65-F5344CB8AC3E}">
        <p14:creationId xmlns:p14="http://schemas.microsoft.com/office/powerpoint/2010/main" val="1867869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64D51A-DE24-4A4A-895B-2FFC7A065834}"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4F0653A-632C-4821-B3C0-A16002E097EB}"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23184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464D51A-DE24-4A4A-895B-2FFC7A065834}" type="datetimeFigureOut">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4F0653A-632C-4821-B3C0-A16002E097EB}" type="slidenum">
              <a:rPr lang="en-US" smtClean="0"/>
              <a:t>‹#›</a:t>
            </a:fld>
            <a:endParaRPr lang="en-US"/>
          </a:p>
        </p:txBody>
      </p:sp>
    </p:spTree>
    <p:extLst>
      <p:ext uri="{BB962C8B-B14F-4D97-AF65-F5344CB8AC3E}">
        <p14:creationId xmlns:p14="http://schemas.microsoft.com/office/powerpoint/2010/main" val="3767170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464D51A-DE24-4A4A-895B-2FFC7A065834}" type="datetimeFigureOut">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4F0653A-632C-4821-B3C0-A16002E097EB}"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17400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464D51A-DE24-4A4A-895B-2FFC7A065834}" type="datetimeFigureOut">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4F0653A-632C-4821-B3C0-A16002E097EB}" type="slidenum">
              <a:rPr lang="en-US" smtClean="0"/>
              <a:t>‹#›</a:t>
            </a:fld>
            <a:endParaRPr lang="en-US"/>
          </a:p>
        </p:txBody>
      </p:sp>
    </p:spTree>
    <p:extLst>
      <p:ext uri="{BB962C8B-B14F-4D97-AF65-F5344CB8AC3E}">
        <p14:creationId xmlns:p14="http://schemas.microsoft.com/office/powerpoint/2010/main" val="2020231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64D51A-DE24-4A4A-895B-2FFC7A065834}"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4F0653A-632C-4821-B3C0-A16002E097EB}" type="slidenum">
              <a:rPr lang="en-US" smtClean="0"/>
              <a:t>‹#›</a:t>
            </a:fld>
            <a:endParaRPr lang="en-US"/>
          </a:p>
        </p:txBody>
      </p:sp>
    </p:spTree>
    <p:extLst>
      <p:ext uri="{BB962C8B-B14F-4D97-AF65-F5344CB8AC3E}">
        <p14:creationId xmlns:p14="http://schemas.microsoft.com/office/powerpoint/2010/main" val="959105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64D51A-DE24-4A4A-895B-2FFC7A065834}"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4F0653A-632C-4821-B3C0-A16002E097EB}" type="slidenum">
              <a:rPr lang="en-US" smtClean="0"/>
              <a:t>‹#›</a:t>
            </a:fld>
            <a:endParaRPr lang="en-US"/>
          </a:p>
        </p:txBody>
      </p:sp>
    </p:spTree>
    <p:extLst>
      <p:ext uri="{BB962C8B-B14F-4D97-AF65-F5344CB8AC3E}">
        <p14:creationId xmlns:p14="http://schemas.microsoft.com/office/powerpoint/2010/main" val="247513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64D51A-DE24-4A4A-895B-2FFC7A065834}"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4F0653A-632C-4821-B3C0-A16002E097EB}" type="slidenum">
              <a:rPr lang="en-US" smtClean="0"/>
              <a:t>‹#›</a:t>
            </a:fld>
            <a:endParaRPr lang="en-US"/>
          </a:p>
        </p:txBody>
      </p:sp>
    </p:spTree>
    <p:extLst>
      <p:ext uri="{BB962C8B-B14F-4D97-AF65-F5344CB8AC3E}">
        <p14:creationId xmlns:p14="http://schemas.microsoft.com/office/powerpoint/2010/main" val="3063213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64D51A-DE24-4A4A-895B-2FFC7A065834}"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4F0653A-632C-4821-B3C0-A16002E097EB}" type="slidenum">
              <a:rPr lang="en-US" smtClean="0"/>
              <a:t>‹#›</a:t>
            </a:fld>
            <a:endParaRPr lang="en-US"/>
          </a:p>
        </p:txBody>
      </p:sp>
    </p:spTree>
    <p:extLst>
      <p:ext uri="{BB962C8B-B14F-4D97-AF65-F5344CB8AC3E}">
        <p14:creationId xmlns:p14="http://schemas.microsoft.com/office/powerpoint/2010/main" val="2590134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64D51A-DE24-4A4A-895B-2FFC7A065834}" type="datetimeFigureOut">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4F0653A-632C-4821-B3C0-A16002E097EB}" type="slidenum">
              <a:rPr lang="en-US" smtClean="0"/>
              <a:t>‹#›</a:t>
            </a:fld>
            <a:endParaRPr lang="en-US"/>
          </a:p>
        </p:txBody>
      </p:sp>
    </p:spTree>
    <p:extLst>
      <p:ext uri="{BB962C8B-B14F-4D97-AF65-F5344CB8AC3E}">
        <p14:creationId xmlns:p14="http://schemas.microsoft.com/office/powerpoint/2010/main" val="409992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64D51A-DE24-4A4A-895B-2FFC7A065834}" type="datetimeFigureOut">
              <a:rPr lang="en-US" smtClean="0"/>
              <a:t>9/28/2023</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4F0653A-632C-4821-B3C0-A16002E097EB}" type="slidenum">
              <a:rPr lang="en-US" smtClean="0"/>
              <a:t>‹#›</a:t>
            </a:fld>
            <a:endParaRPr lang="en-US"/>
          </a:p>
        </p:txBody>
      </p:sp>
    </p:spTree>
    <p:extLst>
      <p:ext uri="{BB962C8B-B14F-4D97-AF65-F5344CB8AC3E}">
        <p14:creationId xmlns:p14="http://schemas.microsoft.com/office/powerpoint/2010/main" val="202359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64D51A-DE24-4A4A-895B-2FFC7A065834}" type="datetimeFigureOut">
              <a:rPr lang="en-US" smtClean="0"/>
              <a:t>9/28/2023</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4F0653A-632C-4821-B3C0-A16002E097EB}" type="slidenum">
              <a:rPr lang="en-US" smtClean="0"/>
              <a:t>‹#›</a:t>
            </a:fld>
            <a:endParaRPr lang="en-US"/>
          </a:p>
        </p:txBody>
      </p:sp>
    </p:spTree>
    <p:extLst>
      <p:ext uri="{BB962C8B-B14F-4D97-AF65-F5344CB8AC3E}">
        <p14:creationId xmlns:p14="http://schemas.microsoft.com/office/powerpoint/2010/main" val="4191970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64D51A-DE24-4A4A-895B-2FFC7A065834}" type="datetimeFigureOut">
              <a:rPr lang="en-US" smtClean="0"/>
              <a:t>9/28/2023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4F0653A-632C-4821-B3C0-A16002E097EB}" type="slidenum">
              <a:rPr lang="en-US" smtClean="0"/>
              <a:t>‹#›</a:t>
            </a:fld>
            <a:endParaRPr lang="en-US"/>
          </a:p>
        </p:txBody>
      </p:sp>
    </p:spTree>
    <p:extLst>
      <p:ext uri="{BB962C8B-B14F-4D97-AF65-F5344CB8AC3E}">
        <p14:creationId xmlns:p14="http://schemas.microsoft.com/office/powerpoint/2010/main" val="3591575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64D51A-DE24-4A4A-895B-2FFC7A065834}" type="datetimeFigureOut">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4F0653A-632C-4821-B3C0-A16002E097EB}" type="slidenum">
              <a:rPr lang="en-US" smtClean="0"/>
              <a:t>‹#›</a:t>
            </a:fld>
            <a:endParaRPr lang="en-US"/>
          </a:p>
        </p:txBody>
      </p:sp>
    </p:spTree>
    <p:extLst>
      <p:ext uri="{BB962C8B-B14F-4D97-AF65-F5344CB8AC3E}">
        <p14:creationId xmlns:p14="http://schemas.microsoft.com/office/powerpoint/2010/main" val="943876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64D51A-DE24-4A4A-895B-2FFC7A065834}" type="datetimeFigureOut">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4F0653A-632C-4821-B3C0-A16002E097EB}" type="slidenum">
              <a:rPr lang="en-US" smtClean="0"/>
              <a:t>‹#›</a:t>
            </a:fld>
            <a:endParaRPr lang="en-US"/>
          </a:p>
        </p:txBody>
      </p:sp>
    </p:spTree>
    <p:extLst>
      <p:ext uri="{BB962C8B-B14F-4D97-AF65-F5344CB8AC3E}">
        <p14:creationId xmlns:p14="http://schemas.microsoft.com/office/powerpoint/2010/main" val="744034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464D51A-DE24-4A4A-895B-2FFC7A065834}" type="datetimeFigureOut">
              <a:rPr lang="en-US" smtClean="0"/>
              <a:t>9/28/2023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4F0653A-632C-4821-B3C0-A16002E097EB}" type="slidenum">
              <a:rPr lang="en-US" smtClean="0"/>
              <a:t>‹#›</a:t>
            </a:fld>
            <a:endParaRPr lang="en-US"/>
          </a:p>
        </p:txBody>
      </p:sp>
    </p:spTree>
    <p:extLst>
      <p:ext uri="{BB962C8B-B14F-4D97-AF65-F5344CB8AC3E}">
        <p14:creationId xmlns:p14="http://schemas.microsoft.com/office/powerpoint/2010/main" val="329499021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9.png"/><Relationship Id="rId1" Type="http://schemas.openxmlformats.org/officeDocument/2006/relationships/slideLayout" Target="../slideLayouts/slideLayout6.xml"/><Relationship Id="rId5" Type="http://schemas.openxmlformats.org/officeDocument/2006/relationships/image" Target="../media/image60.png"/><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AB22E7D-8235-4365-BDBB-782782AF6732}"/>
              </a:ext>
            </a:extLst>
          </p:cNvPr>
          <p:cNvSpPr>
            <a:spLocks noGrp="1"/>
          </p:cNvSpPr>
          <p:nvPr>
            <p:ph type="ctrTitle"/>
          </p:nvPr>
        </p:nvSpPr>
        <p:spPr>
          <a:xfrm>
            <a:off x="3245708" y="987616"/>
            <a:ext cx="8851557" cy="2441384"/>
          </a:xfrm>
        </p:spPr>
        <p:txBody>
          <a:bodyPr>
            <a:noAutofit/>
          </a:bodyPr>
          <a:lstStyle/>
          <a:p>
            <a:pPr algn="ctr"/>
            <a:br>
              <a:rPr lang="en-US" sz="3600" b="1" dirty="0">
                <a:solidFill>
                  <a:srgbClr val="C00000"/>
                </a:solidFill>
                <a:latin typeface="Arial" panose="020B0604020202020204" pitchFamily="34" charset="0"/>
                <a:cs typeface="Arial" panose="020B0604020202020204" pitchFamily="34" charset="0"/>
              </a:rPr>
            </a:br>
            <a:br>
              <a:rPr lang="en-US" sz="3600" b="1" dirty="0">
                <a:solidFill>
                  <a:srgbClr val="C00000"/>
                </a:solidFill>
                <a:latin typeface="Arial" panose="020B0604020202020204" pitchFamily="34" charset="0"/>
                <a:cs typeface="Arial" panose="020B0604020202020204" pitchFamily="34" charset="0"/>
              </a:rPr>
            </a:br>
            <a:r>
              <a:rPr lang="en-US" sz="3600" b="1" dirty="0" err="1">
                <a:solidFill>
                  <a:srgbClr val="C00000"/>
                </a:solidFill>
                <a:latin typeface="Arial" panose="020B0604020202020204" pitchFamily="34" charset="0"/>
                <a:cs typeface="Arial" panose="020B0604020202020204" pitchFamily="34" charset="0"/>
              </a:rPr>
              <a:t>Cập</a:t>
            </a:r>
            <a:r>
              <a:rPr lang="en-US" sz="3600" b="1" dirty="0">
                <a:solidFill>
                  <a:srgbClr val="C00000"/>
                </a:solidFill>
                <a:latin typeface="Arial" panose="020B0604020202020204" pitchFamily="34" charset="0"/>
                <a:cs typeface="Arial" panose="020B0604020202020204" pitchFamily="34" charset="0"/>
              </a:rPr>
              <a:t> </a:t>
            </a:r>
            <a:r>
              <a:rPr lang="en-US" sz="3600" b="1" dirty="0" err="1">
                <a:solidFill>
                  <a:srgbClr val="C00000"/>
                </a:solidFill>
                <a:latin typeface="Arial" panose="020B0604020202020204" pitchFamily="34" charset="0"/>
                <a:cs typeface="Arial" panose="020B0604020202020204" pitchFamily="34" charset="0"/>
              </a:rPr>
              <a:t>nhật</a:t>
            </a:r>
            <a:r>
              <a:rPr lang="en-US" sz="3600" b="1" dirty="0">
                <a:solidFill>
                  <a:srgbClr val="C00000"/>
                </a:solidFill>
                <a:latin typeface="Arial" panose="020B0604020202020204" pitchFamily="34" charset="0"/>
                <a:cs typeface="Arial" panose="020B0604020202020204" pitchFamily="34" charset="0"/>
              </a:rPr>
              <a:t> </a:t>
            </a:r>
            <a:r>
              <a:rPr lang="en-US" sz="3600" b="1" dirty="0" err="1">
                <a:solidFill>
                  <a:srgbClr val="C00000"/>
                </a:solidFill>
                <a:latin typeface="Arial" panose="020B0604020202020204" pitchFamily="34" charset="0"/>
                <a:cs typeface="Arial" panose="020B0604020202020204" pitchFamily="34" charset="0"/>
              </a:rPr>
              <a:t>chẩn</a:t>
            </a:r>
            <a:r>
              <a:rPr lang="en-US" sz="3600" b="1" dirty="0">
                <a:solidFill>
                  <a:srgbClr val="C00000"/>
                </a:solidFill>
                <a:latin typeface="Arial" panose="020B0604020202020204" pitchFamily="34" charset="0"/>
                <a:cs typeface="Arial" panose="020B0604020202020204" pitchFamily="34" charset="0"/>
              </a:rPr>
              <a:t> </a:t>
            </a:r>
            <a:r>
              <a:rPr lang="en-US" sz="3600" b="1" dirty="0" err="1">
                <a:solidFill>
                  <a:srgbClr val="C00000"/>
                </a:solidFill>
                <a:latin typeface="Arial" panose="020B0604020202020204" pitchFamily="34" charset="0"/>
                <a:cs typeface="Arial" panose="020B0604020202020204" pitchFamily="34" charset="0"/>
              </a:rPr>
              <a:t>đoán</a:t>
            </a:r>
            <a:r>
              <a:rPr lang="en-US" sz="3600" b="1" dirty="0">
                <a:solidFill>
                  <a:srgbClr val="C00000"/>
                </a:solidFill>
                <a:latin typeface="Arial" panose="020B0604020202020204" pitchFamily="34" charset="0"/>
                <a:cs typeface="Arial" panose="020B0604020202020204" pitchFamily="34" charset="0"/>
              </a:rPr>
              <a:t> </a:t>
            </a:r>
            <a:r>
              <a:rPr lang="en-US" sz="3600" b="1" dirty="0" err="1">
                <a:solidFill>
                  <a:srgbClr val="C00000"/>
                </a:solidFill>
                <a:latin typeface="Arial" panose="020B0604020202020204" pitchFamily="34" charset="0"/>
                <a:cs typeface="Arial" panose="020B0604020202020204" pitchFamily="34" charset="0"/>
              </a:rPr>
              <a:t>và</a:t>
            </a:r>
            <a:r>
              <a:rPr lang="en-US" sz="3600" b="1" dirty="0">
                <a:solidFill>
                  <a:srgbClr val="C00000"/>
                </a:solidFill>
                <a:latin typeface="Arial" panose="020B0604020202020204" pitchFamily="34" charset="0"/>
                <a:cs typeface="Arial" panose="020B0604020202020204" pitchFamily="34" charset="0"/>
              </a:rPr>
              <a:t> </a:t>
            </a:r>
            <a:r>
              <a:rPr lang="en-US" sz="3600" b="1" dirty="0" err="1">
                <a:solidFill>
                  <a:srgbClr val="C00000"/>
                </a:solidFill>
                <a:latin typeface="Arial" panose="020B0604020202020204" pitchFamily="34" charset="0"/>
                <a:cs typeface="Arial" panose="020B0604020202020204" pitchFamily="34" charset="0"/>
              </a:rPr>
              <a:t>điều</a:t>
            </a:r>
            <a:r>
              <a:rPr lang="en-US" sz="3600" b="1" dirty="0">
                <a:solidFill>
                  <a:srgbClr val="C00000"/>
                </a:solidFill>
                <a:latin typeface="Arial" panose="020B0604020202020204" pitchFamily="34" charset="0"/>
                <a:cs typeface="Arial" panose="020B0604020202020204" pitchFamily="34" charset="0"/>
              </a:rPr>
              <a:t> </a:t>
            </a:r>
            <a:r>
              <a:rPr lang="en-US" sz="3600" b="1" dirty="0" err="1">
                <a:solidFill>
                  <a:srgbClr val="C00000"/>
                </a:solidFill>
                <a:latin typeface="Arial" panose="020B0604020202020204" pitchFamily="34" charset="0"/>
                <a:cs typeface="Arial" panose="020B0604020202020204" pitchFamily="34" charset="0"/>
              </a:rPr>
              <a:t>trị</a:t>
            </a:r>
            <a:r>
              <a:rPr lang="en-US" sz="3600" b="1" dirty="0">
                <a:solidFill>
                  <a:srgbClr val="C00000"/>
                </a:solidFill>
                <a:latin typeface="Arial" panose="020B0604020202020204" pitchFamily="34" charset="0"/>
                <a:cs typeface="Arial" panose="020B0604020202020204" pitchFamily="34" charset="0"/>
              </a:rPr>
              <a:t> </a:t>
            </a:r>
            <a:br>
              <a:rPr lang="en-US" sz="3600" b="1" dirty="0">
                <a:solidFill>
                  <a:srgbClr val="C00000"/>
                </a:solidFill>
                <a:latin typeface="Arial" panose="020B0604020202020204" pitchFamily="34" charset="0"/>
                <a:cs typeface="Arial" panose="020B0604020202020204" pitchFamily="34" charset="0"/>
              </a:rPr>
            </a:b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C00000"/>
                </a:solidFill>
                <a:latin typeface="Arial" panose="020B0604020202020204" pitchFamily="34" charset="0"/>
                <a:cs typeface="Arial" panose="020B0604020202020204" pitchFamily="34" charset="0"/>
              </a:rPr>
              <a:t>PHÙ MẠCH DI  TRUYỀN (HAE) </a:t>
            </a:r>
            <a:br>
              <a:rPr lang="en-US" sz="3600" b="1" dirty="0">
                <a:solidFill>
                  <a:srgbClr val="C00000"/>
                </a:solidFill>
                <a:latin typeface="Arial" panose="020B0604020202020204" pitchFamily="34" charset="0"/>
                <a:cs typeface="Arial" panose="020B0604020202020204" pitchFamily="34" charset="0"/>
              </a:rPr>
            </a:br>
            <a:endParaRPr lang="vi-VN" sz="3600" b="1" dirty="0">
              <a:solidFill>
                <a:srgbClr val="C00000"/>
              </a:solidFill>
              <a:latin typeface="Arial" panose="020B0604020202020204" pitchFamily="34" charset="0"/>
              <a:cs typeface="Arial" panose="020B0604020202020204" pitchFamily="34" charset="0"/>
            </a:endParaRPr>
          </a:p>
        </p:txBody>
      </p:sp>
      <p:sp>
        <p:nvSpPr>
          <p:cNvPr id="3" name="Tiêu đề phụ 2">
            <a:extLst>
              <a:ext uri="{FF2B5EF4-FFF2-40B4-BE49-F238E27FC236}">
                <a16:creationId xmlns:a16="http://schemas.microsoft.com/office/drawing/2014/main" id="{2E277DD2-3996-46C4-94AD-9D90B9CCF642}"/>
              </a:ext>
            </a:extLst>
          </p:cNvPr>
          <p:cNvSpPr>
            <a:spLocks noGrp="1"/>
          </p:cNvSpPr>
          <p:nvPr>
            <p:ph type="subTitle" idx="1"/>
          </p:nvPr>
        </p:nvSpPr>
        <p:spPr>
          <a:xfrm>
            <a:off x="4416580" y="4188813"/>
            <a:ext cx="7235842" cy="1126283"/>
          </a:xfrm>
        </p:spPr>
        <p:txBody>
          <a:bodyPr>
            <a:noAutofit/>
          </a:bodyPr>
          <a:lstStyle/>
          <a:p>
            <a:r>
              <a:rPr lang="en-US" sz="2000" b="1" dirty="0">
                <a:solidFill>
                  <a:srgbClr val="003300"/>
                </a:solidFill>
                <a:latin typeface="Arial" panose="020B0604020202020204" pitchFamily="34" charset="0"/>
                <a:cs typeface="Arial" panose="020B0604020202020204" pitchFamily="34" charset="0"/>
              </a:rPr>
              <a:t>PGS. TS. BSNT </a:t>
            </a:r>
            <a:r>
              <a:rPr lang="en-US" sz="2000" b="1" dirty="0" err="1">
                <a:solidFill>
                  <a:srgbClr val="003300"/>
                </a:solidFill>
                <a:latin typeface="Arial" panose="020B0604020202020204" pitchFamily="34" charset="0"/>
                <a:cs typeface="Arial" panose="020B0604020202020204" pitchFamily="34" charset="0"/>
              </a:rPr>
              <a:t>Hoàng</a:t>
            </a:r>
            <a:r>
              <a:rPr lang="en-US" sz="2000" b="1" dirty="0">
                <a:solidFill>
                  <a:srgbClr val="003300"/>
                </a:solidFill>
                <a:latin typeface="Arial" panose="020B0604020202020204" pitchFamily="34" charset="0"/>
                <a:cs typeface="Arial" panose="020B0604020202020204" pitchFamily="34" charset="0"/>
              </a:rPr>
              <a:t> </a:t>
            </a:r>
            <a:r>
              <a:rPr lang="en-US" sz="2000" b="1" dirty="0" err="1">
                <a:solidFill>
                  <a:srgbClr val="003300"/>
                </a:solidFill>
                <a:latin typeface="Arial" panose="020B0604020202020204" pitchFamily="34" charset="0"/>
                <a:cs typeface="Arial" panose="020B0604020202020204" pitchFamily="34" charset="0"/>
              </a:rPr>
              <a:t>Thị</a:t>
            </a:r>
            <a:r>
              <a:rPr lang="en-US" sz="2000" b="1" dirty="0">
                <a:solidFill>
                  <a:srgbClr val="003300"/>
                </a:solidFill>
                <a:latin typeface="Arial" panose="020B0604020202020204" pitchFamily="34" charset="0"/>
                <a:cs typeface="Arial" panose="020B0604020202020204" pitchFamily="34" charset="0"/>
              </a:rPr>
              <a:t> </a:t>
            </a:r>
            <a:r>
              <a:rPr lang="en-US" sz="2000" b="1" dirty="0" err="1">
                <a:solidFill>
                  <a:srgbClr val="003300"/>
                </a:solidFill>
                <a:latin typeface="Arial" panose="020B0604020202020204" pitchFamily="34" charset="0"/>
                <a:cs typeface="Arial" panose="020B0604020202020204" pitchFamily="34" charset="0"/>
              </a:rPr>
              <a:t>Lâm</a:t>
            </a:r>
            <a:endParaRPr lang="en-US" sz="2000" b="1" dirty="0">
              <a:solidFill>
                <a:srgbClr val="003300"/>
              </a:solidFill>
              <a:latin typeface="Arial" panose="020B0604020202020204" pitchFamily="34" charset="0"/>
              <a:cs typeface="Arial" panose="020B0604020202020204" pitchFamily="34" charset="0"/>
            </a:endParaRPr>
          </a:p>
          <a:p>
            <a:r>
              <a:rPr lang="en-US" sz="2000" b="1" dirty="0" err="1">
                <a:solidFill>
                  <a:srgbClr val="003300"/>
                </a:solidFill>
                <a:latin typeface="Arial" panose="020B0604020202020204" pitchFamily="34" charset="0"/>
                <a:cs typeface="Arial" panose="020B0604020202020204" pitchFamily="34" charset="0"/>
              </a:rPr>
              <a:t>Bệnh</a:t>
            </a:r>
            <a:r>
              <a:rPr lang="en-US" sz="2000" b="1" dirty="0">
                <a:solidFill>
                  <a:srgbClr val="003300"/>
                </a:solidFill>
                <a:latin typeface="Arial" panose="020B0604020202020204" pitchFamily="34" charset="0"/>
                <a:cs typeface="Arial" panose="020B0604020202020204" pitchFamily="34" charset="0"/>
              </a:rPr>
              <a:t> </a:t>
            </a:r>
            <a:r>
              <a:rPr lang="en-US" sz="2000" b="1" dirty="0" err="1">
                <a:solidFill>
                  <a:srgbClr val="003300"/>
                </a:solidFill>
                <a:latin typeface="Arial" panose="020B0604020202020204" pitchFamily="34" charset="0"/>
                <a:cs typeface="Arial" panose="020B0604020202020204" pitchFamily="34" charset="0"/>
              </a:rPr>
              <a:t>viện</a:t>
            </a:r>
            <a:r>
              <a:rPr lang="en-US" sz="2000" b="1" dirty="0">
                <a:solidFill>
                  <a:srgbClr val="003300"/>
                </a:solidFill>
                <a:latin typeface="Arial" panose="020B0604020202020204" pitchFamily="34" charset="0"/>
                <a:cs typeface="Arial" panose="020B0604020202020204" pitchFamily="34" charset="0"/>
              </a:rPr>
              <a:t> </a:t>
            </a:r>
            <a:r>
              <a:rPr lang="en-US" sz="2000" b="1" dirty="0" err="1">
                <a:solidFill>
                  <a:srgbClr val="003300"/>
                </a:solidFill>
                <a:latin typeface="Arial" panose="020B0604020202020204" pitchFamily="34" charset="0"/>
                <a:cs typeface="Arial" panose="020B0604020202020204" pitchFamily="34" charset="0"/>
              </a:rPr>
              <a:t>Đại</a:t>
            </a:r>
            <a:r>
              <a:rPr lang="en-US" sz="2000" b="1" dirty="0">
                <a:solidFill>
                  <a:srgbClr val="003300"/>
                </a:solidFill>
                <a:latin typeface="Arial" panose="020B0604020202020204" pitchFamily="34" charset="0"/>
                <a:cs typeface="Arial" panose="020B0604020202020204" pitchFamily="34" charset="0"/>
              </a:rPr>
              <a:t>  </a:t>
            </a:r>
            <a:r>
              <a:rPr lang="en-US" sz="2000" b="1" dirty="0" err="1">
                <a:solidFill>
                  <a:srgbClr val="003300"/>
                </a:solidFill>
                <a:latin typeface="Arial" panose="020B0604020202020204" pitchFamily="34" charset="0"/>
                <a:cs typeface="Arial" panose="020B0604020202020204" pitchFamily="34" charset="0"/>
              </a:rPr>
              <a:t>học</a:t>
            </a:r>
            <a:r>
              <a:rPr lang="en-US" sz="2000" b="1" dirty="0">
                <a:solidFill>
                  <a:srgbClr val="003300"/>
                </a:solidFill>
                <a:latin typeface="Arial" panose="020B0604020202020204" pitchFamily="34" charset="0"/>
                <a:cs typeface="Arial" panose="020B0604020202020204" pitchFamily="34" charset="0"/>
              </a:rPr>
              <a:t> Y </a:t>
            </a:r>
            <a:r>
              <a:rPr lang="en-US" sz="2000" b="1" dirty="0" err="1">
                <a:solidFill>
                  <a:srgbClr val="003300"/>
                </a:solidFill>
                <a:latin typeface="Arial" panose="020B0604020202020204" pitchFamily="34" charset="0"/>
                <a:cs typeface="Arial" panose="020B0604020202020204" pitchFamily="34" charset="0"/>
              </a:rPr>
              <a:t>Dược</a:t>
            </a:r>
            <a:r>
              <a:rPr lang="en-US" sz="2000" b="1" dirty="0">
                <a:solidFill>
                  <a:srgbClr val="003300"/>
                </a:solidFill>
                <a:latin typeface="Arial" panose="020B0604020202020204" pitchFamily="34" charset="0"/>
                <a:cs typeface="Arial" panose="020B0604020202020204" pitchFamily="34" charset="0"/>
              </a:rPr>
              <a:t> </a:t>
            </a:r>
            <a:r>
              <a:rPr lang="en-US" sz="2000" b="1" dirty="0" err="1">
                <a:solidFill>
                  <a:srgbClr val="003300"/>
                </a:solidFill>
                <a:latin typeface="Arial" panose="020B0604020202020204" pitchFamily="34" charset="0"/>
                <a:cs typeface="Arial" panose="020B0604020202020204" pitchFamily="34" charset="0"/>
              </a:rPr>
              <a:t>thành</a:t>
            </a:r>
            <a:r>
              <a:rPr lang="en-US" sz="2000" b="1" dirty="0">
                <a:solidFill>
                  <a:srgbClr val="003300"/>
                </a:solidFill>
                <a:latin typeface="Arial" panose="020B0604020202020204" pitchFamily="34" charset="0"/>
                <a:cs typeface="Arial" panose="020B0604020202020204" pitchFamily="34" charset="0"/>
              </a:rPr>
              <a:t> </a:t>
            </a:r>
            <a:r>
              <a:rPr lang="en-US" sz="2000" b="1" dirty="0" err="1">
                <a:solidFill>
                  <a:srgbClr val="003300"/>
                </a:solidFill>
                <a:latin typeface="Arial" panose="020B0604020202020204" pitchFamily="34" charset="0"/>
                <a:cs typeface="Arial" panose="020B0604020202020204" pitchFamily="34" charset="0"/>
              </a:rPr>
              <a:t>phố</a:t>
            </a:r>
            <a:r>
              <a:rPr lang="en-US" sz="2000" b="1" dirty="0">
                <a:solidFill>
                  <a:srgbClr val="003300"/>
                </a:solidFill>
                <a:latin typeface="Arial" panose="020B0604020202020204" pitchFamily="34" charset="0"/>
                <a:cs typeface="Arial" panose="020B0604020202020204" pitchFamily="34" charset="0"/>
              </a:rPr>
              <a:t> </a:t>
            </a:r>
            <a:r>
              <a:rPr lang="en-US" sz="2000" b="1" dirty="0" err="1">
                <a:solidFill>
                  <a:srgbClr val="003300"/>
                </a:solidFill>
                <a:latin typeface="Arial" panose="020B0604020202020204" pitchFamily="34" charset="0"/>
                <a:cs typeface="Arial" panose="020B0604020202020204" pitchFamily="34" charset="0"/>
              </a:rPr>
              <a:t>Hồ</a:t>
            </a:r>
            <a:r>
              <a:rPr lang="en-US" sz="2000" b="1" dirty="0">
                <a:solidFill>
                  <a:srgbClr val="003300"/>
                </a:solidFill>
                <a:latin typeface="Arial" panose="020B0604020202020204" pitchFamily="34" charset="0"/>
                <a:cs typeface="Arial" panose="020B0604020202020204" pitchFamily="34" charset="0"/>
              </a:rPr>
              <a:t> </a:t>
            </a:r>
            <a:r>
              <a:rPr lang="en-US" sz="2000" b="1" dirty="0" err="1">
                <a:solidFill>
                  <a:srgbClr val="003300"/>
                </a:solidFill>
                <a:latin typeface="Arial" panose="020B0604020202020204" pitchFamily="34" charset="0"/>
                <a:cs typeface="Arial" panose="020B0604020202020204" pitchFamily="34" charset="0"/>
              </a:rPr>
              <a:t>Chí</a:t>
            </a:r>
            <a:r>
              <a:rPr lang="en-US" sz="2000" b="1" dirty="0">
                <a:solidFill>
                  <a:srgbClr val="003300"/>
                </a:solidFill>
                <a:latin typeface="Arial" panose="020B0604020202020204" pitchFamily="34" charset="0"/>
                <a:cs typeface="Arial" panose="020B0604020202020204" pitchFamily="34" charset="0"/>
              </a:rPr>
              <a:t> Minh</a:t>
            </a:r>
          </a:p>
          <a:p>
            <a:r>
              <a:rPr lang="en-US" sz="2000" b="1" dirty="0" err="1">
                <a:solidFill>
                  <a:srgbClr val="003300"/>
                </a:solidFill>
                <a:latin typeface="Arial" panose="020B0604020202020204" pitchFamily="34" charset="0"/>
                <a:cs typeface="Arial" panose="020B0604020202020204" pitchFamily="34" charset="0"/>
              </a:rPr>
              <a:t>Chủ</a:t>
            </a:r>
            <a:r>
              <a:rPr lang="en-US" sz="2000" b="1" dirty="0">
                <a:solidFill>
                  <a:srgbClr val="003300"/>
                </a:solidFill>
                <a:latin typeface="Arial" panose="020B0604020202020204" pitchFamily="34" charset="0"/>
                <a:cs typeface="Arial" panose="020B0604020202020204" pitchFamily="34" charset="0"/>
              </a:rPr>
              <a:t> </a:t>
            </a:r>
            <a:r>
              <a:rPr lang="en-US" sz="2000" b="1" dirty="0" err="1">
                <a:solidFill>
                  <a:srgbClr val="003300"/>
                </a:solidFill>
                <a:latin typeface="Arial" panose="020B0604020202020204" pitchFamily="34" charset="0"/>
                <a:cs typeface="Arial" panose="020B0604020202020204" pitchFamily="34" charset="0"/>
              </a:rPr>
              <a:t>tịch</a:t>
            </a:r>
            <a:r>
              <a:rPr lang="en-US" sz="2000" b="1" dirty="0">
                <a:solidFill>
                  <a:srgbClr val="003300"/>
                </a:solidFill>
                <a:latin typeface="Arial" panose="020B0604020202020204" pitchFamily="34" charset="0"/>
                <a:cs typeface="Arial" panose="020B0604020202020204" pitchFamily="34" charset="0"/>
              </a:rPr>
              <a:t> Liên chi </a:t>
            </a:r>
            <a:r>
              <a:rPr lang="en-US" sz="2000" b="1" dirty="0" err="1">
                <a:solidFill>
                  <a:srgbClr val="003300"/>
                </a:solidFill>
                <a:latin typeface="Arial" panose="020B0604020202020204" pitchFamily="34" charset="0"/>
                <a:cs typeface="Arial" panose="020B0604020202020204" pitchFamily="34" charset="0"/>
              </a:rPr>
              <a:t>hội</a:t>
            </a:r>
            <a:r>
              <a:rPr lang="en-US" sz="2000" b="1" dirty="0">
                <a:solidFill>
                  <a:srgbClr val="003300"/>
                </a:solidFill>
                <a:latin typeface="Arial" panose="020B0604020202020204" pitchFamily="34" charset="0"/>
                <a:cs typeface="Arial" panose="020B0604020202020204" pitchFamily="34" charset="0"/>
              </a:rPr>
              <a:t> </a:t>
            </a:r>
            <a:r>
              <a:rPr lang="en-US" sz="2000" b="1" dirty="0" err="1">
                <a:solidFill>
                  <a:srgbClr val="003300"/>
                </a:solidFill>
                <a:latin typeface="Arial" panose="020B0604020202020204" pitchFamily="34" charset="0"/>
                <a:cs typeface="Arial" panose="020B0604020202020204" pitchFamily="34" charset="0"/>
              </a:rPr>
              <a:t>Dị</a:t>
            </a:r>
            <a:r>
              <a:rPr lang="en-US" sz="2000" b="1" dirty="0">
                <a:solidFill>
                  <a:srgbClr val="003300"/>
                </a:solidFill>
                <a:latin typeface="Arial" panose="020B0604020202020204" pitchFamily="34" charset="0"/>
                <a:cs typeface="Arial" panose="020B0604020202020204" pitchFamily="34" charset="0"/>
              </a:rPr>
              <a:t> </a:t>
            </a:r>
            <a:r>
              <a:rPr lang="en-US" sz="2000" b="1" dirty="0" err="1">
                <a:solidFill>
                  <a:srgbClr val="003300"/>
                </a:solidFill>
                <a:latin typeface="Arial" panose="020B0604020202020204" pitchFamily="34" charset="0"/>
                <a:cs typeface="Arial" panose="020B0604020202020204" pitchFamily="34" charset="0"/>
              </a:rPr>
              <a:t>ứng</a:t>
            </a:r>
            <a:r>
              <a:rPr lang="en-US" sz="2000" b="1" dirty="0">
                <a:solidFill>
                  <a:srgbClr val="003300"/>
                </a:solidFill>
                <a:latin typeface="Arial" panose="020B0604020202020204" pitchFamily="34" charset="0"/>
                <a:cs typeface="Arial" panose="020B0604020202020204" pitchFamily="34" charset="0"/>
              </a:rPr>
              <a:t>, </a:t>
            </a:r>
            <a:r>
              <a:rPr lang="en-US" sz="2000" b="1" dirty="0" err="1">
                <a:solidFill>
                  <a:srgbClr val="003300"/>
                </a:solidFill>
                <a:latin typeface="Arial" panose="020B0604020202020204" pitchFamily="34" charset="0"/>
                <a:cs typeface="Arial" panose="020B0604020202020204" pitchFamily="34" charset="0"/>
              </a:rPr>
              <a:t>Miễn</a:t>
            </a:r>
            <a:r>
              <a:rPr lang="en-US" sz="2000" b="1" dirty="0">
                <a:solidFill>
                  <a:srgbClr val="003300"/>
                </a:solidFill>
                <a:latin typeface="Arial" panose="020B0604020202020204" pitchFamily="34" charset="0"/>
                <a:cs typeface="Arial" panose="020B0604020202020204" pitchFamily="34" charset="0"/>
              </a:rPr>
              <a:t> </a:t>
            </a:r>
            <a:r>
              <a:rPr lang="en-US" sz="2000" b="1" dirty="0" err="1">
                <a:solidFill>
                  <a:srgbClr val="003300"/>
                </a:solidFill>
                <a:latin typeface="Arial" panose="020B0604020202020204" pitchFamily="34" charset="0"/>
                <a:cs typeface="Arial" panose="020B0604020202020204" pitchFamily="34" charset="0"/>
              </a:rPr>
              <a:t>dịch</a:t>
            </a:r>
            <a:r>
              <a:rPr lang="en-US" sz="2000" b="1" dirty="0">
                <a:solidFill>
                  <a:srgbClr val="003300"/>
                </a:solidFill>
                <a:latin typeface="Arial" panose="020B0604020202020204" pitchFamily="34" charset="0"/>
                <a:cs typeface="Arial" panose="020B0604020202020204" pitchFamily="34" charset="0"/>
              </a:rPr>
              <a:t>, Y </a:t>
            </a:r>
            <a:r>
              <a:rPr lang="en-US" sz="2000" b="1" dirty="0" err="1">
                <a:solidFill>
                  <a:srgbClr val="003300"/>
                </a:solidFill>
                <a:latin typeface="Arial" panose="020B0604020202020204" pitchFamily="34" charset="0"/>
                <a:cs typeface="Arial" panose="020B0604020202020204" pitchFamily="34" charset="0"/>
              </a:rPr>
              <a:t>học</a:t>
            </a:r>
            <a:r>
              <a:rPr lang="en-US" sz="2000" b="1" dirty="0">
                <a:solidFill>
                  <a:srgbClr val="003300"/>
                </a:solidFill>
                <a:latin typeface="Arial" panose="020B0604020202020204" pitchFamily="34" charset="0"/>
                <a:cs typeface="Arial" panose="020B0604020202020204" pitchFamily="34" charset="0"/>
              </a:rPr>
              <a:t> </a:t>
            </a:r>
            <a:r>
              <a:rPr lang="en-US" sz="2000" b="1" dirty="0" err="1">
                <a:solidFill>
                  <a:srgbClr val="003300"/>
                </a:solidFill>
                <a:latin typeface="Arial" panose="020B0604020202020204" pitchFamily="34" charset="0"/>
                <a:cs typeface="Arial" panose="020B0604020202020204" pitchFamily="34" charset="0"/>
              </a:rPr>
              <a:t>giấc</a:t>
            </a:r>
            <a:r>
              <a:rPr lang="en-US" sz="2000" b="1" dirty="0">
                <a:solidFill>
                  <a:srgbClr val="003300"/>
                </a:solidFill>
                <a:latin typeface="Arial" panose="020B0604020202020204" pitchFamily="34" charset="0"/>
                <a:cs typeface="Arial" panose="020B0604020202020204" pitchFamily="34" charset="0"/>
              </a:rPr>
              <a:t> </a:t>
            </a:r>
            <a:r>
              <a:rPr lang="en-US" sz="2000" b="1" dirty="0" err="1">
                <a:solidFill>
                  <a:srgbClr val="003300"/>
                </a:solidFill>
                <a:latin typeface="Arial" panose="020B0604020202020204" pitchFamily="34" charset="0"/>
                <a:cs typeface="Arial" panose="020B0604020202020204" pitchFamily="34" charset="0"/>
              </a:rPr>
              <a:t>ngủ</a:t>
            </a:r>
            <a:endParaRPr lang="vi-VN" sz="2000" b="1" dirty="0">
              <a:solidFill>
                <a:srgbClr val="003300"/>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C3C47CAF-A0FE-0254-0182-F9B0A37948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000" r="28106"/>
          <a:stretch/>
        </p:blipFill>
        <p:spPr bwMode="auto">
          <a:xfrm>
            <a:off x="2295748" y="519765"/>
            <a:ext cx="1899920" cy="5456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82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ộp Văn bản 8">
            <a:extLst>
              <a:ext uri="{FF2B5EF4-FFF2-40B4-BE49-F238E27FC236}">
                <a16:creationId xmlns:a16="http://schemas.microsoft.com/office/drawing/2014/main" id="{561CB766-99ED-41E0-A2DC-47FAE142373E}"/>
              </a:ext>
            </a:extLst>
          </p:cNvPr>
          <p:cNvSpPr txBox="1"/>
          <p:nvPr/>
        </p:nvSpPr>
        <p:spPr>
          <a:xfrm>
            <a:off x="3167483" y="392352"/>
            <a:ext cx="5214447" cy="646331"/>
          </a:xfrm>
          <a:prstGeom prst="rect">
            <a:avLst/>
          </a:prstGeom>
          <a:noFill/>
        </p:spPr>
        <p:txBody>
          <a:bodyPr wrap="square" rtlCol="0">
            <a:spAutoFit/>
          </a:bodyPr>
          <a:lstStyle/>
          <a:p>
            <a:r>
              <a:rPr lang="en-US" sz="3600" b="1" dirty="0">
                <a:solidFill>
                  <a:srgbClr val="006600"/>
                </a:solidFill>
                <a:latin typeface="Arial" panose="020B0604020202020204" pitchFamily="34" charset="0"/>
                <a:cs typeface="Arial" panose="020B0604020202020204" pitchFamily="34" charset="0"/>
              </a:rPr>
              <a:t>PHÙ THANH QUẢN</a:t>
            </a:r>
            <a:endParaRPr lang="vi-VN" sz="3600" b="1" dirty="0">
              <a:solidFill>
                <a:srgbClr val="006600"/>
              </a:solidFill>
              <a:latin typeface="Arial" panose="020B0604020202020204" pitchFamily="34" charset="0"/>
              <a:cs typeface="Arial" panose="020B0604020202020204" pitchFamily="34" charset="0"/>
            </a:endParaRPr>
          </a:p>
        </p:txBody>
      </p:sp>
      <p:sp>
        <p:nvSpPr>
          <p:cNvPr id="10" name="Hộp Văn bản 9">
            <a:extLst>
              <a:ext uri="{FF2B5EF4-FFF2-40B4-BE49-F238E27FC236}">
                <a16:creationId xmlns:a16="http://schemas.microsoft.com/office/drawing/2014/main" id="{909E5425-202A-41CC-8DE1-49677D0391AE}"/>
              </a:ext>
            </a:extLst>
          </p:cNvPr>
          <p:cNvSpPr txBox="1"/>
          <p:nvPr/>
        </p:nvSpPr>
        <p:spPr>
          <a:xfrm>
            <a:off x="1807535" y="2785137"/>
            <a:ext cx="4518837" cy="203132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50% </a:t>
            </a:r>
            <a:r>
              <a:rPr lang="en-US" dirty="0" err="1">
                <a:latin typeface="Arial" panose="020B0604020202020204" pitchFamily="34" charset="0"/>
                <a:cs typeface="Arial" panose="020B0604020202020204" pitchFamily="34" charset="0"/>
              </a:rPr>
              <a:t>xuất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Ít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lần</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30-40%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trường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hợp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tử</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vong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a:t>
            </a:r>
            <a:r>
              <a:rPr lang="en-US" dirty="0">
                <a:latin typeface="Arial" panose="020B0604020202020204" pitchFamily="34" charset="0"/>
                <a:cs typeface="Arial" panose="020B0604020202020204" pitchFamily="34" charset="0"/>
              </a:rPr>
              <a:t> do </a:t>
            </a:r>
            <a:r>
              <a:rPr lang="en-US" dirty="0" err="1">
                <a:latin typeface="Arial" panose="020B0604020202020204" pitchFamily="34" charset="0"/>
                <a:cs typeface="Arial" panose="020B0604020202020204" pitchFamily="34" charset="0"/>
              </a:rPr>
              <a:t>phù</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đường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hô</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hấp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trên</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Khó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thở</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xảy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ra</a:t>
            </a:r>
            <a:r>
              <a:rPr lang="en-US" dirty="0">
                <a:latin typeface="Arial" panose="020B0604020202020204" pitchFamily="34" charset="0"/>
                <a:cs typeface="Arial" panose="020B0604020202020204" pitchFamily="34" charset="0"/>
              </a:rPr>
              <a:t> ở </a:t>
            </a:r>
            <a:r>
              <a:rPr lang="en-US" dirty="0" err="1">
                <a:latin typeface="Arial" panose="020B0604020202020204" pitchFamily="34" charset="0"/>
                <a:cs typeface="Arial" panose="020B0604020202020204" pitchFamily="34" charset="0"/>
              </a:rPr>
              <a:t>bất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lứa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tuổi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nào</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endParaRPr lang="vi-VN" dirty="0">
              <a:latin typeface="Arial" panose="020B0604020202020204" pitchFamily="34" charset="0"/>
              <a:cs typeface="Arial" panose="020B0604020202020204" pitchFamily="34" charset="0"/>
            </a:endParaRPr>
          </a:p>
        </p:txBody>
      </p:sp>
      <p:grpSp>
        <p:nvGrpSpPr>
          <p:cNvPr id="12" name="Group 11"/>
          <p:cNvGrpSpPr/>
          <p:nvPr/>
        </p:nvGrpSpPr>
        <p:grpSpPr>
          <a:xfrm>
            <a:off x="6665817" y="1509725"/>
            <a:ext cx="4859876" cy="4657158"/>
            <a:chOff x="5241054" y="1828702"/>
            <a:chExt cx="3287312" cy="3961703"/>
          </a:xfrm>
        </p:grpSpPr>
        <p:grpSp>
          <p:nvGrpSpPr>
            <p:cNvPr id="4" name="Group 4">
              <a:extLst>
                <a:ext uri="{FF2B5EF4-FFF2-40B4-BE49-F238E27FC236}">
                  <a16:creationId xmlns:a16="http://schemas.microsoft.com/office/drawing/2014/main" id="{5B0EBEE7-B4AA-4589-8373-5BBF9CF9DDDE}"/>
                </a:ext>
              </a:extLst>
            </p:cNvPr>
            <p:cNvGrpSpPr/>
            <p:nvPr/>
          </p:nvGrpSpPr>
          <p:grpSpPr>
            <a:xfrm>
              <a:off x="5241054" y="1828702"/>
              <a:ext cx="3287312" cy="2339918"/>
              <a:chOff x="4593997" y="1785937"/>
              <a:chExt cx="4383083" cy="3119891"/>
            </a:xfrm>
          </p:grpSpPr>
          <p:grpSp>
            <p:nvGrpSpPr>
              <p:cNvPr id="5" name="Group 3">
                <a:extLst>
                  <a:ext uri="{FF2B5EF4-FFF2-40B4-BE49-F238E27FC236}">
                    <a16:creationId xmlns:a16="http://schemas.microsoft.com/office/drawing/2014/main" id="{E5FBC24F-F144-4F7B-B8AC-6F98C3320EB8}"/>
                  </a:ext>
                </a:extLst>
              </p:cNvPr>
              <p:cNvGrpSpPr/>
              <p:nvPr/>
            </p:nvGrpSpPr>
            <p:grpSpPr>
              <a:xfrm>
                <a:off x="4593997" y="1800451"/>
                <a:ext cx="4383083" cy="3105377"/>
                <a:chOff x="4593997" y="1785937"/>
                <a:chExt cx="4383083" cy="3105377"/>
              </a:xfrm>
            </p:grpSpPr>
            <p:graphicFrame>
              <p:nvGraphicFramePr>
                <p:cNvPr id="7" name="Object 133">
                  <a:extLst>
                    <a:ext uri="{FF2B5EF4-FFF2-40B4-BE49-F238E27FC236}">
                      <a16:creationId xmlns:a16="http://schemas.microsoft.com/office/drawing/2014/main" id="{25689E04-998F-4D7F-8DF4-A7DDAA2405DC}"/>
                    </a:ext>
                  </a:extLst>
                </p:cNvPr>
                <p:cNvGraphicFramePr>
                  <a:graphicFrameLocks noChangeAspect="1"/>
                </p:cNvGraphicFramePr>
                <p:nvPr/>
              </p:nvGraphicFramePr>
              <p:xfrm>
                <a:off x="4593997" y="1785937"/>
                <a:ext cx="2183042" cy="3105377"/>
              </p:xfrm>
              <a:graphic>
                <a:graphicData uri="http://schemas.openxmlformats.org/presentationml/2006/ole">
                  <mc:AlternateContent xmlns:mc="http://schemas.openxmlformats.org/markup-compatibility/2006">
                    <mc:Choice xmlns:v="urn:schemas-microsoft-com:vml" Requires="v">
                      <p:oleObj name="Image" r:id="rId2" imgW="9295238" imgH="13612698" progId="">
                        <p:embed/>
                      </p:oleObj>
                    </mc:Choice>
                    <mc:Fallback>
                      <p:oleObj name="Image" r:id="rId2" imgW="9295238" imgH="1361269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3997" y="1785937"/>
                              <a:ext cx="2183042" cy="310537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21">
                  <a:extLst>
                    <a:ext uri="{FF2B5EF4-FFF2-40B4-BE49-F238E27FC236}">
                      <a16:creationId xmlns:a16="http://schemas.microsoft.com/office/drawing/2014/main" id="{E5DFA650-B648-4AAA-93BF-98282CE3663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94039" y="1785937"/>
                  <a:ext cx="2183041" cy="3105377"/>
                </a:xfrm>
                <a:prstGeom prst="rect">
                  <a:avLst/>
                </a:prstGeom>
                <a:solidFill>
                  <a:schemeClr val="tx1"/>
                </a:solidFill>
                <a:ln w="9525">
                  <a:solidFill>
                    <a:schemeClr val="bg1"/>
                  </a:solidFill>
                  <a:miter lim="800000"/>
                  <a:headEnd/>
                  <a:tailEnd/>
                </a:ln>
              </p:spPr>
            </p:pic>
          </p:grpSp>
          <p:sp>
            <p:nvSpPr>
              <p:cNvPr id="6" name="Rectangle 2">
                <a:extLst>
                  <a:ext uri="{FF2B5EF4-FFF2-40B4-BE49-F238E27FC236}">
                    <a16:creationId xmlns:a16="http://schemas.microsoft.com/office/drawing/2014/main" id="{F7510D9E-F58D-47EC-919D-00409D20B869}"/>
                  </a:ext>
                </a:extLst>
              </p:cNvPr>
              <p:cNvSpPr/>
              <p:nvPr/>
            </p:nvSpPr>
            <p:spPr>
              <a:xfrm>
                <a:off x="4615543" y="1785937"/>
                <a:ext cx="4361537" cy="31053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latin typeface="Arial" panose="020B0604020202020204" pitchFamily="34" charset="0"/>
                </a:endParaRPr>
              </a:p>
            </p:txBody>
          </p:sp>
        </p:grpSp>
        <p:pic>
          <p:nvPicPr>
            <p:cNvPr id="11" name="Picture 4" descr="ACE inhibitor-induced angioedema of the tongue and the larynx ">
              <a:extLst>
                <a:ext uri="{FF2B5EF4-FFF2-40B4-BE49-F238E27FC236}">
                  <a16:creationId xmlns:a16="http://schemas.microsoft.com/office/drawing/2014/main" id="{CFA668A7-3A96-44B7-911C-28D5369937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1054" y="4453663"/>
              <a:ext cx="3140876" cy="133674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7167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68A6C85C-9CCA-446E-8D07-F481D4C228A3}"/>
              </a:ext>
            </a:extLst>
          </p:cNvPr>
          <p:cNvPicPr>
            <a:picLocks noChangeAspect="1"/>
          </p:cNvPicPr>
          <p:nvPr/>
        </p:nvPicPr>
        <p:blipFill>
          <a:blip r:embed="rId2"/>
          <a:stretch>
            <a:fillRect/>
          </a:stretch>
        </p:blipFill>
        <p:spPr>
          <a:xfrm>
            <a:off x="7376982" y="1165381"/>
            <a:ext cx="4265670" cy="2513484"/>
          </a:xfrm>
          <a:prstGeom prst="rect">
            <a:avLst/>
          </a:prstGeom>
        </p:spPr>
      </p:pic>
      <p:sp>
        <p:nvSpPr>
          <p:cNvPr id="6" name="Hộp Văn bản 5">
            <a:extLst>
              <a:ext uri="{FF2B5EF4-FFF2-40B4-BE49-F238E27FC236}">
                <a16:creationId xmlns:a16="http://schemas.microsoft.com/office/drawing/2014/main" id="{9CB4F119-9CF3-4AB4-B74E-BD04DC62663D}"/>
              </a:ext>
            </a:extLst>
          </p:cNvPr>
          <p:cNvSpPr txBox="1"/>
          <p:nvPr/>
        </p:nvSpPr>
        <p:spPr>
          <a:xfrm>
            <a:off x="4204349" y="241830"/>
            <a:ext cx="4490720" cy="646331"/>
          </a:xfrm>
          <a:prstGeom prst="rect">
            <a:avLst/>
          </a:prstGeom>
          <a:noFill/>
        </p:spPr>
        <p:txBody>
          <a:bodyPr wrap="square" rtlCol="0">
            <a:spAutoFit/>
          </a:bodyPr>
          <a:lstStyle/>
          <a:p>
            <a:r>
              <a:rPr lang="en-US" sz="3600" b="1" dirty="0">
                <a:solidFill>
                  <a:srgbClr val="006600"/>
                </a:solidFill>
                <a:latin typeface="Arial" panose="020B0604020202020204" pitchFamily="34" charset="0"/>
                <a:cs typeface="Arial" panose="020B0604020202020204" pitchFamily="34" charset="0"/>
              </a:rPr>
              <a:t>ĐƯỜNG TIÊU HOÁ</a:t>
            </a:r>
            <a:endParaRPr lang="vi-VN" sz="3600" b="1" dirty="0">
              <a:solidFill>
                <a:srgbClr val="006600"/>
              </a:solidFill>
              <a:latin typeface="Arial" panose="020B0604020202020204" pitchFamily="34" charset="0"/>
              <a:cs typeface="Arial" panose="020B0604020202020204" pitchFamily="34" charset="0"/>
            </a:endParaRPr>
          </a:p>
        </p:txBody>
      </p:sp>
      <p:sp>
        <p:nvSpPr>
          <p:cNvPr id="7" name="Hộp Văn bản 6">
            <a:extLst>
              <a:ext uri="{FF2B5EF4-FFF2-40B4-BE49-F238E27FC236}">
                <a16:creationId xmlns:a16="http://schemas.microsoft.com/office/drawing/2014/main" id="{C73C5768-E50C-478E-95E9-5F2415264FB0}"/>
              </a:ext>
            </a:extLst>
          </p:cNvPr>
          <p:cNvSpPr txBox="1"/>
          <p:nvPr/>
        </p:nvSpPr>
        <p:spPr>
          <a:xfrm>
            <a:off x="2108998" y="883130"/>
            <a:ext cx="4499789" cy="1754326"/>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Nôn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buồn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nôn</a:t>
            </a:r>
            <a:endParaRPr lang="en-US" dirty="0">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Đau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bụng</a:t>
            </a:r>
            <a:endParaRPr lang="en-US" dirty="0">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Tiêu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chảy</a:t>
            </a:r>
            <a:endParaRPr lang="en-US" dirty="0">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Tràn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dịch</a:t>
            </a:r>
            <a:r>
              <a:rPr lang="en-US" dirty="0">
                <a:latin typeface="Arial" panose="020B0604020202020204" pitchFamily="34" charset="0"/>
                <a:cs typeface="Arial" panose="020B0604020202020204" pitchFamily="34" charset="0"/>
              </a:rPr>
              <a:t> ở </a:t>
            </a:r>
            <a:r>
              <a:rPr lang="en-US" dirty="0" err="1">
                <a:latin typeface="Arial" panose="020B0604020202020204" pitchFamily="34" charset="0"/>
                <a:cs typeface="Arial" panose="020B0604020202020204" pitchFamily="34" charset="0"/>
              </a:rPr>
              <a:t>bụng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gây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sốc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giảm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tích</a:t>
            </a:r>
            <a:endParaRPr lang="en-US" dirty="0">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Dễ</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nhầm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bụng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ngoại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khoa</a:t>
            </a:r>
            <a:endParaRPr lang="en-US" dirty="0">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Phù</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bpsd</a:t>
            </a:r>
            <a:endParaRPr lang="en-US" dirty="0">
              <a:latin typeface="Arial" panose="020B0604020202020204" pitchFamily="34" charset="0"/>
              <a:cs typeface="Arial" panose="020B0604020202020204" pitchFamily="34" charset="0"/>
            </a:endParaRPr>
          </a:p>
        </p:txBody>
      </p:sp>
      <p:grpSp>
        <p:nvGrpSpPr>
          <p:cNvPr id="16" name="Group 15"/>
          <p:cNvGrpSpPr/>
          <p:nvPr/>
        </p:nvGrpSpPr>
        <p:grpSpPr>
          <a:xfrm>
            <a:off x="752248" y="2630500"/>
            <a:ext cx="6081605" cy="3012898"/>
            <a:chOff x="1384627" y="2858895"/>
            <a:chExt cx="5083364" cy="2667472"/>
          </a:xfrm>
        </p:grpSpPr>
        <p:pic>
          <p:nvPicPr>
            <p:cNvPr id="9" name="Picture 2" descr="Image50"/>
            <p:cNvPicPr>
              <a:picLocks noChangeAspect="1" noChangeArrowheads="1"/>
            </p:cNvPicPr>
            <p:nvPr/>
          </p:nvPicPr>
          <p:blipFill>
            <a:blip r:embed="rId3" cstate="print"/>
            <a:srcRect/>
            <a:stretch>
              <a:fillRect/>
            </a:stretch>
          </p:blipFill>
          <p:spPr bwMode="auto">
            <a:xfrm>
              <a:off x="1384627" y="2919077"/>
              <a:ext cx="2424013" cy="2607290"/>
            </a:xfrm>
            <a:prstGeom prst="rect">
              <a:avLst/>
            </a:prstGeom>
            <a:noFill/>
            <a:ln w="28575">
              <a:solidFill>
                <a:schemeClr val="tx1"/>
              </a:solidFill>
              <a:miter lim="800000"/>
              <a:headEnd/>
              <a:tailEnd/>
            </a:ln>
            <a:effectLst>
              <a:outerShdw blurRad="50800" dist="38100" dir="5400000" algn="t" rotWithShape="0">
                <a:prstClr val="black">
                  <a:alpha val="40000"/>
                </a:prstClr>
              </a:outerShdw>
            </a:effectLst>
          </p:spPr>
        </p:pic>
        <p:grpSp>
          <p:nvGrpSpPr>
            <p:cNvPr id="10" name="Group 9"/>
            <p:cNvGrpSpPr/>
            <p:nvPr/>
          </p:nvGrpSpPr>
          <p:grpSpPr>
            <a:xfrm>
              <a:off x="3901207" y="2858895"/>
              <a:ext cx="2566784" cy="2652823"/>
              <a:chOff x="4714088" y="1358900"/>
              <a:chExt cx="4288708" cy="4656722"/>
            </a:xfrm>
          </p:grpSpPr>
          <p:sp>
            <p:nvSpPr>
              <p:cNvPr id="11" name="Rectangle 10"/>
              <p:cNvSpPr>
                <a:spLocks noChangeArrowheads="1"/>
              </p:cNvSpPr>
              <p:nvPr/>
            </p:nvSpPr>
            <p:spPr bwMode="auto">
              <a:xfrm>
                <a:off x="4714088" y="1358900"/>
                <a:ext cx="4288708" cy="4656722"/>
              </a:xfrm>
              <a:prstGeom prst="rect">
                <a:avLst/>
              </a:prstGeom>
              <a:solidFill>
                <a:srgbClr val="6CA2FF"/>
              </a:solidFill>
              <a:ln w="28575">
                <a:solidFill>
                  <a:schemeClr val="tx1"/>
                </a:solidFill>
                <a:round/>
                <a:headEnd/>
                <a:tailEnd/>
              </a:ln>
              <a:effectLst>
                <a:outerShdw blurRad="50800" dist="38100" dir="5400000" algn="t" rotWithShape="0">
                  <a:prstClr val="black">
                    <a:alpha val="40000"/>
                  </a:prstClr>
                </a:outerShdw>
              </a:effectLst>
            </p:spPr>
            <p:txBody>
              <a:bodyPr/>
              <a:lstStyle/>
              <a:p>
                <a:pPr eaLnBrk="0" hangingPunct="0"/>
                <a:endParaRPr lang="en-US" sz="1350" dirty="0">
                  <a:solidFill>
                    <a:srgbClr val="000000"/>
                  </a:solidFill>
                </a:endParaRPr>
              </a:p>
            </p:txBody>
          </p:sp>
          <p:pic>
            <p:nvPicPr>
              <p:cNvPr id="12" name="Picture 4" descr="CP17"/>
              <p:cNvPicPr>
                <a:picLocks noChangeAspect="1" noChangeArrowheads="1"/>
              </p:cNvPicPr>
              <p:nvPr/>
            </p:nvPicPr>
            <p:blipFill>
              <a:blip r:embed="rId4" cstate="print"/>
              <a:srcRect/>
              <a:stretch>
                <a:fillRect/>
              </a:stretch>
            </p:blipFill>
            <p:spPr bwMode="auto">
              <a:xfrm>
                <a:off x="5300973" y="1449614"/>
                <a:ext cx="1749616" cy="2103120"/>
              </a:xfrm>
              <a:prstGeom prst="rect">
                <a:avLst/>
              </a:prstGeom>
              <a:noFill/>
              <a:ln w="9525">
                <a:noFill/>
                <a:miter lim="800000"/>
                <a:headEnd/>
                <a:tailEnd/>
              </a:ln>
            </p:spPr>
          </p:pic>
          <p:sp>
            <p:nvSpPr>
              <p:cNvPr id="13" name="Text Box 6"/>
              <p:cNvSpPr txBox="1">
                <a:spLocks noChangeArrowheads="1"/>
              </p:cNvSpPr>
              <p:nvPr/>
            </p:nvSpPr>
            <p:spPr bwMode="auto">
              <a:xfrm>
                <a:off x="7441906" y="4249066"/>
                <a:ext cx="1462088" cy="850436"/>
              </a:xfrm>
              <a:prstGeom prst="rect">
                <a:avLst/>
              </a:prstGeom>
              <a:noFill/>
              <a:ln w="9525">
                <a:noFill/>
                <a:miter lim="800000"/>
                <a:headEnd/>
                <a:tailEnd/>
              </a:ln>
              <a:effectLst/>
            </p:spPr>
            <p:txBody>
              <a:bodyPr wrap="square">
                <a:spAutoFit/>
              </a:bodyPr>
              <a:lstStyle>
                <a:defPPr>
                  <a:defRPr lang="en-US"/>
                </a:defPPr>
                <a:lvl1pPr algn="ctr">
                  <a:defRPr sz="1350" b="1">
                    <a:solidFill>
                      <a:schemeClr val="bg1"/>
                    </a:solidFill>
                    <a:latin typeface="Arial" charset="0"/>
                    <a:cs typeface="Arial" charset="0"/>
                  </a:defRPr>
                </a:lvl1pPr>
              </a:lstStyle>
              <a:p>
                <a:pPr>
                  <a:lnSpc>
                    <a:spcPct val="90000"/>
                  </a:lnSpc>
                </a:pPr>
                <a:r>
                  <a:rPr lang="it-IT" sz="1800" dirty="0">
                    <a:latin typeface="Calibri" panose="020F0502020204030204" pitchFamily="34" charset="0"/>
                  </a:rPr>
                  <a:t>Normal </a:t>
                </a:r>
              </a:p>
              <a:p>
                <a:pPr>
                  <a:lnSpc>
                    <a:spcPct val="90000"/>
                  </a:lnSpc>
                </a:pPr>
                <a:r>
                  <a:rPr lang="it-IT" sz="1800" dirty="0">
                    <a:latin typeface="Calibri" panose="020F0502020204030204" pitchFamily="34" charset="0"/>
                  </a:rPr>
                  <a:t>Ileum</a:t>
                </a:r>
                <a:endParaRPr lang="en-US" sz="1800" dirty="0">
                  <a:latin typeface="Calibri" panose="020F0502020204030204" pitchFamily="34" charset="0"/>
                </a:endParaRPr>
              </a:p>
            </p:txBody>
          </p:sp>
          <p:pic>
            <p:nvPicPr>
              <p:cNvPr id="14" name="Picture 13" descr="CP 18"/>
              <p:cNvPicPr>
                <a:picLocks noChangeAspect="1" noChangeArrowheads="1"/>
              </p:cNvPicPr>
              <p:nvPr/>
            </p:nvPicPr>
            <p:blipFill>
              <a:blip r:embed="rId5" cstate="print"/>
              <a:srcRect/>
              <a:stretch>
                <a:fillRect/>
              </a:stretch>
            </p:blipFill>
            <p:spPr bwMode="auto">
              <a:xfrm>
                <a:off x="5304602" y="3662589"/>
                <a:ext cx="1745987" cy="2103120"/>
              </a:xfrm>
              <a:prstGeom prst="rect">
                <a:avLst/>
              </a:prstGeom>
              <a:noFill/>
              <a:ln w="9525">
                <a:noFill/>
                <a:miter lim="800000"/>
                <a:headEnd/>
                <a:tailEnd/>
              </a:ln>
            </p:spPr>
          </p:pic>
          <p:sp>
            <p:nvSpPr>
              <p:cNvPr id="15" name="Text Box 6"/>
              <p:cNvSpPr txBox="1">
                <a:spLocks noChangeArrowheads="1"/>
              </p:cNvSpPr>
              <p:nvPr/>
            </p:nvSpPr>
            <p:spPr bwMode="auto">
              <a:xfrm>
                <a:off x="7050588" y="2036092"/>
                <a:ext cx="1853404" cy="919184"/>
              </a:xfrm>
              <a:prstGeom prst="rect">
                <a:avLst/>
              </a:prstGeom>
              <a:noFill/>
              <a:ln w="9525">
                <a:noFill/>
                <a:miter lim="800000"/>
                <a:headEnd/>
                <a:tailEnd/>
              </a:ln>
              <a:effectLst/>
            </p:spPr>
            <p:txBody>
              <a:bodyPr wrap="square">
                <a:spAutoFit/>
              </a:bodyPr>
              <a:lstStyle/>
              <a:p>
                <a:pPr algn="ctr">
                  <a:lnSpc>
                    <a:spcPct val="90000"/>
                  </a:lnSpc>
                  <a:defRPr/>
                </a:pPr>
                <a:r>
                  <a:rPr lang="it-IT" b="1" dirty="0">
                    <a:solidFill>
                      <a:schemeClr val="bg1"/>
                    </a:solidFill>
                    <a:latin typeface="Calibri" panose="020F0502020204030204" pitchFamily="34" charset="0"/>
                    <a:cs typeface="Arial" charset="0"/>
                  </a:rPr>
                  <a:t>Edematous</a:t>
                </a:r>
              </a:p>
              <a:p>
                <a:pPr algn="ctr">
                  <a:lnSpc>
                    <a:spcPct val="90000"/>
                  </a:lnSpc>
                  <a:defRPr/>
                </a:pPr>
                <a:r>
                  <a:rPr lang="it-IT" b="1" dirty="0">
                    <a:solidFill>
                      <a:schemeClr val="bg1"/>
                    </a:solidFill>
                    <a:latin typeface="Calibri" panose="020F0502020204030204" pitchFamily="34" charset="0"/>
                    <a:cs typeface="Arial" charset="0"/>
                  </a:rPr>
                  <a:t>Ileum</a:t>
                </a:r>
                <a:endParaRPr lang="en-US" b="1" dirty="0">
                  <a:solidFill>
                    <a:schemeClr val="bg1"/>
                  </a:solidFill>
                  <a:latin typeface="Calibri" panose="020F0502020204030204" pitchFamily="34" charset="0"/>
                  <a:cs typeface="Arial" charset="0"/>
                </a:endParaRPr>
              </a:p>
            </p:txBody>
          </p:sp>
        </p:grpSp>
      </p:grpSp>
      <p:pic>
        <p:nvPicPr>
          <p:cNvPr id="4" name="Picture 3"/>
          <p:cNvPicPr>
            <a:picLocks noChangeAspect="1"/>
          </p:cNvPicPr>
          <p:nvPr/>
        </p:nvPicPr>
        <p:blipFill>
          <a:blip r:embed="rId6"/>
          <a:stretch>
            <a:fillRect/>
          </a:stretch>
        </p:blipFill>
        <p:spPr>
          <a:xfrm>
            <a:off x="1295378" y="5789988"/>
            <a:ext cx="4995346" cy="1118251"/>
          </a:xfrm>
          <a:prstGeom prst="rect">
            <a:avLst/>
          </a:prstGeom>
        </p:spPr>
      </p:pic>
      <p:pic>
        <p:nvPicPr>
          <p:cNvPr id="17" name="Hình ảnh 10">
            <a:extLst>
              <a:ext uri="{FF2B5EF4-FFF2-40B4-BE49-F238E27FC236}">
                <a16:creationId xmlns:a16="http://schemas.microsoft.com/office/drawing/2014/main" id="{45166D10-D9A2-4DB4-9100-4828FD6F3CA5}"/>
              </a:ext>
            </a:extLst>
          </p:cNvPr>
          <p:cNvPicPr>
            <a:picLocks noChangeAspect="1"/>
          </p:cNvPicPr>
          <p:nvPr/>
        </p:nvPicPr>
        <p:blipFill rotWithShape="1">
          <a:blip r:embed="rId7"/>
          <a:srcRect l="50000" t="5142" r="-8158" b="-5142"/>
          <a:stretch/>
        </p:blipFill>
        <p:spPr>
          <a:xfrm>
            <a:off x="7920854" y="4136949"/>
            <a:ext cx="3177925" cy="2093368"/>
          </a:xfrm>
          <a:prstGeom prst="rect">
            <a:avLst/>
          </a:prstGeom>
        </p:spPr>
      </p:pic>
    </p:spTree>
    <p:extLst>
      <p:ext uri="{BB962C8B-B14F-4D97-AF65-F5344CB8AC3E}">
        <p14:creationId xmlns:p14="http://schemas.microsoft.com/office/powerpoint/2010/main" val="1696447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Nhóm 9">
            <a:extLst>
              <a:ext uri="{FF2B5EF4-FFF2-40B4-BE49-F238E27FC236}">
                <a16:creationId xmlns:a16="http://schemas.microsoft.com/office/drawing/2014/main" id="{7748A2B1-2AB2-4FF8-A1BE-C409ABB30C29}"/>
              </a:ext>
            </a:extLst>
          </p:cNvPr>
          <p:cNvGrpSpPr/>
          <p:nvPr/>
        </p:nvGrpSpPr>
        <p:grpSpPr>
          <a:xfrm>
            <a:off x="1712931" y="1811797"/>
            <a:ext cx="8870830" cy="3497003"/>
            <a:chOff x="-51988" y="1000480"/>
            <a:chExt cx="8765297" cy="4332096"/>
          </a:xfrm>
        </p:grpSpPr>
        <p:sp>
          <p:nvSpPr>
            <p:cNvPr id="4" name="AutoShape 14">
              <a:extLst>
                <a:ext uri="{FF2B5EF4-FFF2-40B4-BE49-F238E27FC236}">
                  <a16:creationId xmlns:a16="http://schemas.microsoft.com/office/drawing/2014/main" id="{D758970D-A724-426A-8ED0-85F32E536200}"/>
                </a:ext>
              </a:extLst>
            </p:cNvPr>
            <p:cNvSpPr>
              <a:spLocks noChangeArrowheads="1"/>
            </p:cNvSpPr>
            <p:nvPr/>
          </p:nvSpPr>
          <p:spPr bwMode="auto">
            <a:xfrm>
              <a:off x="3048000" y="2286000"/>
              <a:ext cx="3048000" cy="2373313"/>
            </a:xfrm>
            <a:prstGeom prst="irregularSeal1">
              <a:avLst/>
            </a:prstGeom>
            <a:solidFill>
              <a:srgbClr val="FFFF00"/>
            </a:solidFill>
            <a:ln w="9525">
              <a:solidFill>
                <a:schemeClr val="tx1"/>
              </a:solidFill>
              <a:miter lim="800000"/>
              <a:headEnd/>
              <a:tailEnd/>
            </a:ln>
          </p:spPr>
          <p:txBody>
            <a:bodyPr anchor="ct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algn="ctr"/>
              <a:r>
                <a:rPr lang="en-US" altLang="vi-VN" sz="2000" dirty="0" err="1">
                  <a:latin typeface="Verdana" panose="020B0604030504040204" pitchFamily="34" charset="0"/>
                </a:rPr>
                <a:t>Đợt</a:t>
              </a:r>
              <a:r>
                <a:rPr lang="en-US" altLang="vi-VN" sz="2000" dirty="0">
                  <a:latin typeface="Verdana" panose="020B0604030504040204" pitchFamily="34" charset="0"/>
                </a:rPr>
                <a:t> </a:t>
              </a:r>
              <a:r>
                <a:rPr lang="en-US" altLang="vi-VN" sz="2000" dirty="0" err="1">
                  <a:latin typeface="Verdana" panose="020B0604030504040204" pitchFamily="34" charset="0"/>
                </a:rPr>
                <a:t>cấp</a:t>
              </a:r>
              <a:r>
                <a:rPr lang="en-US" altLang="vi-VN" sz="2000" dirty="0">
                  <a:latin typeface="Verdana" panose="020B0604030504040204" pitchFamily="34" charset="0"/>
                </a:rPr>
                <a:t> </a:t>
              </a:r>
              <a:r>
                <a:rPr lang="en-US" altLang="vi-VN" sz="2000" dirty="0" err="1">
                  <a:latin typeface="Verdana" panose="020B0604030504040204" pitchFamily="34" charset="0"/>
                </a:rPr>
                <a:t>phù</a:t>
              </a:r>
              <a:r>
                <a:rPr lang="en-US" altLang="vi-VN" sz="2000" dirty="0">
                  <a:latin typeface="Verdana" panose="020B0604030504040204" pitchFamily="34" charset="0"/>
                </a:rPr>
                <a:t> </a:t>
              </a:r>
              <a:r>
                <a:rPr lang="en-US" altLang="vi-VN" sz="2000" dirty="0" err="1">
                  <a:latin typeface="Verdana" panose="020B0604030504040204" pitchFamily="34" charset="0"/>
                </a:rPr>
                <a:t>mạch</a:t>
              </a:r>
              <a:endParaRPr lang="en-US" altLang="vi-VN" sz="2000" dirty="0">
                <a:latin typeface="Verdana" panose="020B0604030504040204" pitchFamily="34" charset="0"/>
              </a:endParaRPr>
            </a:p>
          </p:txBody>
        </p:sp>
        <p:sp>
          <p:nvSpPr>
            <p:cNvPr id="5" name="Text Box 3">
              <a:extLst>
                <a:ext uri="{FF2B5EF4-FFF2-40B4-BE49-F238E27FC236}">
                  <a16:creationId xmlns:a16="http://schemas.microsoft.com/office/drawing/2014/main" id="{BE72DD78-A73D-482C-9326-CEE45513A1EB}"/>
                </a:ext>
              </a:extLst>
            </p:cNvPr>
            <p:cNvSpPr txBox="1">
              <a:spLocks noChangeArrowheads="1"/>
            </p:cNvSpPr>
            <p:nvPr/>
          </p:nvSpPr>
          <p:spPr bwMode="auto">
            <a:xfrm>
              <a:off x="1457504" y="1000480"/>
              <a:ext cx="1981200"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algn="ctr"/>
              <a:r>
                <a:rPr lang="en-US" altLang="vi-VN" sz="2000" dirty="0" err="1">
                  <a:latin typeface="Verdana" panose="020B0604030504040204" pitchFamily="34" charset="0"/>
                </a:rPr>
                <a:t>Chấn</a:t>
              </a:r>
              <a:r>
                <a:rPr lang="en-US" altLang="vi-VN" sz="2000" dirty="0">
                  <a:latin typeface="Verdana" panose="020B0604030504040204" pitchFamily="34" charset="0"/>
                </a:rPr>
                <a:t> </a:t>
              </a:r>
              <a:r>
                <a:rPr lang="en-US" altLang="vi-VN" sz="2000" dirty="0" err="1">
                  <a:latin typeface="Verdana" panose="020B0604030504040204" pitchFamily="34" charset="0"/>
                </a:rPr>
                <a:t>thương</a:t>
              </a:r>
              <a:endParaRPr lang="en-US" altLang="vi-VN" sz="2000" dirty="0">
                <a:latin typeface="Verdana" panose="020B0604030504040204" pitchFamily="34" charset="0"/>
              </a:endParaRPr>
            </a:p>
          </p:txBody>
        </p:sp>
        <p:sp>
          <p:nvSpPr>
            <p:cNvPr id="6" name="Text Box 4">
              <a:extLst>
                <a:ext uri="{FF2B5EF4-FFF2-40B4-BE49-F238E27FC236}">
                  <a16:creationId xmlns:a16="http://schemas.microsoft.com/office/drawing/2014/main" id="{1421BA1D-169E-4A39-B18D-355BF2321C52}"/>
                </a:ext>
              </a:extLst>
            </p:cNvPr>
            <p:cNvSpPr txBox="1">
              <a:spLocks noChangeArrowheads="1"/>
            </p:cNvSpPr>
            <p:nvPr/>
          </p:nvSpPr>
          <p:spPr bwMode="auto">
            <a:xfrm>
              <a:off x="5227812" y="1000480"/>
              <a:ext cx="1736373"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r>
                <a:rPr lang="en-US" altLang="vi-VN" sz="2000" dirty="0" err="1">
                  <a:latin typeface="Verdana" panose="020B0604030504040204" pitchFamily="34" charset="0"/>
                </a:rPr>
                <a:t>Kinh</a:t>
              </a:r>
              <a:r>
                <a:rPr lang="en-US" altLang="vi-VN" sz="2000" dirty="0">
                  <a:latin typeface="Verdana" panose="020B0604030504040204" pitchFamily="34" charset="0"/>
                </a:rPr>
                <a:t> </a:t>
              </a:r>
              <a:r>
                <a:rPr lang="en-US" altLang="vi-VN" sz="2000" dirty="0" err="1">
                  <a:latin typeface="Verdana" panose="020B0604030504040204" pitchFamily="34" charset="0"/>
                </a:rPr>
                <a:t>nguyệt</a:t>
              </a:r>
              <a:endParaRPr lang="en-US" altLang="vi-VN" sz="2000" dirty="0">
                <a:latin typeface="Verdana" panose="020B0604030504040204" pitchFamily="34" charset="0"/>
              </a:endParaRPr>
            </a:p>
          </p:txBody>
        </p:sp>
        <p:sp>
          <p:nvSpPr>
            <p:cNvPr id="7" name="Text Box 5">
              <a:extLst>
                <a:ext uri="{FF2B5EF4-FFF2-40B4-BE49-F238E27FC236}">
                  <a16:creationId xmlns:a16="http://schemas.microsoft.com/office/drawing/2014/main" id="{38439F33-4FF9-4826-B1FB-DCF84DED421F}"/>
                </a:ext>
              </a:extLst>
            </p:cNvPr>
            <p:cNvSpPr txBox="1">
              <a:spLocks noChangeArrowheads="1"/>
            </p:cNvSpPr>
            <p:nvPr/>
          </p:nvSpPr>
          <p:spPr bwMode="auto">
            <a:xfrm>
              <a:off x="6826064" y="4550310"/>
              <a:ext cx="1887245"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algn="ctr"/>
              <a:r>
                <a:rPr lang="en-US" altLang="vi-VN" sz="2000" dirty="0" err="1">
                  <a:latin typeface="Verdana" panose="020B0604030504040204" pitchFamily="34" charset="0"/>
                </a:rPr>
                <a:t>Nhiễm</a:t>
              </a:r>
              <a:r>
                <a:rPr lang="en-US" altLang="vi-VN" sz="2000" dirty="0">
                  <a:latin typeface="Verdana" panose="020B0604030504040204" pitchFamily="34" charset="0"/>
                </a:rPr>
                <a:t> </a:t>
              </a:r>
              <a:r>
                <a:rPr lang="en-US" altLang="vi-VN" sz="2000" dirty="0" err="1">
                  <a:latin typeface="Verdana" panose="020B0604030504040204" pitchFamily="34" charset="0"/>
                </a:rPr>
                <a:t>trùng</a:t>
              </a:r>
              <a:endParaRPr lang="en-US" altLang="vi-VN" sz="2000" dirty="0">
                <a:latin typeface="Verdana" panose="020B0604030504040204" pitchFamily="34" charset="0"/>
              </a:endParaRPr>
            </a:p>
          </p:txBody>
        </p:sp>
        <p:sp>
          <p:nvSpPr>
            <p:cNvPr id="8" name="Text Box 6">
              <a:extLst>
                <a:ext uri="{FF2B5EF4-FFF2-40B4-BE49-F238E27FC236}">
                  <a16:creationId xmlns:a16="http://schemas.microsoft.com/office/drawing/2014/main" id="{7A0E6AE4-3CFC-4B9B-A918-54CE1724F010}"/>
                </a:ext>
              </a:extLst>
            </p:cNvPr>
            <p:cNvSpPr txBox="1">
              <a:spLocks noChangeArrowheads="1"/>
            </p:cNvSpPr>
            <p:nvPr/>
          </p:nvSpPr>
          <p:spPr bwMode="auto">
            <a:xfrm>
              <a:off x="390704" y="4750364"/>
              <a:ext cx="2657296" cy="5822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algn="ctr"/>
              <a:r>
                <a:rPr lang="en-US" altLang="vi-VN" sz="2000" dirty="0">
                  <a:latin typeface="Verdana" panose="020B0604030504040204" pitchFamily="34" charset="0"/>
                </a:rPr>
                <a:t>Stress </a:t>
              </a:r>
              <a:r>
                <a:rPr lang="en-US" altLang="vi-VN" sz="2000" dirty="0" err="1">
                  <a:latin typeface="Verdana" panose="020B0604030504040204" pitchFamily="34" charset="0"/>
                </a:rPr>
                <a:t>cảm</a:t>
              </a:r>
              <a:r>
                <a:rPr lang="en-US" altLang="vi-VN" sz="2000" dirty="0">
                  <a:latin typeface="Verdana" panose="020B0604030504040204" pitchFamily="34" charset="0"/>
                </a:rPr>
                <a:t> </a:t>
              </a:r>
              <a:r>
                <a:rPr lang="en-US" altLang="vi-VN" sz="2000" dirty="0" err="1">
                  <a:latin typeface="Verdana" panose="020B0604030504040204" pitchFamily="34" charset="0"/>
                </a:rPr>
                <a:t>xúc</a:t>
              </a:r>
              <a:r>
                <a:rPr lang="en-US" altLang="vi-VN" sz="2000" dirty="0">
                  <a:latin typeface="Verdana" panose="020B0604030504040204" pitchFamily="34" charset="0"/>
                </a:rPr>
                <a:t> </a:t>
              </a:r>
            </a:p>
          </p:txBody>
        </p:sp>
        <p:sp>
          <p:nvSpPr>
            <p:cNvPr id="9" name="Text Box 7">
              <a:extLst>
                <a:ext uri="{FF2B5EF4-FFF2-40B4-BE49-F238E27FC236}">
                  <a16:creationId xmlns:a16="http://schemas.microsoft.com/office/drawing/2014/main" id="{A9A50B3F-E297-408F-A9DF-73C5545F0DC8}"/>
                </a:ext>
              </a:extLst>
            </p:cNvPr>
            <p:cNvSpPr txBox="1">
              <a:spLocks noChangeArrowheads="1"/>
            </p:cNvSpPr>
            <p:nvPr/>
          </p:nvSpPr>
          <p:spPr bwMode="auto">
            <a:xfrm>
              <a:off x="-51988" y="2327320"/>
              <a:ext cx="1981200" cy="110569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algn="ctr"/>
              <a:r>
                <a:rPr lang="en-US" altLang="vi-VN" sz="2000" dirty="0" err="1">
                  <a:latin typeface="Verdana" panose="020B0604030504040204" pitchFamily="34" charset="0"/>
                </a:rPr>
                <a:t>Thuốc</a:t>
              </a:r>
              <a:endParaRPr lang="en-US" altLang="vi-VN" sz="2000" dirty="0">
                <a:latin typeface="Verdana" panose="020B0604030504040204" pitchFamily="34" charset="0"/>
              </a:endParaRPr>
            </a:p>
            <a:p>
              <a:pPr algn="ctr"/>
              <a:r>
                <a:rPr lang="en-US" altLang="vi-VN" sz="1600" dirty="0">
                  <a:latin typeface="Verdana" panose="020B0604030504040204" pitchFamily="34" charset="0"/>
                </a:rPr>
                <a:t>Estrogen</a:t>
              </a:r>
            </a:p>
            <a:p>
              <a:pPr algn="ctr"/>
              <a:r>
                <a:rPr lang="en-US" altLang="vi-VN" sz="1600" dirty="0">
                  <a:latin typeface="Verdana" panose="020B0604030504040204" pitchFamily="34" charset="0"/>
                </a:rPr>
                <a:t>ACE inhibitor </a:t>
              </a:r>
            </a:p>
          </p:txBody>
        </p:sp>
      </p:grpSp>
      <p:sp>
        <p:nvSpPr>
          <p:cNvPr id="11" name="Hộp Văn bản 10">
            <a:extLst>
              <a:ext uri="{FF2B5EF4-FFF2-40B4-BE49-F238E27FC236}">
                <a16:creationId xmlns:a16="http://schemas.microsoft.com/office/drawing/2014/main" id="{804AD165-7579-4C05-A351-4225D5FF3946}"/>
              </a:ext>
            </a:extLst>
          </p:cNvPr>
          <p:cNvSpPr txBox="1"/>
          <p:nvPr/>
        </p:nvSpPr>
        <p:spPr>
          <a:xfrm>
            <a:off x="2906216" y="468258"/>
            <a:ext cx="7407366" cy="646331"/>
          </a:xfrm>
          <a:prstGeom prst="rect">
            <a:avLst/>
          </a:prstGeom>
          <a:noFill/>
        </p:spPr>
        <p:txBody>
          <a:bodyPr wrap="square" rtlCol="0">
            <a:spAutoFit/>
          </a:bodyPr>
          <a:lstStyle/>
          <a:p>
            <a:r>
              <a:rPr lang="en-US" sz="3600" b="1" dirty="0">
                <a:solidFill>
                  <a:srgbClr val="006600"/>
                </a:solidFill>
                <a:latin typeface="Arial" panose="020B0604020202020204" pitchFamily="34" charset="0"/>
                <a:cs typeface="Arial" panose="020B0604020202020204" pitchFamily="34" charset="0"/>
              </a:rPr>
              <a:t>YẾU TỐ KÍCH PHÁT ĐỢT CẤP</a:t>
            </a:r>
            <a:endParaRPr lang="vi-VN" sz="3600" b="1" dirty="0">
              <a:solidFill>
                <a:srgbClr val="006600"/>
              </a:solidFill>
              <a:latin typeface="Arial" panose="020B0604020202020204" pitchFamily="34" charset="0"/>
              <a:cs typeface="Arial" panose="020B0604020202020204" pitchFamily="34" charset="0"/>
            </a:endParaRPr>
          </a:p>
        </p:txBody>
      </p:sp>
      <p:sp>
        <p:nvSpPr>
          <p:cNvPr id="12" name="Text Box 5">
            <a:extLst>
              <a:ext uri="{FF2B5EF4-FFF2-40B4-BE49-F238E27FC236}">
                <a16:creationId xmlns:a16="http://schemas.microsoft.com/office/drawing/2014/main" id="{38439F33-4FF9-4826-B1FB-DCF84DED421F}"/>
              </a:ext>
            </a:extLst>
          </p:cNvPr>
          <p:cNvSpPr txBox="1">
            <a:spLocks noChangeArrowheads="1"/>
          </p:cNvSpPr>
          <p:nvPr/>
        </p:nvSpPr>
        <p:spPr bwMode="auto">
          <a:xfrm>
            <a:off x="5580487" y="5765557"/>
            <a:ext cx="1909967"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algn="ctr"/>
            <a:r>
              <a:rPr lang="en-US" altLang="vi-VN" sz="2000" dirty="0">
                <a:latin typeface="Verdana" panose="020B0604030504040204" pitchFamily="34" charset="0"/>
              </a:rPr>
              <a:t>Thai </a:t>
            </a:r>
            <a:r>
              <a:rPr lang="en-US" altLang="vi-VN" sz="2000" dirty="0" err="1">
                <a:latin typeface="Verdana" panose="020B0604030504040204" pitchFamily="34" charset="0"/>
              </a:rPr>
              <a:t>nghén</a:t>
            </a:r>
            <a:endParaRPr lang="en-US" altLang="vi-VN" sz="2000" dirty="0">
              <a:latin typeface="Verdana" panose="020B0604030504040204" pitchFamily="34" charset="0"/>
            </a:endParaRPr>
          </a:p>
        </p:txBody>
      </p:sp>
      <p:sp>
        <p:nvSpPr>
          <p:cNvPr id="13" name="Text Box 5">
            <a:extLst>
              <a:ext uri="{FF2B5EF4-FFF2-40B4-BE49-F238E27FC236}">
                <a16:creationId xmlns:a16="http://schemas.microsoft.com/office/drawing/2014/main" id="{38439F33-4FF9-4826-B1FB-DCF84DED421F}"/>
              </a:ext>
            </a:extLst>
          </p:cNvPr>
          <p:cNvSpPr txBox="1">
            <a:spLocks noChangeArrowheads="1"/>
          </p:cNvSpPr>
          <p:nvPr/>
        </p:nvSpPr>
        <p:spPr bwMode="auto">
          <a:xfrm>
            <a:off x="9067198" y="2902131"/>
            <a:ext cx="2222631" cy="70788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algn="ctr"/>
            <a:r>
              <a:rPr lang="en-US" altLang="vi-VN" sz="2000" dirty="0" err="1">
                <a:latin typeface="Verdana" panose="020B0604030504040204" pitchFamily="34" charset="0"/>
              </a:rPr>
              <a:t>Phẫu</a:t>
            </a:r>
            <a:r>
              <a:rPr lang="en-US" altLang="vi-VN" sz="2000" dirty="0">
                <a:latin typeface="Verdana" panose="020B0604030504040204" pitchFamily="34" charset="0"/>
              </a:rPr>
              <a:t> </a:t>
            </a:r>
            <a:r>
              <a:rPr lang="en-US" altLang="vi-VN" sz="2000" dirty="0" err="1">
                <a:latin typeface="Verdana" panose="020B0604030504040204" pitchFamily="34" charset="0"/>
              </a:rPr>
              <a:t>thuật</a:t>
            </a:r>
            <a:r>
              <a:rPr lang="en-US" altLang="vi-VN" sz="2000" dirty="0">
                <a:latin typeface="Verdana" panose="020B0604030504040204" pitchFamily="34" charset="0"/>
              </a:rPr>
              <a:t>/</a:t>
            </a:r>
          </a:p>
          <a:p>
            <a:pPr algn="ctr"/>
            <a:r>
              <a:rPr lang="en-US" altLang="vi-VN" sz="2000" dirty="0" err="1">
                <a:latin typeface="Verdana" panose="020B0604030504040204" pitchFamily="34" charset="0"/>
              </a:rPr>
              <a:t>Nhổ</a:t>
            </a:r>
            <a:r>
              <a:rPr lang="en-US" altLang="vi-VN" sz="2000" dirty="0">
                <a:latin typeface="Verdana" panose="020B0604030504040204" pitchFamily="34" charset="0"/>
              </a:rPr>
              <a:t> </a:t>
            </a:r>
            <a:r>
              <a:rPr lang="en-US" altLang="vi-VN" sz="2000" dirty="0" err="1">
                <a:latin typeface="Verdana" panose="020B0604030504040204" pitchFamily="34" charset="0"/>
              </a:rPr>
              <a:t>răng</a:t>
            </a:r>
            <a:endParaRPr lang="en-US" altLang="vi-VN" sz="2000" dirty="0">
              <a:latin typeface="Verdana" panose="020B0604030504040204" pitchFamily="34" charset="0"/>
            </a:endParaRPr>
          </a:p>
        </p:txBody>
      </p:sp>
      <p:cxnSp>
        <p:nvCxnSpPr>
          <p:cNvPr id="15" name="Straight Arrow Connector 14"/>
          <p:cNvCxnSpPr>
            <a:stCxn id="6" idx="2"/>
          </p:cNvCxnSpPr>
          <p:nvPr/>
        </p:nvCxnSpPr>
        <p:spPr>
          <a:xfrm flipH="1">
            <a:off x="7198242" y="2134778"/>
            <a:ext cx="736697" cy="842338"/>
          </a:xfrm>
          <a:prstGeom prst="straightConnector1">
            <a:avLst/>
          </a:prstGeom>
          <a:ln w="38100">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7934938" y="3202091"/>
            <a:ext cx="1132261" cy="232225"/>
          </a:xfrm>
          <a:prstGeom prst="straightConnector1">
            <a:avLst/>
          </a:prstGeom>
          <a:ln w="38100">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7566590" y="4253023"/>
            <a:ext cx="969426" cy="634608"/>
          </a:xfrm>
          <a:prstGeom prst="straightConnector1">
            <a:avLst/>
          </a:prstGeom>
          <a:ln w="38100">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6392591" y="4465675"/>
            <a:ext cx="1" cy="1212111"/>
          </a:xfrm>
          <a:prstGeom prst="straightConnector1">
            <a:avLst/>
          </a:prstGeom>
          <a:ln w="38100">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240597" y="4153205"/>
            <a:ext cx="2339890" cy="681457"/>
          </a:xfrm>
          <a:prstGeom prst="straightConnector1">
            <a:avLst/>
          </a:prstGeom>
          <a:ln w="38100">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9" idx="3"/>
          </p:cNvCxnSpPr>
          <p:nvPr/>
        </p:nvCxnSpPr>
        <p:spPr>
          <a:xfrm>
            <a:off x="3717984" y="3329140"/>
            <a:ext cx="1527666" cy="105176"/>
          </a:xfrm>
          <a:prstGeom prst="straightConnector1">
            <a:avLst/>
          </a:prstGeom>
          <a:ln w="38100">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243123" y="2247265"/>
            <a:ext cx="1626049" cy="905704"/>
          </a:xfrm>
          <a:prstGeom prst="straightConnector1">
            <a:avLst/>
          </a:prstGeom>
          <a:ln w="38100">
            <a:solidFill>
              <a:srgbClr val="006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438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1503" y="353702"/>
            <a:ext cx="10186634" cy="1280890"/>
          </a:xfrm>
        </p:spPr>
        <p:txBody>
          <a:bodyPr>
            <a:normAutofit/>
          </a:bodyPr>
          <a:lstStyle/>
          <a:p>
            <a:r>
              <a:rPr lang="en-US" sz="3200" dirty="0" err="1">
                <a:solidFill>
                  <a:srgbClr val="006600"/>
                </a:solidFill>
                <a:latin typeface="Arial" panose="020B0604020202020204" pitchFamily="34" charset="0"/>
                <a:cs typeface="Arial" panose="020B0604020202020204" pitchFamily="34" charset="0"/>
              </a:rPr>
              <a:t>Số</a:t>
            </a:r>
            <a:r>
              <a:rPr lang="en-US" sz="3200" dirty="0">
                <a:solidFill>
                  <a:srgbClr val="006600"/>
                </a:solidFill>
                <a:latin typeface="Arial" panose="020B0604020202020204" pitchFamily="34" charset="0"/>
                <a:cs typeface="Arial" panose="020B0604020202020204" pitchFamily="34" charset="0"/>
              </a:rPr>
              <a:t> </a:t>
            </a:r>
            <a:r>
              <a:rPr lang="en-US" sz="3200" dirty="0" err="1">
                <a:solidFill>
                  <a:srgbClr val="006600"/>
                </a:solidFill>
                <a:latin typeface="Arial" panose="020B0604020202020204" pitchFamily="34" charset="0"/>
                <a:cs typeface="Arial" panose="020B0604020202020204" pitchFamily="34" charset="0"/>
              </a:rPr>
              <a:t>đợt</a:t>
            </a:r>
            <a:r>
              <a:rPr lang="en-US" sz="3200" dirty="0">
                <a:solidFill>
                  <a:srgbClr val="006600"/>
                </a:solidFill>
                <a:latin typeface="Arial" panose="020B0604020202020204" pitchFamily="34" charset="0"/>
                <a:cs typeface="Arial" panose="020B0604020202020204" pitchFamily="34" charset="0"/>
              </a:rPr>
              <a:t> </a:t>
            </a:r>
            <a:r>
              <a:rPr lang="en-US" sz="3200" dirty="0" err="1">
                <a:solidFill>
                  <a:srgbClr val="006600"/>
                </a:solidFill>
                <a:latin typeface="Arial" panose="020B0604020202020204" pitchFamily="34" charset="0"/>
                <a:cs typeface="Arial" panose="020B0604020202020204" pitchFamily="34" charset="0"/>
              </a:rPr>
              <a:t>cấp</a:t>
            </a:r>
            <a:r>
              <a:rPr lang="en-US" sz="3200" dirty="0">
                <a:solidFill>
                  <a:srgbClr val="006600"/>
                </a:solidFill>
                <a:latin typeface="Arial" panose="020B0604020202020204" pitchFamily="34" charset="0"/>
                <a:cs typeface="Arial" panose="020B0604020202020204" pitchFamily="34" charset="0"/>
              </a:rPr>
              <a:t> </a:t>
            </a:r>
            <a:r>
              <a:rPr lang="en-US" sz="3200" dirty="0" err="1">
                <a:solidFill>
                  <a:srgbClr val="006600"/>
                </a:solidFill>
                <a:latin typeface="Arial" panose="020B0604020202020204" pitchFamily="34" charset="0"/>
                <a:cs typeface="Arial" panose="020B0604020202020204" pitchFamily="34" charset="0"/>
              </a:rPr>
              <a:t>của</a:t>
            </a:r>
            <a:r>
              <a:rPr lang="en-US" sz="3200" dirty="0">
                <a:solidFill>
                  <a:srgbClr val="006600"/>
                </a:solidFill>
                <a:latin typeface="Arial" panose="020B0604020202020204" pitchFamily="34" charset="0"/>
                <a:cs typeface="Arial" panose="020B0604020202020204" pitchFamily="34" charset="0"/>
              </a:rPr>
              <a:t> HAE </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2268959" y="1286507"/>
            <a:ext cx="6778483" cy="5050342"/>
          </a:xfrm>
          <a:prstGeom prst="rect">
            <a:avLst/>
          </a:prstGeom>
        </p:spPr>
      </p:pic>
      <p:pic>
        <p:nvPicPr>
          <p:cNvPr id="5" name="Picture 4"/>
          <p:cNvPicPr>
            <a:picLocks noChangeAspect="1"/>
          </p:cNvPicPr>
          <p:nvPr/>
        </p:nvPicPr>
        <p:blipFill>
          <a:blip r:embed="rId4"/>
          <a:stretch>
            <a:fillRect/>
          </a:stretch>
        </p:blipFill>
        <p:spPr>
          <a:xfrm>
            <a:off x="7170132" y="1286507"/>
            <a:ext cx="4334480" cy="1238423"/>
          </a:xfrm>
          <a:prstGeom prst="rect">
            <a:avLst/>
          </a:prstGeom>
        </p:spPr>
      </p:pic>
      <p:pic>
        <p:nvPicPr>
          <p:cNvPr id="6" name="Picture 5"/>
          <p:cNvPicPr>
            <a:picLocks noChangeAspect="1"/>
          </p:cNvPicPr>
          <p:nvPr/>
        </p:nvPicPr>
        <p:blipFill>
          <a:blip r:embed="rId5"/>
          <a:stretch>
            <a:fillRect/>
          </a:stretch>
        </p:blipFill>
        <p:spPr>
          <a:xfrm>
            <a:off x="5770385" y="6410230"/>
            <a:ext cx="3277057" cy="314369"/>
          </a:xfrm>
          <a:prstGeom prst="rect">
            <a:avLst/>
          </a:prstGeom>
        </p:spPr>
      </p:pic>
    </p:spTree>
    <p:extLst>
      <p:ext uri="{BB962C8B-B14F-4D97-AF65-F5344CB8AC3E}">
        <p14:creationId xmlns:p14="http://schemas.microsoft.com/office/powerpoint/2010/main" val="1079906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57293" y="415642"/>
            <a:ext cx="5411771" cy="1325563"/>
          </a:xfrm>
        </p:spPr>
        <p:txBody>
          <a:bodyPr/>
          <a:lstStyle/>
          <a:p>
            <a:r>
              <a:rPr lang="en-US" b="1" dirty="0" err="1">
                <a:solidFill>
                  <a:srgbClr val="006600"/>
                </a:solidFill>
                <a:latin typeface="Arial" panose="020B0604020202020204" pitchFamily="34" charset="0"/>
                <a:cs typeface="Arial" panose="020B0604020202020204" pitchFamily="34" charset="0"/>
              </a:rPr>
              <a:t>Chẩn</a:t>
            </a:r>
            <a:r>
              <a:rPr lang="en-US" b="1" dirty="0">
                <a:solidFill>
                  <a:srgbClr val="006600"/>
                </a:solidFill>
                <a:latin typeface="Arial" panose="020B0604020202020204" pitchFamily="34" charset="0"/>
                <a:cs typeface="Arial" panose="020B0604020202020204" pitchFamily="34" charset="0"/>
              </a:rPr>
              <a:t> </a:t>
            </a:r>
            <a:r>
              <a:rPr lang="en-US" b="1" dirty="0" err="1">
                <a:solidFill>
                  <a:srgbClr val="006600"/>
                </a:solidFill>
                <a:latin typeface="Arial" panose="020B0604020202020204" pitchFamily="34" charset="0"/>
                <a:cs typeface="Arial" panose="020B0604020202020204" pitchFamily="34" charset="0"/>
              </a:rPr>
              <a:t>đoán</a:t>
            </a:r>
            <a:r>
              <a:rPr lang="en-US" b="1" dirty="0">
                <a:solidFill>
                  <a:srgbClr val="006600"/>
                </a:solidFill>
                <a:latin typeface="Arial" panose="020B0604020202020204" pitchFamily="34" charset="0"/>
                <a:cs typeface="Arial" panose="020B0604020202020204" pitchFamily="34" charset="0"/>
              </a:rPr>
              <a:t> </a:t>
            </a:r>
            <a:r>
              <a:rPr lang="en-US" b="1" dirty="0" err="1">
                <a:solidFill>
                  <a:srgbClr val="006600"/>
                </a:solidFill>
                <a:latin typeface="Arial" panose="020B0604020202020204" pitchFamily="34" charset="0"/>
                <a:cs typeface="Arial" panose="020B0604020202020204" pitchFamily="34" charset="0"/>
              </a:rPr>
              <a:t>phân</a:t>
            </a:r>
            <a:r>
              <a:rPr lang="en-US" b="1" dirty="0">
                <a:solidFill>
                  <a:srgbClr val="006600"/>
                </a:solidFill>
                <a:latin typeface="Arial" panose="020B0604020202020204" pitchFamily="34" charset="0"/>
                <a:cs typeface="Arial" panose="020B0604020202020204" pitchFamily="34" charset="0"/>
              </a:rPr>
              <a:t> </a:t>
            </a:r>
            <a:r>
              <a:rPr lang="en-US" b="1" dirty="0" err="1">
                <a:solidFill>
                  <a:srgbClr val="006600"/>
                </a:solidFill>
                <a:latin typeface="Arial" panose="020B0604020202020204" pitchFamily="34" charset="0"/>
                <a:cs typeface="Arial" panose="020B0604020202020204" pitchFamily="34" charset="0"/>
              </a:rPr>
              <a:t>biệt</a:t>
            </a:r>
            <a:endParaRPr lang="en-US" b="1" dirty="0">
              <a:solidFill>
                <a:srgbClr val="006600"/>
              </a:solidFill>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nvPr>
        </p:nvGraphicFramePr>
        <p:xfrm>
          <a:off x="2052084" y="1333663"/>
          <a:ext cx="8665535" cy="5141564"/>
        </p:xfrm>
        <a:graphic>
          <a:graphicData uri="http://schemas.openxmlformats.org/drawingml/2006/table">
            <a:tbl>
              <a:tblPr firstRow="1" bandRow="1">
                <a:tableStyleId>{5C22544A-7EE6-4342-B048-85BDC9FD1C3A}</a:tableStyleId>
              </a:tblPr>
              <a:tblGrid>
                <a:gridCol w="3051848">
                  <a:extLst>
                    <a:ext uri="{9D8B030D-6E8A-4147-A177-3AD203B41FA5}">
                      <a16:colId xmlns:a16="http://schemas.microsoft.com/office/drawing/2014/main" val="20000"/>
                    </a:ext>
                  </a:extLst>
                </a:gridCol>
                <a:gridCol w="2768157">
                  <a:extLst>
                    <a:ext uri="{9D8B030D-6E8A-4147-A177-3AD203B41FA5}">
                      <a16:colId xmlns:a16="http://schemas.microsoft.com/office/drawing/2014/main" val="20001"/>
                    </a:ext>
                  </a:extLst>
                </a:gridCol>
                <a:gridCol w="2845530">
                  <a:extLst>
                    <a:ext uri="{9D8B030D-6E8A-4147-A177-3AD203B41FA5}">
                      <a16:colId xmlns:a16="http://schemas.microsoft.com/office/drawing/2014/main" val="20002"/>
                    </a:ext>
                  </a:extLst>
                </a:gridCol>
              </a:tblGrid>
              <a:tr h="1134630">
                <a:tc>
                  <a:txBody>
                    <a:bodyPr/>
                    <a:lstStyle/>
                    <a:p>
                      <a:endParaRPr lang="en-US" sz="1600" dirty="0">
                        <a:solidFill>
                          <a:schemeClr val="tx1"/>
                        </a:solidFill>
                        <a:latin typeface="Arial" panose="020B0604020202020204" pitchFamily="34" charset="0"/>
                        <a:cs typeface="Arial" panose="020B0604020202020204" pitchFamily="34" charset="0"/>
                      </a:endParaRPr>
                    </a:p>
                  </a:txBody>
                  <a:tcPr marL="94036" marR="94036" marT="44043" marB="44043"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600">
                          <a:solidFill>
                            <a:schemeClr val="bg2"/>
                          </a:solidFill>
                          <a:latin typeface="Arial" panose="020B0604020202020204" pitchFamily="34" charset="0"/>
                          <a:cs typeface="Arial" panose="020B0604020202020204" pitchFamily="34" charset="0"/>
                        </a:rPr>
                        <a:t>Qua trung gian tế bào Mast hay là dị ứng</a:t>
                      </a:r>
                      <a:endParaRPr lang="en-US" sz="1600" dirty="0">
                        <a:solidFill>
                          <a:schemeClr val="bg2"/>
                        </a:solidFill>
                        <a:latin typeface="Arial" panose="020B0604020202020204" pitchFamily="34" charset="0"/>
                        <a:cs typeface="Arial" panose="020B0604020202020204" pitchFamily="34" charset="0"/>
                      </a:endParaRPr>
                    </a:p>
                  </a:txBody>
                  <a:tcPr marL="94036" marR="94036" marT="44043" marB="44043"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600">
                          <a:solidFill>
                            <a:schemeClr val="bg2"/>
                          </a:solidFill>
                          <a:latin typeface="Arial" panose="020B0604020202020204" pitchFamily="34" charset="0"/>
                          <a:cs typeface="Arial" panose="020B0604020202020204" pitchFamily="34" charset="0"/>
                        </a:rPr>
                        <a:t>Qua trung gian Bradykinin hay không dị ứng</a:t>
                      </a:r>
                      <a:endParaRPr lang="en-US" sz="1600" dirty="0">
                        <a:solidFill>
                          <a:schemeClr val="bg2"/>
                        </a:solidFill>
                        <a:latin typeface="Arial" panose="020B0604020202020204" pitchFamily="34" charset="0"/>
                        <a:cs typeface="Arial" panose="020B0604020202020204" pitchFamily="34" charset="0"/>
                      </a:endParaRPr>
                    </a:p>
                  </a:txBody>
                  <a:tcPr marL="94036" marR="94036" marT="44043" marB="44043"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700210">
                <a:tc>
                  <a:txBody>
                    <a:bodyPr/>
                    <a:lstStyle/>
                    <a:p>
                      <a:pPr>
                        <a:lnSpc>
                          <a:spcPct val="100000"/>
                        </a:lnSpc>
                      </a:pPr>
                      <a:r>
                        <a:rPr lang="en-US" sz="1600" b="0">
                          <a:solidFill>
                            <a:schemeClr val="tx1"/>
                          </a:solidFill>
                          <a:latin typeface="Arial" panose="020B0604020202020204" pitchFamily="34" charset="0"/>
                          <a:cs typeface="Arial" panose="020B0604020202020204" pitchFamily="34" charset="0"/>
                        </a:rPr>
                        <a:t>Khởi phát</a:t>
                      </a:r>
                      <a:endParaRPr lang="en-US" sz="1600" b="0" dirty="0">
                        <a:solidFill>
                          <a:schemeClr val="tx1"/>
                        </a:solidFill>
                        <a:latin typeface="Arial" panose="020B0604020202020204" pitchFamily="34" charset="0"/>
                        <a:cs typeface="Arial" panose="020B0604020202020204" pitchFamily="34" charset="0"/>
                      </a:endParaRPr>
                    </a:p>
                  </a:txBody>
                  <a:tcPr marL="94036" marR="94036" marT="44043" marB="440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600">
                          <a:solidFill>
                            <a:schemeClr val="tx1"/>
                          </a:solidFill>
                          <a:latin typeface="Arial" panose="020B0604020202020204" pitchFamily="34" charset="0"/>
                          <a:ea typeface="Times New Roman"/>
                          <a:cs typeface="Arial" panose="020B0604020202020204" pitchFamily="34" charset="0"/>
                        </a:rPr>
                        <a:t>Vài phút đến vài giờ</a:t>
                      </a:r>
                      <a:endParaRPr lang="en-US" sz="1600" dirty="0">
                        <a:solidFill>
                          <a:schemeClr val="tx1"/>
                        </a:solidFill>
                        <a:latin typeface="Arial" panose="020B0604020202020204" pitchFamily="34" charset="0"/>
                        <a:ea typeface="Times New Roman"/>
                        <a:cs typeface="Arial" panose="020B0604020202020204" pitchFamily="34" charset="0"/>
                      </a:endParaRPr>
                    </a:p>
                  </a:txBody>
                  <a:tcPr marL="70528" marR="70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600" dirty="0" err="1">
                          <a:solidFill>
                            <a:schemeClr val="tx1"/>
                          </a:solidFill>
                          <a:latin typeface="Arial" panose="020B0604020202020204" pitchFamily="34" charset="0"/>
                          <a:ea typeface="Times New Roman"/>
                          <a:cs typeface="Arial" panose="020B0604020202020204" pitchFamily="34" charset="0"/>
                        </a:rPr>
                        <a:t>Vài</a:t>
                      </a:r>
                      <a:r>
                        <a:rPr lang="en-US" sz="1600" dirty="0">
                          <a:solidFill>
                            <a:schemeClr val="tx1"/>
                          </a:solidFill>
                          <a:latin typeface="Arial" panose="020B0604020202020204" pitchFamily="34" charset="0"/>
                          <a:ea typeface="Times New Roman"/>
                          <a:cs typeface="Arial" panose="020B0604020202020204" pitchFamily="34" charset="0"/>
                        </a:rPr>
                        <a:t> </a:t>
                      </a:r>
                      <a:r>
                        <a:rPr lang="en-US" sz="1600" dirty="0" err="1">
                          <a:solidFill>
                            <a:schemeClr val="tx1"/>
                          </a:solidFill>
                          <a:latin typeface="Arial" panose="020B0604020202020204" pitchFamily="34" charset="0"/>
                          <a:ea typeface="Times New Roman"/>
                          <a:cs typeface="Arial" panose="020B0604020202020204" pitchFamily="34" charset="0"/>
                        </a:rPr>
                        <a:t>giờ</a:t>
                      </a:r>
                      <a:endParaRPr lang="en-US" sz="1600" dirty="0">
                        <a:solidFill>
                          <a:schemeClr val="tx1"/>
                        </a:solidFill>
                        <a:latin typeface="Arial" panose="020B0604020202020204" pitchFamily="34" charset="0"/>
                        <a:ea typeface="Times New Roman"/>
                        <a:cs typeface="Arial" panose="020B0604020202020204" pitchFamily="34" charset="0"/>
                      </a:endParaRPr>
                    </a:p>
                  </a:txBody>
                  <a:tcPr marL="70528" marR="70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34419">
                <a:tc>
                  <a:txBody>
                    <a:bodyPr/>
                    <a:lstStyle/>
                    <a:p>
                      <a:pPr>
                        <a:lnSpc>
                          <a:spcPct val="100000"/>
                        </a:lnSpc>
                      </a:pPr>
                      <a:r>
                        <a:rPr lang="en-US" sz="1600" b="0">
                          <a:solidFill>
                            <a:schemeClr val="tx1"/>
                          </a:solidFill>
                          <a:latin typeface="Arial" panose="020B0604020202020204" pitchFamily="34" charset="0"/>
                          <a:cs typeface="Arial" panose="020B0604020202020204" pitchFamily="34" charset="0"/>
                        </a:rPr>
                        <a:t>Kèm mày đay</a:t>
                      </a:r>
                      <a:endParaRPr lang="en-US" sz="1600" b="0" dirty="0">
                        <a:solidFill>
                          <a:schemeClr val="tx1"/>
                        </a:solidFill>
                        <a:latin typeface="Arial" panose="020B0604020202020204" pitchFamily="34" charset="0"/>
                        <a:cs typeface="Arial" panose="020B0604020202020204" pitchFamily="34" charset="0"/>
                      </a:endParaRPr>
                    </a:p>
                  </a:txBody>
                  <a:tcPr marL="94036" marR="94036" marT="44043" marB="440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0000"/>
                        </a:lnSpc>
                        <a:spcBef>
                          <a:spcPts val="0"/>
                        </a:spcBef>
                        <a:spcAft>
                          <a:spcPts val="0"/>
                        </a:spcAft>
                      </a:pPr>
                      <a:r>
                        <a:rPr lang="en-US" sz="1600">
                          <a:solidFill>
                            <a:schemeClr val="tx1"/>
                          </a:solidFill>
                          <a:latin typeface="Arial" panose="020B0604020202020204" pitchFamily="34" charset="0"/>
                          <a:ea typeface="Times New Roman"/>
                          <a:cs typeface="Arial" panose="020B0604020202020204" pitchFamily="34" charset="0"/>
                        </a:rPr>
                        <a:t>Có</a:t>
                      </a:r>
                      <a:endParaRPr lang="en-US" sz="1600" dirty="0">
                        <a:solidFill>
                          <a:schemeClr val="tx1"/>
                        </a:solidFill>
                        <a:latin typeface="Arial" panose="020B0604020202020204" pitchFamily="34" charset="0"/>
                        <a:ea typeface="Times New Roman"/>
                        <a:cs typeface="Arial" panose="020B0604020202020204" pitchFamily="34" charset="0"/>
                      </a:endParaRPr>
                    </a:p>
                  </a:txBody>
                  <a:tcPr marL="70528" marR="70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0000"/>
                        </a:lnSpc>
                        <a:spcBef>
                          <a:spcPts val="0"/>
                        </a:spcBef>
                        <a:spcAft>
                          <a:spcPts val="0"/>
                        </a:spcAft>
                      </a:pPr>
                      <a:r>
                        <a:rPr lang="en-US" sz="1600">
                          <a:solidFill>
                            <a:schemeClr val="tx1"/>
                          </a:solidFill>
                          <a:latin typeface="Arial" panose="020B0604020202020204" pitchFamily="34" charset="0"/>
                          <a:ea typeface="Times New Roman"/>
                          <a:cs typeface="Arial" panose="020B0604020202020204" pitchFamily="34" charset="0"/>
                        </a:rPr>
                        <a:t>Không</a:t>
                      </a:r>
                      <a:endParaRPr lang="en-US" sz="1600" dirty="0">
                        <a:solidFill>
                          <a:schemeClr val="tx1"/>
                        </a:solidFill>
                        <a:latin typeface="Arial" panose="020B0604020202020204" pitchFamily="34" charset="0"/>
                        <a:ea typeface="Times New Roman"/>
                        <a:cs typeface="Arial" panose="020B0604020202020204" pitchFamily="34" charset="0"/>
                      </a:endParaRPr>
                    </a:p>
                  </a:txBody>
                  <a:tcPr marL="70528" marR="70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2"/>
                  </a:ext>
                </a:extLst>
              </a:tr>
              <a:tr h="434419">
                <a:tc>
                  <a:txBody>
                    <a:bodyPr/>
                    <a:lstStyle/>
                    <a:p>
                      <a:pPr>
                        <a:lnSpc>
                          <a:spcPct val="100000"/>
                        </a:lnSpc>
                      </a:pPr>
                      <a:r>
                        <a:rPr lang="en-US" sz="1600" b="0">
                          <a:solidFill>
                            <a:schemeClr val="tx1"/>
                          </a:solidFill>
                          <a:latin typeface="Arial" panose="020B0604020202020204" pitchFamily="34" charset="0"/>
                          <a:cs typeface="Arial" panose="020B0604020202020204" pitchFamily="34" charset="0"/>
                        </a:rPr>
                        <a:t>Ngứa</a:t>
                      </a:r>
                      <a:endParaRPr lang="en-US" sz="1600" b="0" dirty="0">
                        <a:solidFill>
                          <a:schemeClr val="tx1"/>
                        </a:solidFill>
                        <a:latin typeface="Arial" panose="020B0604020202020204" pitchFamily="34" charset="0"/>
                        <a:cs typeface="Arial" panose="020B0604020202020204" pitchFamily="34" charset="0"/>
                      </a:endParaRPr>
                    </a:p>
                  </a:txBody>
                  <a:tcPr marL="94036" marR="94036" marT="44043" marB="440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600">
                          <a:solidFill>
                            <a:schemeClr val="tx1"/>
                          </a:solidFill>
                          <a:latin typeface="Arial" panose="020B0604020202020204" pitchFamily="34" charset="0"/>
                          <a:ea typeface="Times New Roman"/>
                          <a:cs typeface="Arial" panose="020B0604020202020204" pitchFamily="34" charset="0"/>
                        </a:rPr>
                        <a:t>Có</a:t>
                      </a:r>
                      <a:endParaRPr lang="en-US" sz="1600" dirty="0">
                        <a:solidFill>
                          <a:schemeClr val="tx1"/>
                        </a:solidFill>
                        <a:latin typeface="Arial" panose="020B0604020202020204" pitchFamily="34" charset="0"/>
                        <a:ea typeface="Times New Roman"/>
                        <a:cs typeface="Arial" panose="020B0604020202020204" pitchFamily="34" charset="0"/>
                      </a:endParaRPr>
                    </a:p>
                  </a:txBody>
                  <a:tcPr marL="70528" marR="70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latin typeface="Arial" panose="020B0604020202020204" pitchFamily="34" charset="0"/>
                          <a:ea typeface="Times New Roman"/>
                          <a:cs typeface="Arial" panose="020B0604020202020204" pitchFamily="34" charset="0"/>
                        </a:rPr>
                        <a:t>Không</a:t>
                      </a:r>
                      <a:endParaRPr lang="en-US" sz="1600" dirty="0">
                        <a:solidFill>
                          <a:schemeClr val="tx1"/>
                        </a:solidFill>
                        <a:latin typeface="Arial" panose="020B0604020202020204" pitchFamily="34" charset="0"/>
                        <a:ea typeface="Times New Roman"/>
                        <a:cs typeface="Arial" panose="020B0604020202020204" pitchFamily="34" charset="0"/>
                      </a:endParaRPr>
                    </a:p>
                  </a:txBody>
                  <a:tcPr marL="70528" marR="70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34419">
                <a:tc>
                  <a:txBody>
                    <a:bodyPr/>
                    <a:lstStyle/>
                    <a:p>
                      <a:pPr>
                        <a:lnSpc>
                          <a:spcPct val="100000"/>
                        </a:lnSpc>
                      </a:pPr>
                      <a:r>
                        <a:rPr lang="en-US" sz="1600" b="0">
                          <a:solidFill>
                            <a:schemeClr val="tx1"/>
                          </a:solidFill>
                          <a:latin typeface="Arial" panose="020B0604020202020204" pitchFamily="34" charset="0"/>
                          <a:cs typeface="Arial" panose="020B0604020202020204" pitchFamily="34" charset="0"/>
                        </a:rPr>
                        <a:t>Đau/bỏng rát</a:t>
                      </a:r>
                      <a:endParaRPr lang="en-US" sz="1600" b="0" dirty="0">
                        <a:solidFill>
                          <a:schemeClr val="tx1"/>
                        </a:solidFill>
                        <a:latin typeface="Arial" panose="020B0604020202020204" pitchFamily="34" charset="0"/>
                        <a:cs typeface="Arial" panose="020B0604020202020204" pitchFamily="34" charset="0"/>
                      </a:endParaRPr>
                    </a:p>
                  </a:txBody>
                  <a:tcPr marL="94036" marR="94036" marT="44043" marB="440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a:solidFill>
                            <a:schemeClr val="tx1"/>
                          </a:solidFill>
                          <a:latin typeface="Arial" panose="020B0604020202020204" pitchFamily="34" charset="0"/>
                          <a:ea typeface="Times New Roman"/>
                          <a:cs typeface="Arial" panose="020B0604020202020204" pitchFamily="34" charset="0"/>
                        </a:rPr>
                        <a:t>Không</a:t>
                      </a:r>
                      <a:endParaRPr lang="en-US" sz="1600" kern="1200" dirty="0">
                        <a:solidFill>
                          <a:schemeClr val="tx1"/>
                        </a:solidFill>
                        <a:latin typeface="Arial" panose="020B0604020202020204" pitchFamily="34" charset="0"/>
                        <a:ea typeface="Times New Roman"/>
                        <a:cs typeface="Arial" panose="020B0604020202020204" pitchFamily="34" charset="0"/>
                      </a:endParaRPr>
                    </a:p>
                  </a:txBody>
                  <a:tcPr marL="70528" marR="70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0000"/>
                        </a:lnSpc>
                        <a:spcBef>
                          <a:spcPts val="0"/>
                        </a:spcBef>
                        <a:spcAft>
                          <a:spcPts val="0"/>
                        </a:spcAft>
                      </a:pPr>
                      <a:r>
                        <a:rPr lang="en-US" sz="1600">
                          <a:solidFill>
                            <a:schemeClr val="tx1"/>
                          </a:solidFill>
                          <a:latin typeface="Arial" panose="020B0604020202020204" pitchFamily="34" charset="0"/>
                          <a:ea typeface="Times New Roman"/>
                          <a:cs typeface="Arial" panose="020B0604020202020204" pitchFamily="34" charset="0"/>
                        </a:rPr>
                        <a:t>Có thể có</a:t>
                      </a:r>
                      <a:endParaRPr lang="en-US" sz="1600" dirty="0">
                        <a:solidFill>
                          <a:schemeClr val="tx1"/>
                        </a:solidFill>
                        <a:latin typeface="Arial" panose="020B0604020202020204" pitchFamily="34" charset="0"/>
                        <a:ea typeface="Times New Roman"/>
                        <a:cs typeface="Arial" panose="020B0604020202020204" pitchFamily="34" charset="0"/>
                      </a:endParaRPr>
                    </a:p>
                  </a:txBody>
                  <a:tcPr marL="70528" marR="70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4"/>
                  </a:ext>
                </a:extLst>
              </a:tr>
              <a:tr h="434419">
                <a:tc>
                  <a:txBody>
                    <a:bodyPr/>
                    <a:lstStyle/>
                    <a:p>
                      <a:pPr>
                        <a:lnSpc>
                          <a:spcPct val="100000"/>
                        </a:lnSpc>
                      </a:pPr>
                      <a:r>
                        <a:rPr lang="en-US" sz="1600" b="0">
                          <a:solidFill>
                            <a:schemeClr val="tx1"/>
                          </a:solidFill>
                          <a:latin typeface="Arial" panose="020B0604020202020204" pitchFamily="34" charset="0"/>
                          <a:cs typeface="Arial" panose="020B0604020202020204" pitchFamily="34" charset="0"/>
                        </a:rPr>
                        <a:t>Kháng histamin</a:t>
                      </a:r>
                      <a:endParaRPr lang="en-US" sz="1600" b="0" dirty="0">
                        <a:solidFill>
                          <a:schemeClr val="tx1"/>
                        </a:solidFill>
                        <a:latin typeface="Arial" panose="020B0604020202020204" pitchFamily="34" charset="0"/>
                        <a:cs typeface="Arial" panose="020B0604020202020204" pitchFamily="34" charset="0"/>
                      </a:endParaRPr>
                    </a:p>
                  </a:txBody>
                  <a:tcPr marL="94036" marR="94036" marT="44043" marB="440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600" dirty="0" err="1">
                          <a:solidFill>
                            <a:schemeClr val="tx1"/>
                          </a:solidFill>
                          <a:latin typeface="Arial" panose="020B0604020202020204" pitchFamily="34" charset="0"/>
                          <a:ea typeface="Times New Roman"/>
                          <a:cs typeface="Arial" panose="020B0604020202020204" pitchFamily="34" charset="0"/>
                        </a:rPr>
                        <a:t>Có</a:t>
                      </a:r>
                      <a:endParaRPr lang="en-US" sz="1600" dirty="0">
                        <a:solidFill>
                          <a:schemeClr val="tx1"/>
                        </a:solidFill>
                        <a:latin typeface="Arial" panose="020B0604020202020204" pitchFamily="34" charset="0"/>
                        <a:ea typeface="Times New Roman"/>
                        <a:cs typeface="Arial" panose="020B0604020202020204" pitchFamily="34" charset="0"/>
                      </a:endParaRPr>
                    </a:p>
                  </a:txBody>
                  <a:tcPr marL="70528" marR="70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a:solidFill>
                            <a:schemeClr val="tx1"/>
                          </a:solidFill>
                          <a:latin typeface="Arial" panose="020B0604020202020204" pitchFamily="34" charset="0"/>
                          <a:ea typeface="Times New Roman"/>
                          <a:cs typeface="Arial" panose="020B0604020202020204" pitchFamily="34" charset="0"/>
                        </a:rPr>
                        <a:t>Không</a:t>
                      </a:r>
                      <a:endParaRPr lang="en-US" sz="1600" kern="1200" dirty="0">
                        <a:solidFill>
                          <a:schemeClr val="tx1"/>
                        </a:solidFill>
                        <a:latin typeface="Arial" panose="020B0604020202020204" pitchFamily="34" charset="0"/>
                        <a:ea typeface="Times New Roman"/>
                        <a:cs typeface="Arial" panose="020B0604020202020204" pitchFamily="34" charset="0"/>
                      </a:endParaRPr>
                    </a:p>
                  </a:txBody>
                  <a:tcPr marL="70528" marR="70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34419">
                <a:tc>
                  <a:txBody>
                    <a:bodyPr/>
                    <a:lstStyle/>
                    <a:p>
                      <a:pPr>
                        <a:lnSpc>
                          <a:spcPct val="100000"/>
                        </a:lnSpc>
                      </a:pPr>
                      <a:r>
                        <a:rPr lang="en-US" sz="1600" b="0">
                          <a:solidFill>
                            <a:schemeClr val="tx1"/>
                          </a:solidFill>
                          <a:latin typeface="Arial" panose="020B0604020202020204" pitchFamily="34" charset="0"/>
                          <a:cs typeface="Arial" panose="020B0604020202020204" pitchFamily="34" charset="0"/>
                        </a:rPr>
                        <a:t>Corticoid</a:t>
                      </a:r>
                      <a:endParaRPr lang="en-US" sz="1600" b="0" dirty="0">
                        <a:solidFill>
                          <a:schemeClr val="tx1"/>
                        </a:solidFill>
                        <a:latin typeface="Arial" panose="020B0604020202020204" pitchFamily="34" charset="0"/>
                        <a:cs typeface="Arial" panose="020B0604020202020204" pitchFamily="34" charset="0"/>
                      </a:endParaRPr>
                    </a:p>
                  </a:txBody>
                  <a:tcPr marL="94036" marR="94036" marT="44043" marB="440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0000"/>
                        </a:lnSpc>
                        <a:spcBef>
                          <a:spcPts val="0"/>
                        </a:spcBef>
                        <a:spcAft>
                          <a:spcPts val="0"/>
                        </a:spcAft>
                      </a:pPr>
                      <a:r>
                        <a:rPr lang="en-US" sz="1600">
                          <a:solidFill>
                            <a:schemeClr val="tx1"/>
                          </a:solidFill>
                          <a:latin typeface="Arial" panose="020B0604020202020204" pitchFamily="34" charset="0"/>
                          <a:ea typeface="Times New Roman"/>
                          <a:cs typeface="Arial" panose="020B0604020202020204" pitchFamily="34" charset="0"/>
                        </a:rPr>
                        <a:t>Có</a:t>
                      </a:r>
                      <a:endParaRPr lang="en-US" sz="1600" dirty="0">
                        <a:solidFill>
                          <a:schemeClr val="tx1"/>
                        </a:solidFill>
                        <a:latin typeface="Arial" panose="020B0604020202020204" pitchFamily="34" charset="0"/>
                        <a:ea typeface="Times New Roman"/>
                        <a:cs typeface="Arial" panose="020B0604020202020204" pitchFamily="34" charset="0"/>
                      </a:endParaRPr>
                    </a:p>
                  </a:txBody>
                  <a:tcPr marL="70528" marR="70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err="1">
                          <a:solidFill>
                            <a:schemeClr val="tx1"/>
                          </a:solidFill>
                          <a:latin typeface="Arial" panose="020B0604020202020204" pitchFamily="34" charset="0"/>
                          <a:ea typeface="Times New Roman"/>
                          <a:cs typeface="Arial" panose="020B0604020202020204" pitchFamily="34" charset="0"/>
                        </a:rPr>
                        <a:t>Không</a:t>
                      </a:r>
                      <a:endParaRPr lang="en-US" sz="1600" kern="1200" dirty="0">
                        <a:solidFill>
                          <a:schemeClr val="tx1"/>
                        </a:solidFill>
                        <a:latin typeface="Arial" panose="020B0604020202020204" pitchFamily="34" charset="0"/>
                        <a:ea typeface="Times New Roman"/>
                        <a:cs typeface="Arial" panose="020B0604020202020204" pitchFamily="34" charset="0"/>
                      </a:endParaRPr>
                    </a:p>
                  </a:txBody>
                  <a:tcPr marL="70528" marR="70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6"/>
                  </a:ext>
                </a:extLst>
              </a:tr>
              <a:tr h="700210">
                <a:tc>
                  <a:txBody>
                    <a:bodyPr/>
                    <a:lstStyle/>
                    <a:p>
                      <a:pPr>
                        <a:lnSpc>
                          <a:spcPct val="100000"/>
                        </a:lnSpc>
                      </a:pPr>
                      <a:r>
                        <a:rPr lang="en-US" sz="1600" b="0" dirty="0" err="1">
                          <a:solidFill>
                            <a:schemeClr val="tx1"/>
                          </a:solidFill>
                          <a:latin typeface="Arial" panose="020B0604020202020204" pitchFamily="34" charset="0"/>
                          <a:cs typeface="Arial" panose="020B0604020202020204" pitchFamily="34" charset="0"/>
                        </a:rPr>
                        <a:t>Hóa</a:t>
                      </a:r>
                      <a:r>
                        <a:rPr lang="en-US" sz="1600" b="0" baseline="0" dirty="0">
                          <a:solidFill>
                            <a:schemeClr val="tx1"/>
                          </a:solidFill>
                          <a:latin typeface="Arial" panose="020B0604020202020204" pitchFamily="34" charset="0"/>
                          <a:cs typeface="Arial" panose="020B0604020202020204" pitchFamily="34" charset="0"/>
                        </a:rPr>
                        <a:t> </a:t>
                      </a:r>
                      <a:r>
                        <a:rPr lang="en-US" sz="1600" b="0" baseline="0" dirty="0" err="1">
                          <a:solidFill>
                            <a:schemeClr val="tx1"/>
                          </a:solidFill>
                          <a:latin typeface="Arial" panose="020B0604020202020204" pitchFamily="34" charset="0"/>
                          <a:cs typeface="Arial" panose="020B0604020202020204" pitchFamily="34" charset="0"/>
                        </a:rPr>
                        <a:t>chất</a:t>
                      </a:r>
                      <a:r>
                        <a:rPr lang="en-US" sz="1600" b="0" baseline="0" dirty="0">
                          <a:solidFill>
                            <a:schemeClr val="tx1"/>
                          </a:solidFill>
                          <a:latin typeface="Arial" panose="020B0604020202020204" pitchFamily="34" charset="0"/>
                          <a:cs typeface="Arial" panose="020B0604020202020204" pitchFamily="34" charset="0"/>
                        </a:rPr>
                        <a:t> </a:t>
                      </a:r>
                      <a:r>
                        <a:rPr lang="en-US" sz="1600" b="0" baseline="0" dirty="0" err="1">
                          <a:solidFill>
                            <a:schemeClr val="tx1"/>
                          </a:solidFill>
                          <a:latin typeface="Arial" panose="020B0604020202020204" pitchFamily="34" charset="0"/>
                          <a:cs typeface="Arial" panose="020B0604020202020204" pitchFamily="34" charset="0"/>
                        </a:rPr>
                        <a:t>trung</a:t>
                      </a:r>
                      <a:r>
                        <a:rPr lang="en-US" sz="1600" b="0" baseline="0" dirty="0">
                          <a:solidFill>
                            <a:schemeClr val="tx1"/>
                          </a:solidFill>
                          <a:latin typeface="Arial" panose="020B0604020202020204" pitchFamily="34" charset="0"/>
                          <a:cs typeface="Arial" panose="020B0604020202020204" pitchFamily="34" charset="0"/>
                        </a:rPr>
                        <a:t> </a:t>
                      </a:r>
                      <a:r>
                        <a:rPr lang="en-US" sz="1600" b="0" baseline="0" dirty="0" err="1">
                          <a:solidFill>
                            <a:schemeClr val="tx1"/>
                          </a:solidFill>
                          <a:latin typeface="Arial" panose="020B0604020202020204" pitchFamily="34" charset="0"/>
                          <a:cs typeface="Arial" panose="020B0604020202020204" pitchFamily="34" charset="0"/>
                        </a:rPr>
                        <a:t>gian</a:t>
                      </a:r>
                      <a:endParaRPr lang="en-US" sz="1600" b="0" dirty="0">
                        <a:solidFill>
                          <a:schemeClr val="tx1"/>
                        </a:solidFill>
                        <a:latin typeface="Arial" panose="020B0604020202020204" pitchFamily="34" charset="0"/>
                        <a:cs typeface="Arial" panose="020B0604020202020204" pitchFamily="34" charset="0"/>
                      </a:endParaRPr>
                    </a:p>
                  </a:txBody>
                  <a:tcPr marL="94036" marR="94036" marT="44043" marB="440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600" dirty="0" err="1">
                          <a:solidFill>
                            <a:schemeClr val="tx1"/>
                          </a:solidFill>
                          <a:latin typeface="Arial" panose="020B0604020202020204" pitchFamily="34" charset="0"/>
                          <a:ea typeface="Times New Roman"/>
                          <a:cs typeface="Arial" panose="020B0604020202020204" pitchFamily="34" charset="0"/>
                        </a:rPr>
                        <a:t>Histamin</a:t>
                      </a:r>
                      <a:r>
                        <a:rPr lang="en-US" sz="1600" baseline="0" dirty="0">
                          <a:solidFill>
                            <a:schemeClr val="tx1"/>
                          </a:solidFill>
                          <a:latin typeface="Arial" panose="020B0604020202020204" pitchFamily="34" charset="0"/>
                          <a:ea typeface="Times New Roman"/>
                          <a:cs typeface="Arial" panose="020B0604020202020204" pitchFamily="34" charset="0"/>
                        </a:rPr>
                        <a:t>, </a:t>
                      </a:r>
                      <a:r>
                        <a:rPr lang="en-US" sz="1600" baseline="0" dirty="0" err="1">
                          <a:solidFill>
                            <a:schemeClr val="tx1"/>
                          </a:solidFill>
                          <a:latin typeface="Arial" panose="020B0604020202020204" pitchFamily="34" charset="0"/>
                          <a:ea typeface="Times New Roman"/>
                          <a:cs typeface="Arial" panose="020B0604020202020204" pitchFamily="34" charset="0"/>
                        </a:rPr>
                        <a:t>Leukotrien</a:t>
                      </a:r>
                      <a:r>
                        <a:rPr lang="en-US" sz="1600" baseline="0" dirty="0">
                          <a:solidFill>
                            <a:schemeClr val="tx1"/>
                          </a:solidFill>
                          <a:latin typeface="Arial" panose="020B0604020202020204" pitchFamily="34" charset="0"/>
                          <a:ea typeface="Times New Roman"/>
                          <a:cs typeface="Arial" panose="020B0604020202020204" pitchFamily="34" charset="0"/>
                        </a:rPr>
                        <a:t>, PAF…</a:t>
                      </a:r>
                      <a:endParaRPr lang="en-US" sz="1600" dirty="0">
                        <a:solidFill>
                          <a:schemeClr val="tx1"/>
                        </a:solidFill>
                        <a:latin typeface="Arial" panose="020B0604020202020204" pitchFamily="34" charset="0"/>
                        <a:ea typeface="Times New Roman"/>
                        <a:cs typeface="Arial" panose="020B0604020202020204" pitchFamily="34" charset="0"/>
                      </a:endParaRPr>
                    </a:p>
                  </a:txBody>
                  <a:tcPr marL="70528" marR="70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err="1">
                          <a:solidFill>
                            <a:schemeClr val="tx1"/>
                          </a:solidFill>
                          <a:latin typeface="Arial" panose="020B0604020202020204" pitchFamily="34" charset="0"/>
                          <a:ea typeface="Times New Roman"/>
                          <a:cs typeface="Arial" panose="020B0604020202020204" pitchFamily="34" charset="0"/>
                        </a:rPr>
                        <a:t>Bradykinin</a:t>
                      </a:r>
                      <a:r>
                        <a:rPr lang="en-US" sz="1600" kern="1200" dirty="0">
                          <a:solidFill>
                            <a:schemeClr val="tx1"/>
                          </a:solidFill>
                          <a:latin typeface="Arial" panose="020B0604020202020204" pitchFamily="34" charset="0"/>
                          <a:ea typeface="Times New Roman"/>
                          <a:cs typeface="Arial" panose="020B0604020202020204" pitchFamily="34" charset="0"/>
                        </a:rPr>
                        <a:t>, </a:t>
                      </a:r>
                      <a:r>
                        <a:rPr lang="en-US" sz="1600" kern="1200" dirty="0" err="1">
                          <a:solidFill>
                            <a:schemeClr val="tx1"/>
                          </a:solidFill>
                          <a:latin typeface="Arial" panose="020B0604020202020204" pitchFamily="34" charset="0"/>
                          <a:ea typeface="Times New Roman"/>
                          <a:cs typeface="Arial" panose="020B0604020202020204" pitchFamily="34" charset="0"/>
                        </a:rPr>
                        <a:t>sp</a:t>
                      </a:r>
                      <a:r>
                        <a:rPr lang="en-US" sz="1600" kern="1200" baseline="0" dirty="0">
                          <a:solidFill>
                            <a:schemeClr val="tx1"/>
                          </a:solidFill>
                          <a:latin typeface="Arial" panose="020B0604020202020204" pitchFamily="34" charset="0"/>
                          <a:ea typeface="Times New Roman"/>
                          <a:cs typeface="Arial" panose="020B0604020202020204" pitchFamily="34" charset="0"/>
                        </a:rPr>
                        <a:t> </a:t>
                      </a:r>
                      <a:r>
                        <a:rPr lang="en-US" sz="1600" kern="1200" baseline="0" dirty="0" err="1">
                          <a:solidFill>
                            <a:schemeClr val="tx1"/>
                          </a:solidFill>
                          <a:latin typeface="Arial" panose="020B0604020202020204" pitchFamily="34" charset="0"/>
                          <a:ea typeface="Times New Roman"/>
                          <a:cs typeface="Arial" panose="020B0604020202020204" pitchFamily="34" charset="0"/>
                        </a:rPr>
                        <a:t>hoạt</a:t>
                      </a:r>
                      <a:r>
                        <a:rPr lang="en-US" sz="1600" kern="1200" baseline="0" dirty="0">
                          <a:solidFill>
                            <a:schemeClr val="tx1"/>
                          </a:solidFill>
                          <a:latin typeface="Arial" panose="020B0604020202020204" pitchFamily="34" charset="0"/>
                          <a:ea typeface="Times New Roman"/>
                          <a:cs typeface="Arial" panose="020B0604020202020204" pitchFamily="34" charset="0"/>
                        </a:rPr>
                        <a:t> </a:t>
                      </a:r>
                      <a:r>
                        <a:rPr lang="en-US" sz="1600" kern="1200" baseline="0" dirty="0" err="1">
                          <a:solidFill>
                            <a:schemeClr val="tx1"/>
                          </a:solidFill>
                          <a:latin typeface="Arial" panose="020B0604020202020204" pitchFamily="34" charset="0"/>
                          <a:ea typeface="Times New Roman"/>
                          <a:cs typeface="Arial" panose="020B0604020202020204" pitchFamily="34" charset="0"/>
                        </a:rPr>
                        <a:t>hóa</a:t>
                      </a:r>
                      <a:r>
                        <a:rPr lang="en-US" sz="1600" kern="1200" baseline="0" dirty="0">
                          <a:solidFill>
                            <a:schemeClr val="tx1"/>
                          </a:solidFill>
                          <a:latin typeface="Arial" panose="020B0604020202020204" pitchFamily="34" charset="0"/>
                          <a:ea typeface="Times New Roman"/>
                          <a:cs typeface="Arial" panose="020B0604020202020204" pitchFamily="34" charset="0"/>
                        </a:rPr>
                        <a:t> </a:t>
                      </a:r>
                      <a:r>
                        <a:rPr lang="en-US" sz="1600" kern="1200" baseline="0" dirty="0" err="1">
                          <a:solidFill>
                            <a:schemeClr val="tx1"/>
                          </a:solidFill>
                          <a:latin typeface="Arial" panose="020B0604020202020204" pitchFamily="34" charset="0"/>
                          <a:ea typeface="Times New Roman"/>
                          <a:cs typeface="Arial" panose="020B0604020202020204" pitchFamily="34" charset="0"/>
                        </a:rPr>
                        <a:t>bô</a:t>
                      </a:r>
                      <a:r>
                        <a:rPr lang="en-US" sz="1600" kern="1200" baseline="0" dirty="0">
                          <a:solidFill>
                            <a:schemeClr val="tx1"/>
                          </a:solidFill>
                          <a:latin typeface="Arial" panose="020B0604020202020204" pitchFamily="34" charset="0"/>
                          <a:ea typeface="Times New Roman"/>
                          <a:cs typeface="Arial" panose="020B0604020202020204" pitchFamily="34" charset="0"/>
                        </a:rPr>
                        <a:t>̉ </a:t>
                      </a:r>
                      <a:r>
                        <a:rPr lang="en-US" sz="1600" kern="1200" baseline="0" dirty="0" err="1">
                          <a:solidFill>
                            <a:schemeClr val="tx1"/>
                          </a:solidFill>
                          <a:latin typeface="Arial" panose="020B0604020202020204" pitchFamily="34" charset="0"/>
                          <a:ea typeface="Times New Roman"/>
                          <a:cs typeface="Arial" panose="020B0604020202020204" pitchFamily="34" charset="0"/>
                        </a:rPr>
                        <a:t>thê</a:t>
                      </a:r>
                      <a:r>
                        <a:rPr lang="en-US" sz="1600" kern="1200" baseline="0" dirty="0">
                          <a:solidFill>
                            <a:schemeClr val="tx1"/>
                          </a:solidFill>
                          <a:latin typeface="Arial" panose="020B0604020202020204" pitchFamily="34" charset="0"/>
                          <a:ea typeface="Times New Roman"/>
                          <a:cs typeface="Arial" panose="020B0604020202020204" pitchFamily="34" charset="0"/>
                        </a:rPr>
                        <a:t>̉</a:t>
                      </a:r>
                      <a:endParaRPr lang="en-US" sz="1600" kern="1200" dirty="0">
                        <a:solidFill>
                          <a:schemeClr val="tx1"/>
                        </a:solidFill>
                        <a:latin typeface="Arial" panose="020B0604020202020204" pitchFamily="34" charset="0"/>
                        <a:ea typeface="Times New Roman"/>
                        <a:cs typeface="Arial" panose="020B0604020202020204" pitchFamily="34" charset="0"/>
                      </a:endParaRPr>
                    </a:p>
                  </a:txBody>
                  <a:tcPr marL="70528" marR="70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434419">
                <a:tc>
                  <a:txBody>
                    <a:bodyPr/>
                    <a:lstStyle/>
                    <a:p>
                      <a:pPr>
                        <a:lnSpc>
                          <a:spcPct val="100000"/>
                        </a:lnSpc>
                      </a:pPr>
                      <a:r>
                        <a:rPr lang="en-US" sz="1600" b="0" dirty="0" err="1">
                          <a:solidFill>
                            <a:schemeClr val="tx1"/>
                          </a:solidFill>
                          <a:latin typeface="Arial" panose="020B0604020202020204" pitchFamily="34" charset="0"/>
                          <a:cs typeface="Arial" panose="020B0604020202020204" pitchFamily="34" charset="0"/>
                        </a:rPr>
                        <a:t>Bản</a:t>
                      </a:r>
                      <a:r>
                        <a:rPr lang="en-US" sz="1600" b="0" baseline="0" dirty="0">
                          <a:solidFill>
                            <a:schemeClr val="tx1"/>
                          </a:solidFill>
                          <a:latin typeface="Arial" panose="020B0604020202020204" pitchFamily="34" charset="0"/>
                          <a:cs typeface="Arial" panose="020B0604020202020204" pitchFamily="34" charset="0"/>
                        </a:rPr>
                        <a:t> </a:t>
                      </a:r>
                      <a:r>
                        <a:rPr lang="en-US" sz="1600" b="0" baseline="0" dirty="0" err="1">
                          <a:solidFill>
                            <a:schemeClr val="tx1"/>
                          </a:solidFill>
                          <a:latin typeface="Arial" panose="020B0604020202020204" pitchFamily="34" charset="0"/>
                          <a:cs typeface="Arial" panose="020B0604020202020204" pitchFamily="34" charset="0"/>
                        </a:rPr>
                        <a:t>chất</a:t>
                      </a:r>
                      <a:endParaRPr lang="en-US" sz="1600" b="0" dirty="0">
                        <a:solidFill>
                          <a:schemeClr val="tx1"/>
                        </a:solidFill>
                        <a:latin typeface="Arial" panose="020B0604020202020204" pitchFamily="34" charset="0"/>
                        <a:cs typeface="Arial" panose="020B0604020202020204" pitchFamily="34" charset="0"/>
                      </a:endParaRPr>
                    </a:p>
                  </a:txBody>
                  <a:tcPr marL="94036" marR="94036" marT="44043" marB="440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0000"/>
                        </a:lnSpc>
                        <a:spcBef>
                          <a:spcPts val="0"/>
                        </a:spcBef>
                        <a:spcAft>
                          <a:spcPts val="0"/>
                        </a:spcAft>
                      </a:pPr>
                      <a:r>
                        <a:rPr lang="en-US" sz="1600" dirty="0" err="1">
                          <a:solidFill>
                            <a:schemeClr val="tx1"/>
                          </a:solidFill>
                          <a:latin typeface="Arial" panose="020B0604020202020204" pitchFamily="34" charset="0"/>
                          <a:ea typeface="Times New Roman"/>
                          <a:cs typeface="Arial" panose="020B0604020202020204" pitchFamily="34" charset="0"/>
                        </a:rPr>
                        <a:t>Mắc</a:t>
                      </a:r>
                      <a:r>
                        <a:rPr lang="en-US" sz="1600" baseline="0" dirty="0">
                          <a:solidFill>
                            <a:schemeClr val="tx1"/>
                          </a:solidFill>
                          <a:latin typeface="Arial" panose="020B0604020202020204" pitchFamily="34" charset="0"/>
                          <a:ea typeface="Times New Roman"/>
                          <a:cs typeface="Arial" panose="020B0604020202020204" pitchFamily="34" charset="0"/>
                        </a:rPr>
                        <a:t> </a:t>
                      </a:r>
                      <a:r>
                        <a:rPr lang="en-US" sz="1600" baseline="0" dirty="0" err="1">
                          <a:solidFill>
                            <a:schemeClr val="tx1"/>
                          </a:solidFill>
                          <a:latin typeface="Arial" panose="020B0604020202020204" pitchFamily="34" charset="0"/>
                          <a:ea typeface="Times New Roman"/>
                          <a:cs typeface="Arial" panose="020B0604020202020204" pitchFamily="34" charset="0"/>
                        </a:rPr>
                        <a:t>phải</a:t>
                      </a:r>
                      <a:endParaRPr lang="en-US" sz="1600" dirty="0">
                        <a:solidFill>
                          <a:schemeClr val="tx1"/>
                        </a:solidFill>
                        <a:latin typeface="Arial" panose="020B0604020202020204" pitchFamily="34" charset="0"/>
                        <a:ea typeface="Times New Roman"/>
                        <a:cs typeface="Arial" panose="020B0604020202020204" pitchFamily="34" charset="0"/>
                      </a:endParaRPr>
                    </a:p>
                  </a:txBody>
                  <a:tcPr marL="70528" marR="70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Arial" panose="020B0604020202020204" pitchFamily="34" charset="0"/>
                          <a:ea typeface="Times New Roman"/>
                          <a:cs typeface="Arial" panose="020B0604020202020204" pitchFamily="34" charset="0"/>
                        </a:rPr>
                        <a:t>Di </a:t>
                      </a:r>
                      <a:r>
                        <a:rPr lang="en-US" sz="1600" kern="1200" dirty="0" err="1">
                          <a:solidFill>
                            <a:schemeClr val="tx1"/>
                          </a:solidFill>
                          <a:latin typeface="Arial" panose="020B0604020202020204" pitchFamily="34" charset="0"/>
                          <a:ea typeface="Times New Roman"/>
                          <a:cs typeface="Arial" panose="020B0604020202020204" pitchFamily="34" charset="0"/>
                        </a:rPr>
                        <a:t>truyền</a:t>
                      </a:r>
                      <a:endParaRPr lang="en-US" sz="1600" kern="1200" dirty="0">
                        <a:solidFill>
                          <a:schemeClr val="tx1"/>
                        </a:solidFill>
                        <a:latin typeface="Arial" panose="020B0604020202020204" pitchFamily="34" charset="0"/>
                        <a:ea typeface="Times New Roman"/>
                        <a:cs typeface="Arial" panose="020B0604020202020204" pitchFamily="34" charset="0"/>
                      </a:endParaRPr>
                    </a:p>
                  </a:txBody>
                  <a:tcPr marL="70528" marR="70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8"/>
                  </a:ext>
                </a:extLst>
              </a:tr>
            </a:tbl>
          </a:graphicData>
        </a:graphic>
      </p:graphicFrame>
      <p:sp>
        <p:nvSpPr>
          <p:cNvPr id="3" name="Slide Number Placeholder 2"/>
          <p:cNvSpPr>
            <a:spLocks noGrp="1"/>
          </p:cNvSpPr>
          <p:nvPr>
            <p:ph type="sldNum" sz="quarter" idx="12"/>
          </p:nvPr>
        </p:nvSpPr>
        <p:spPr/>
        <p:txBody>
          <a:bodyPr/>
          <a:lstStyle/>
          <a:p>
            <a:fld id="{3459FDB3-7C5F-4E04-98D0-D13F3AFA46E8}" type="slidenum">
              <a:rPr lang="en-US" smtClean="0"/>
              <a:pPr/>
              <a:t>14</a:t>
            </a:fld>
            <a:endParaRPr lang="en-US" dirty="0"/>
          </a:p>
        </p:txBody>
      </p:sp>
    </p:spTree>
    <p:custDataLst>
      <p:tags r:id="rId1"/>
    </p:custDataLst>
    <p:extLst>
      <p:ext uri="{BB962C8B-B14F-4D97-AF65-F5344CB8AC3E}">
        <p14:creationId xmlns:p14="http://schemas.microsoft.com/office/powerpoint/2010/main" val="3300819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2">
            <a:extLst>
              <a:ext uri="{FF2B5EF4-FFF2-40B4-BE49-F238E27FC236}">
                <a16:creationId xmlns:a16="http://schemas.microsoft.com/office/drawing/2014/main" id="{276F935A-DB7B-4E2A-BBEC-67C3CE4DE15B}"/>
              </a:ext>
            </a:extLst>
          </p:cNvPr>
          <p:cNvSpPr>
            <a:spLocks noGrp="1"/>
          </p:cNvSpPr>
          <p:nvPr>
            <p:ph type="sldNum" sz="quarter" idx="12"/>
          </p:nvPr>
        </p:nvSpPr>
        <p:spPr>
          <a:xfrm>
            <a:off x="34629" y="6525346"/>
            <a:ext cx="589856" cy="196131"/>
          </a:xfrm>
        </p:spPr>
        <p:txBody>
          <a:bodyPr/>
          <a:lstStyle/>
          <a:p>
            <a:fld id="{E9B57936-92EF-4126-AE48-1D9D36D15E98}" type="slidenum">
              <a:rPr kumimoji="1" lang="ja-JP" altLang="en-US" smtClean="0"/>
              <a:pPr/>
              <a:t>15</a:t>
            </a:fld>
            <a:endParaRPr kumimoji="1" lang="ja-JP" altLang="en-US"/>
          </a:p>
        </p:txBody>
      </p:sp>
      <p:sp>
        <p:nvSpPr>
          <p:cNvPr id="3" name="Заголовок 3">
            <a:extLst>
              <a:ext uri="{FF2B5EF4-FFF2-40B4-BE49-F238E27FC236}">
                <a16:creationId xmlns:a16="http://schemas.microsoft.com/office/drawing/2014/main" id="{DF158C50-6085-4942-BB41-5DD728CC294C}"/>
              </a:ext>
            </a:extLst>
          </p:cNvPr>
          <p:cNvSpPr txBox="1">
            <a:spLocks/>
          </p:cNvSpPr>
          <p:nvPr/>
        </p:nvSpPr>
        <p:spPr>
          <a:xfrm>
            <a:off x="271759" y="207368"/>
            <a:ext cx="11137568" cy="70394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2400">
                <a:latin typeface="Times New Roman" panose="02020603050405020304" pitchFamily="18" charset="0"/>
                <a:cs typeface="Times New Roman" panose="02020603050405020304" pitchFamily="18" charset="0"/>
              </a:rPr>
              <a:t>HSAACI_CHƯƠNG TRÌNH XÉT NGHIỆM PHÙ MẠCH DI TRUYỀN MIỄN PHÍ</a:t>
            </a:r>
            <a:endParaRPr lang="ru-RU" sz="2400" dirty="0">
              <a:latin typeface="Times New Roman" panose="02020603050405020304" pitchFamily="18" charset="0"/>
              <a:cs typeface="Times New Roman" panose="02020603050405020304" pitchFamily="18" charset="0"/>
            </a:endParaRPr>
          </a:p>
        </p:txBody>
      </p:sp>
      <p:graphicFrame>
        <p:nvGraphicFramePr>
          <p:cNvPr id="4" name="Таблица 4">
            <a:extLst>
              <a:ext uri="{FF2B5EF4-FFF2-40B4-BE49-F238E27FC236}">
                <a16:creationId xmlns:a16="http://schemas.microsoft.com/office/drawing/2014/main" id="{D65BE7A7-A894-4F90-B450-68FCB8734765}"/>
              </a:ext>
            </a:extLst>
          </p:cNvPr>
          <p:cNvGraphicFramePr>
            <a:graphicFrameLocks noGrp="1"/>
          </p:cNvGraphicFramePr>
          <p:nvPr/>
        </p:nvGraphicFramePr>
        <p:xfrm>
          <a:off x="271760" y="1101139"/>
          <a:ext cx="11582167" cy="5234379"/>
        </p:xfrm>
        <a:graphic>
          <a:graphicData uri="http://schemas.openxmlformats.org/drawingml/2006/table">
            <a:tbl>
              <a:tblPr>
                <a:tableStyleId>{5C22544A-7EE6-4342-B048-85BDC9FD1C3A}</a:tableStyleId>
              </a:tblPr>
              <a:tblGrid>
                <a:gridCol w="2581891">
                  <a:extLst>
                    <a:ext uri="{9D8B030D-6E8A-4147-A177-3AD203B41FA5}">
                      <a16:colId xmlns:a16="http://schemas.microsoft.com/office/drawing/2014/main" val="125396317"/>
                    </a:ext>
                  </a:extLst>
                </a:gridCol>
                <a:gridCol w="2119971">
                  <a:extLst>
                    <a:ext uri="{9D8B030D-6E8A-4147-A177-3AD203B41FA5}">
                      <a16:colId xmlns:a16="http://schemas.microsoft.com/office/drawing/2014/main" val="4249071811"/>
                    </a:ext>
                  </a:extLst>
                </a:gridCol>
                <a:gridCol w="1623864">
                  <a:extLst>
                    <a:ext uri="{9D8B030D-6E8A-4147-A177-3AD203B41FA5}">
                      <a16:colId xmlns:a16="http://schemas.microsoft.com/office/drawing/2014/main" val="1534767940"/>
                    </a:ext>
                  </a:extLst>
                </a:gridCol>
                <a:gridCol w="5256441">
                  <a:extLst>
                    <a:ext uri="{9D8B030D-6E8A-4147-A177-3AD203B41FA5}">
                      <a16:colId xmlns:a16="http://schemas.microsoft.com/office/drawing/2014/main" val="1070001296"/>
                    </a:ext>
                  </a:extLst>
                </a:gridCol>
              </a:tblGrid>
              <a:tr h="6171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200" b="1" dirty="0">
                          <a:solidFill>
                            <a:schemeClr val="bg1"/>
                          </a:solidFill>
                          <a:latin typeface="Times New Roman" panose="02020603050405020304" pitchFamily="18" charset="0"/>
                          <a:cs typeface="Times New Roman" panose="02020603050405020304" pitchFamily="18" charset="0"/>
                        </a:rPr>
                        <a:t>BỆNH LÝ</a:t>
                      </a:r>
                      <a:endParaRPr lang="ru-RU" sz="1200" b="1" dirty="0">
                        <a:solidFill>
                          <a:schemeClr val="bg1"/>
                        </a:solidFill>
                        <a:latin typeface="Times New Roman" panose="02020603050405020304" pitchFamily="18" charset="0"/>
                        <a:cs typeface="Times New Roman" panose="02020603050405020304" pitchFamily="18" charset="0"/>
                      </a:endParaRPr>
                    </a:p>
                  </a:txBody>
                  <a:tcPr anchor="ctr">
                    <a:solidFill>
                      <a:srgbClr val="FF0000"/>
                    </a:solidFill>
                  </a:tcPr>
                </a:tc>
                <a:tc>
                  <a:txBody>
                    <a:bodyPr/>
                    <a:lstStyle/>
                    <a:p>
                      <a:pPr algn="l"/>
                      <a:r>
                        <a:rPr kumimoji="1" lang="vi-VN" sz="1200" b="1" kern="1200" dirty="0">
                          <a:solidFill>
                            <a:schemeClr val="dk1"/>
                          </a:solidFill>
                          <a:effectLst/>
                          <a:latin typeface="Times New Roman" panose="02020603050405020304" pitchFamily="18" charset="0"/>
                          <a:ea typeface="+mn-ea"/>
                          <a:cs typeface="Times New Roman" panose="02020603050405020304" pitchFamily="18" charset="0"/>
                        </a:rPr>
                        <a:t>Phù mạch di truyền</a:t>
                      </a:r>
                      <a:endParaRPr lang="ru-RU" sz="1200" b="1" dirty="0">
                        <a:latin typeface="Times New Roman" panose="02020603050405020304" pitchFamily="18" charset="0"/>
                        <a:cs typeface="Times New Roman" panose="02020603050405020304" pitchFamily="18" charset="0"/>
                      </a:endParaRPr>
                    </a:p>
                  </a:txBody>
                  <a:tcPr anchor="ctr"/>
                </a:tc>
                <a:tc>
                  <a:txBody>
                    <a:bodyPr/>
                    <a:lstStyle/>
                    <a:p>
                      <a:r>
                        <a:rPr lang="vi-VN" sz="1200" b="1" dirty="0">
                          <a:solidFill>
                            <a:schemeClr val="bg1"/>
                          </a:solidFill>
                          <a:latin typeface="Times New Roman" panose="02020603050405020304" pitchFamily="18" charset="0"/>
                          <a:cs typeface="Times New Roman" panose="02020603050405020304" pitchFamily="18" charset="0"/>
                        </a:rPr>
                        <a:t>SỐ LƯỢNG</a:t>
                      </a:r>
                      <a:endParaRPr lang="ru-RU" sz="1200" b="1" dirty="0">
                        <a:solidFill>
                          <a:schemeClr val="bg1"/>
                        </a:solidFill>
                        <a:latin typeface="Times New Roman" panose="02020603050405020304" pitchFamily="18" charset="0"/>
                        <a:cs typeface="Times New Roman" panose="02020603050405020304" pitchFamily="18" charset="0"/>
                      </a:endParaRPr>
                    </a:p>
                  </a:txBody>
                  <a:tcPr anchor="ctr">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Times New Roman" panose="02020603050405020304" pitchFamily="18" charset="0"/>
                          <a:cs typeface="Times New Roman" panose="02020603050405020304" pitchFamily="18" charset="0"/>
                        </a:rPr>
                        <a:t>100 </a:t>
                      </a:r>
                      <a:r>
                        <a:rPr lang="vi-VN" sz="1200" b="1" dirty="0">
                          <a:latin typeface="Times New Roman" panose="02020603050405020304" pitchFamily="18" charset="0"/>
                          <a:cs typeface="Times New Roman" panose="02020603050405020304" pitchFamily="18" charset="0"/>
                        </a:rPr>
                        <a:t>bệnh nhân </a:t>
                      </a:r>
                      <a:endParaRPr lang="ru-RU" sz="12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848434052"/>
                  </a:ext>
                </a:extLst>
              </a:tr>
              <a:tr h="7756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200" b="1" dirty="0">
                          <a:solidFill>
                            <a:schemeClr val="bg1"/>
                          </a:solidFill>
                          <a:latin typeface="Times New Roman" panose="02020603050405020304" pitchFamily="18" charset="0"/>
                          <a:cs typeface="Times New Roman" panose="02020603050405020304" pitchFamily="18" charset="0"/>
                        </a:rPr>
                        <a:t>PHẠM VI ÁP DỤNG</a:t>
                      </a:r>
                      <a:endParaRPr lang="ru-RU" sz="1200" b="1" dirty="0">
                        <a:solidFill>
                          <a:schemeClr val="bg1"/>
                        </a:solidFill>
                        <a:latin typeface="Times New Roman" panose="02020603050405020304" pitchFamily="18" charset="0"/>
                        <a:cs typeface="Times New Roman" panose="02020603050405020304" pitchFamily="18" charset="0"/>
                      </a:endParaRPr>
                    </a:p>
                  </a:txBody>
                  <a:tcPr anchor="ctr">
                    <a:solidFill>
                      <a:srgbClr val="FF0000"/>
                    </a:solidFill>
                  </a:tcPr>
                </a:tc>
                <a:tc>
                  <a:txBody>
                    <a:bodyPr/>
                    <a:lstStyle/>
                    <a:p>
                      <a:pPr algn="l"/>
                      <a:r>
                        <a:rPr lang="vi-VN" sz="1200" b="1" dirty="0">
                          <a:latin typeface="Times New Roman" panose="02020603050405020304" pitchFamily="18" charset="0"/>
                          <a:cs typeface="Times New Roman" panose="02020603050405020304" pitchFamily="18" charset="0"/>
                        </a:rPr>
                        <a:t>Toàn quốc</a:t>
                      </a:r>
                      <a:endParaRPr lang="ru-RU" sz="1200" b="1" dirty="0">
                        <a:latin typeface="Times New Roman" panose="02020603050405020304" pitchFamily="18" charset="0"/>
                        <a:cs typeface="Times New Roman" panose="02020603050405020304" pitchFamily="18" charset="0"/>
                      </a:endParaRPr>
                    </a:p>
                  </a:txBody>
                  <a:tcPr anchor="ctr"/>
                </a:tc>
                <a:tc>
                  <a:txBody>
                    <a:bodyPr/>
                    <a:lstStyle/>
                    <a:p>
                      <a:r>
                        <a:rPr lang="vi-VN" sz="1200" b="1" dirty="0">
                          <a:solidFill>
                            <a:schemeClr val="bg1"/>
                          </a:solidFill>
                          <a:latin typeface="Times New Roman" panose="02020603050405020304" pitchFamily="18" charset="0"/>
                          <a:cs typeface="Times New Roman" panose="02020603050405020304" pitchFamily="18" charset="0"/>
                        </a:rPr>
                        <a:t>TÊN XÉT NGHIỆM</a:t>
                      </a:r>
                      <a:endParaRPr lang="ru-RU" sz="1200" b="1" dirty="0">
                        <a:solidFill>
                          <a:schemeClr val="bg1"/>
                        </a:solidFill>
                        <a:latin typeface="Times New Roman" panose="02020603050405020304" pitchFamily="18" charset="0"/>
                        <a:cs typeface="Times New Roman" panose="02020603050405020304" pitchFamily="18" charset="0"/>
                      </a:endParaRPr>
                    </a:p>
                  </a:txBody>
                  <a:tcPr anchor="ctr">
                    <a:solidFill>
                      <a:srgbClr val="FF0000"/>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vi-VN" sz="1200" b="1" kern="1200" dirty="0">
                          <a:solidFill>
                            <a:schemeClr val="tx1"/>
                          </a:solidFill>
                          <a:effectLst/>
                          <a:latin typeface="Times New Roman" panose="02020603050405020304" pitchFamily="18" charset="0"/>
                          <a:ea typeface="+mn-ea"/>
                          <a:cs typeface="Times New Roman" panose="02020603050405020304" pitchFamily="18" charset="0"/>
                        </a:rPr>
                        <a:t>Bổ thể C4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vi-VN" sz="1200" b="1" kern="1200" dirty="0">
                          <a:solidFill>
                            <a:schemeClr val="tx1"/>
                          </a:solidFill>
                          <a:effectLst/>
                          <a:latin typeface="Times New Roman" panose="02020603050405020304" pitchFamily="18" charset="0"/>
                          <a:ea typeface="+mn-ea"/>
                          <a:cs typeface="Times New Roman" panose="02020603050405020304" pitchFamily="18" charset="0"/>
                        </a:rPr>
                        <a:t>Chất ức chế C1</a:t>
                      </a:r>
                      <a:endParaRPr kumimoji="1" lang="en-US"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834669594"/>
                  </a:ext>
                </a:extLst>
              </a:tr>
              <a:tr h="662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200" b="1" dirty="0">
                          <a:solidFill>
                            <a:schemeClr val="bg1"/>
                          </a:solidFill>
                          <a:latin typeface="Times New Roman" panose="02020603050405020304" pitchFamily="18" charset="0"/>
                          <a:cs typeface="Times New Roman" panose="02020603050405020304" pitchFamily="18" charset="0"/>
                        </a:rPr>
                        <a:t>CƠ SỞ XÉT NGHIỆM</a:t>
                      </a:r>
                      <a:endParaRPr lang="en-US" sz="1200" b="1" dirty="0">
                        <a:solidFill>
                          <a:schemeClr val="bg1"/>
                        </a:solidFill>
                        <a:latin typeface="Times New Roman" panose="02020603050405020304" pitchFamily="18" charset="0"/>
                        <a:cs typeface="Times New Roman" panose="02020603050405020304" pitchFamily="18" charset="0"/>
                      </a:endParaRPr>
                    </a:p>
                  </a:txBody>
                  <a:tcPr anchor="ctr">
                    <a:solidFill>
                      <a:srgbClr val="FF0000"/>
                    </a:solidFill>
                  </a:tcPr>
                </a:tc>
                <a:tc gridSpan="3">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vi-VN" sz="1200" b="0" kern="1200" dirty="0">
                          <a:solidFill>
                            <a:schemeClr val="tx1"/>
                          </a:solidFill>
                          <a:effectLst/>
                          <a:latin typeface="Times New Roman" panose="02020603050405020304" pitchFamily="18" charset="0"/>
                          <a:ea typeface="+mn-ea"/>
                          <a:cs typeface="Times New Roman" panose="02020603050405020304" pitchFamily="18" charset="0"/>
                        </a:rPr>
                        <a:t>Hệ thống xét nghiệm Medic Hòa Hảo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vi-VN" sz="1200" b="0" kern="1200" dirty="0">
                          <a:solidFill>
                            <a:schemeClr val="tx1"/>
                          </a:solidFill>
                          <a:effectLst/>
                          <a:latin typeface="Times New Roman" panose="02020603050405020304" pitchFamily="18" charset="0"/>
                          <a:ea typeface="+mn-ea"/>
                          <a:cs typeface="Times New Roman" panose="02020603050405020304" pitchFamily="18" charset="0"/>
                        </a:rPr>
                        <a:t>Hệ thống xét nghiệm Medlatec</a:t>
                      </a:r>
                      <a:endParaRPr kumimoji="1" lang="en-US" sz="1200" b="0" kern="1200" dirty="0">
                        <a:solidFill>
                          <a:schemeClr val="tx1"/>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194273081"/>
                  </a:ext>
                </a:extLst>
              </a:tr>
              <a:tr h="8307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200" b="1" dirty="0">
                          <a:solidFill>
                            <a:schemeClr val="bg1"/>
                          </a:solidFill>
                          <a:latin typeface="Times New Roman" panose="02020603050405020304" pitchFamily="18" charset="0"/>
                          <a:cs typeface="Times New Roman" panose="02020603050405020304" pitchFamily="18" charset="0"/>
                        </a:rPr>
                        <a:t>TÀI LIỆU YÊU CẦU</a:t>
                      </a:r>
                      <a:endParaRPr lang="en-US" sz="1200" b="1" dirty="0">
                        <a:solidFill>
                          <a:schemeClr val="bg1"/>
                        </a:solidFill>
                        <a:latin typeface="Times New Roman" panose="02020603050405020304" pitchFamily="18" charset="0"/>
                        <a:cs typeface="Times New Roman" panose="02020603050405020304" pitchFamily="18" charset="0"/>
                      </a:endParaRPr>
                    </a:p>
                  </a:txBody>
                  <a:tcPr anchor="ctr">
                    <a:solidFill>
                      <a:srgbClr val="FF0000"/>
                    </a:solidFill>
                  </a:tcPr>
                </a:tc>
                <a:tc gridSpan="3">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vi-VN" sz="1200" b="0" kern="1200" dirty="0">
                          <a:solidFill>
                            <a:schemeClr val="tx1"/>
                          </a:solidFill>
                          <a:effectLst/>
                          <a:latin typeface="Times New Roman" panose="02020603050405020304" pitchFamily="18" charset="0"/>
                          <a:ea typeface="+mn-ea"/>
                          <a:cs typeface="Times New Roman" panose="02020603050405020304" pitchFamily="18" charset="0"/>
                        </a:rPr>
                        <a:t>Hóa đơn đã thanh toán xét nghiệm từ trung tâm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vi-VN" sz="1200" b="0" kern="1200" dirty="0">
                          <a:solidFill>
                            <a:schemeClr val="tx1"/>
                          </a:solidFill>
                          <a:effectLst/>
                          <a:latin typeface="Times New Roman" panose="02020603050405020304" pitchFamily="18" charset="0"/>
                          <a:ea typeface="+mn-ea"/>
                          <a:cs typeface="Times New Roman" panose="02020603050405020304" pitchFamily="18" charset="0"/>
                        </a:rPr>
                        <a:t>Bản sao Kết quả xét nghiệm hoặc mã số kiểm tra kết quả xét nghiệm tại trung tâm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vi-VN" sz="1200" b="0" kern="1200" dirty="0">
                          <a:solidFill>
                            <a:schemeClr val="tx1"/>
                          </a:solidFill>
                          <a:effectLst/>
                          <a:latin typeface="Times New Roman" panose="02020603050405020304" pitchFamily="18" charset="0"/>
                          <a:ea typeface="+mn-ea"/>
                          <a:cs typeface="Times New Roman" panose="02020603050405020304" pitchFamily="18" charset="0"/>
                        </a:rPr>
                        <a:t>Mẫu đơn đăng ký tham dự chương trình ban đầu có xác nhận chữ ký của Bác sĩ và Bệnh nhân và mã số bệnh nhân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vi-VN" sz="1200" b="0" kern="1200" dirty="0">
                          <a:solidFill>
                            <a:schemeClr val="tx1"/>
                          </a:solidFill>
                          <a:effectLst/>
                          <a:latin typeface="Times New Roman" panose="02020603050405020304" pitchFamily="18" charset="0"/>
                          <a:ea typeface="+mn-ea"/>
                          <a:cs typeface="Times New Roman" panose="02020603050405020304" pitchFamily="18" charset="0"/>
                        </a:rPr>
                        <a:t>Bản sao CMND/CCCD của bệnh nhân</a:t>
                      </a:r>
                      <a:endParaRPr kumimoji="1" lang="en-US" sz="1200" b="0" kern="1200" dirty="0">
                        <a:solidFill>
                          <a:schemeClr val="tx1"/>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217066453"/>
                  </a:ext>
                </a:extLst>
              </a:tr>
              <a:tr h="15544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200" b="1" dirty="0">
                          <a:solidFill>
                            <a:schemeClr val="bg1"/>
                          </a:solidFill>
                          <a:latin typeface="Times New Roman" panose="02020603050405020304" pitchFamily="18" charset="0"/>
                          <a:cs typeface="Times New Roman" panose="02020603050405020304" pitchFamily="18" charset="0"/>
                        </a:rPr>
                        <a:t>TIÊU CHUẨN BỆNH NHÂN</a:t>
                      </a:r>
                      <a:endParaRPr lang="en-US" sz="1200" b="1" dirty="0">
                        <a:solidFill>
                          <a:schemeClr val="bg1"/>
                        </a:solidFill>
                        <a:latin typeface="Times New Roman" panose="02020603050405020304" pitchFamily="18" charset="0"/>
                        <a:cs typeface="Times New Roman" panose="02020603050405020304" pitchFamily="18" charset="0"/>
                      </a:endParaRPr>
                    </a:p>
                  </a:txBody>
                  <a:tcPr anchor="ctr">
                    <a:solidFill>
                      <a:srgbClr val="FF0000"/>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vi-VN" sz="1200" b="0" kern="1200" dirty="0">
                          <a:solidFill>
                            <a:schemeClr val="tx1"/>
                          </a:solidFill>
                          <a:effectLst/>
                          <a:latin typeface="Times New Roman" panose="02020603050405020304" pitchFamily="18" charset="0"/>
                          <a:ea typeface="+mn-ea"/>
                          <a:cs typeface="Times New Roman" panose="02020603050405020304" pitchFamily="18" charset="0"/>
                        </a:rPr>
                        <a:t>(1) Có tiền sử gia đình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vi-VN" sz="1200" b="0" kern="1200" dirty="0">
                          <a:solidFill>
                            <a:schemeClr val="tx1"/>
                          </a:solidFill>
                          <a:effectLst/>
                          <a:latin typeface="Times New Roman" panose="02020603050405020304" pitchFamily="18" charset="0"/>
                          <a:ea typeface="+mn-ea"/>
                          <a:cs typeface="Times New Roman" panose="02020603050405020304" pitchFamily="18" charset="0"/>
                        </a:rPr>
                        <a:t>(2) Triệu chứng xuất hiện trong thời thơ ấu/thời niên thiếu</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vi-VN" sz="1200" b="0" kern="1200" dirty="0">
                          <a:solidFill>
                            <a:schemeClr val="tx1"/>
                          </a:solidFill>
                          <a:effectLst/>
                          <a:latin typeface="Times New Roman" panose="02020603050405020304" pitchFamily="18" charset="0"/>
                          <a:ea typeface="+mn-ea"/>
                          <a:cs typeface="Times New Roman" panose="02020603050405020304" pitchFamily="18" charset="0"/>
                        </a:rPr>
                        <a:t>(3) Triệu chứng đau bụng tái diễn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vi-VN" sz="1200" b="0" kern="1200" dirty="0">
                          <a:solidFill>
                            <a:schemeClr val="tx1"/>
                          </a:solidFill>
                          <a:effectLst/>
                          <a:latin typeface="Times New Roman" panose="02020603050405020304" pitchFamily="18" charset="0"/>
                          <a:ea typeface="+mn-ea"/>
                          <a:cs typeface="Times New Roman" panose="02020603050405020304" pitchFamily="18" charset="0"/>
                        </a:rPr>
                        <a:t>(4) Xuất hiện phù nề đường hô hấp trên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vi-VN" sz="1200" b="0" kern="1200" dirty="0">
                          <a:solidFill>
                            <a:schemeClr val="tx1"/>
                          </a:solidFill>
                          <a:effectLst/>
                          <a:latin typeface="Times New Roman" panose="02020603050405020304" pitchFamily="18" charset="0"/>
                          <a:ea typeface="+mn-ea"/>
                          <a:cs typeface="Times New Roman" panose="02020603050405020304" pitchFamily="18" charset="0"/>
                        </a:rPr>
                        <a:t>(5) Không đáp ứng với thuốc kháng histamine, glucocorticoid, omalizumab, hoặc epinephrine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vi-VN" sz="1200" b="0" kern="1200" dirty="0">
                          <a:solidFill>
                            <a:schemeClr val="tx1"/>
                          </a:solidFill>
                          <a:effectLst/>
                          <a:latin typeface="Times New Roman" panose="02020603050405020304" pitchFamily="18" charset="0"/>
                          <a:ea typeface="+mn-ea"/>
                          <a:cs typeface="Times New Roman" panose="02020603050405020304" pitchFamily="18" charset="0"/>
                        </a:rPr>
                        <a:t>(6) Có sự hiện diện của các dấu hiệu hoặc triệu chứng trước khi phù nề</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vi-VN" sz="1200" b="0" kern="1200" dirty="0">
                          <a:solidFill>
                            <a:schemeClr val="tx1"/>
                          </a:solidFill>
                          <a:effectLst/>
                          <a:latin typeface="Times New Roman" panose="02020603050405020304" pitchFamily="18" charset="0"/>
                          <a:ea typeface="+mn-ea"/>
                          <a:cs typeface="Times New Roman" panose="02020603050405020304" pitchFamily="18" charset="0"/>
                        </a:rPr>
                        <a:t>(7) Không có sự xuất hiện của mề đay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solidFill>
                          <a:schemeClr val="tx1"/>
                        </a:solidFill>
                        <a:latin typeface="Times New Roman" panose="02020603050405020304" pitchFamily="18" charset="0"/>
                        <a:cs typeface="Times New Roman" panose="02020603050405020304" pitchFamily="18" charset="0"/>
                      </a:endParaRPr>
                    </a:p>
                  </a:txBody>
                  <a:tcPr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192818765"/>
                  </a:ext>
                </a:extLst>
              </a:tr>
              <a:tr h="793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200" b="1" dirty="0">
                          <a:solidFill>
                            <a:schemeClr val="bg1"/>
                          </a:solidFill>
                          <a:latin typeface="Times New Roman" panose="02020603050405020304" pitchFamily="18" charset="0"/>
                          <a:cs typeface="Times New Roman" panose="02020603050405020304" pitchFamily="18" charset="0"/>
                        </a:rPr>
                        <a:t>THỜI GIAN ÁP DỤNG</a:t>
                      </a:r>
                      <a:endParaRPr lang="en-US" sz="1200" b="1" dirty="0">
                        <a:solidFill>
                          <a:schemeClr val="bg1"/>
                        </a:solidFill>
                        <a:latin typeface="Times New Roman" panose="02020603050405020304" pitchFamily="18" charset="0"/>
                        <a:cs typeface="Times New Roman" panose="02020603050405020304" pitchFamily="18" charset="0"/>
                      </a:endParaRPr>
                    </a:p>
                  </a:txBody>
                  <a:tcPr anchor="ctr">
                    <a:solidFill>
                      <a:srgbClr val="FF0000"/>
                    </a:solidFill>
                  </a:tcPr>
                </a:tc>
                <a:tc gridSpan="3">
                  <a:txBody>
                    <a:bodyPr/>
                    <a:lstStyle/>
                    <a:p>
                      <a:pPr marL="0" indent="0">
                        <a:buFont typeface="Wingdings" panose="05000000000000000000" pitchFamily="2" charset="2"/>
                        <a:buNone/>
                      </a:pPr>
                      <a:r>
                        <a:rPr lang="en-US" sz="1200" b="1" dirty="0">
                          <a:solidFill>
                            <a:schemeClr val="tx1"/>
                          </a:solidFill>
                          <a:latin typeface="Times New Roman" panose="02020603050405020304" pitchFamily="18" charset="0"/>
                          <a:cs typeface="Times New Roman" panose="02020603050405020304" pitchFamily="18" charset="0"/>
                        </a:rPr>
                        <a:t>04/2022 - 4/2024</a:t>
                      </a:r>
                    </a:p>
                  </a:txBody>
                  <a:tcPr anchor="ct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918972517"/>
                  </a:ext>
                </a:extLst>
              </a:tr>
            </a:tbl>
          </a:graphicData>
        </a:graphic>
      </p:graphicFrame>
      <p:pic>
        <p:nvPicPr>
          <p:cNvPr id="5" name="Picture 4" descr="Bệnh viện Đại học Y Dược - Home | Facebook">
            <a:extLst>
              <a:ext uri="{FF2B5EF4-FFF2-40B4-BE49-F238E27FC236}">
                <a16:creationId xmlns:a16="http://schemas.microsoft.com/office/drawing/2014/main" id="{60B69BD6-54C8-51D6-83AF-1072650D4F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78251" y="157678"/>
            <a:ext cx="695446" cy="695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567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CB52A-BF0F-A85D-D315-806355CFA60C}"/>
              </a:ext>
            </a:extLst>
          </p:cNvPr>
          <p:cNvSpPr>
            <a:spLocks noGrp="1"/>
          </p:cNvSpPr>
          <p:nvPr>
            <p:ph type="title"/>
          </p:nvPr>
        </p:nvSpPr>
        <p:spPr>
          <a:xfrm>
            <a:off x="2592924" y="166911"/>
            <a:ext cx="8911687" cy="1280890"/>
          </a:xfrm>
        </p:spPr>
        <p:txBody>
          <a:bodyPr/>
          <a:lstStyle/>
          <a:p>
            <a:r>
              <a:rPr lang="en-US" dirty="0" err="1">
                <a:latin typeface="Arial" panose="020B0604020202020204" pitchFamily="34" charset="0"/>
                <a:cs typeface="Arial" panose="020B0604020202020204" pitchFamily="34" charset="0"/>
              </a:rPr>
              <a:t>Cập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nhật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chương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trình</a:t>
            </a:r>
            <a:endParaRPr 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70823D6-3FF5-2268-6F3E-8822B8599AE8}"/>
              </a:ext>
            </a:extLst>
          </p:cNvPr>
          <p:cNvPicPr>
            <a:picLocks noChangeAspect="1"/>
          </p:cNvPicPr>
          <p:nvPr/>
        </p:nvPicPr>
        <p:blipFill>
          <a:blip r:embed="rId2"/>
          <a:stretch>
            <a:fillRect/>
          </a:stretch>
        </p:blipFill>
        <p:spPr>
          <a:xfrm>
            <a:off x="1981495" y="1138883"/>
            <a:ext cx="9244682" cy="5200134"/>
          </a:xfrm>
          <a:prstGeom prst="rect">
            <a:avLst/>
          </a:prstGeom>
        </p:spPr>
      </p:pic>
    </p:spTree>
    <p:extLst>
      <p:ext uri="{BB962C8B-B14F-4D97-AF65-F5344CB8AC3E}">
        <p14:creationId xmlns:p14="http://schemas.microsoft.com/office/powerpoint/2010/main" val="834178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1ACAB66-0A63-4956-8F63-339E0EDD1930}"/>
              </a:ext>
            </a:extLst>
          </p:cNvPr>
          <p:cNvSpPr>
            <a:spLocks noGrp="1"/>
          </p:cNvSpPr>
          <p:nvPr>
            <p:ph type="title"/>
          </p:nvPr>
        </p:nvSpPr>
        <p:spPr>
          <a:xfrm>
            <a:off x="2380851" y="203515"/>
            <a:ext cx="8911687" cy="619329"/>
          </a:xfrm>
        </p:spPr>
        <p:txBody>
          <a:bodyPr>
            <a:noAutofit/>
          </a:bodyPr>
          <a:lstStyle/>
          <a:p>
            <a:r>
              <a:rPr lang="en-US" b="1" dirty="0">
                <a:solidFill>
                  <a:srgbClr val="006600"/>
                </a:solidFill>
                <a:latin typeface="Arial" panose="020B0604020202020204" pitchFamily="34" charset="0"/>
                <a:cs typeface="Arial" panose="020B0604020202020204" pitchFamily="34" charset="0"/>
              </a:rPr>
              <a:t>Diagnostic Algorithm for Angioedema</a:t>
            </a:r>
            <a:br>
              <a:rPr lang="en-US" b="1" dirty="0">
                <a:solidFill>
                  <a:srgbClr val="006600"/>
                </a:solidFill>
                <a:latin typeface="Arial" panose="020B0604020202020204" pitchFamily="34" charset="0"/>
                <a:cs typeface="Arial" panose="020B0604020202020204" pitchFamily="34" charset="0"/>
              </a:rPr>
            </a:br>
            <a:endParaRPr lang="vi-VN" b="1" dirty="0">
              <a:solidFill>
                <a:srgbClr val="006600"/>
              </a:solidFill>
              <a:latin typeface="Arial" panose="020B0604020202020204" pitchFamily="34" charset="0"/>
              <a:cs typeface="Arial" panose="020B0604020202020204" pitchFamily="34" charset="0"/>
            </a:endParaRPr>
          </a:p>
        </p:txBody>
      </p:sp>
      <p:grpSp>
        <p:nvGrpSpPr>
          <p:cNvPr id="4" name="Nhóm 3">
            <a:extLst>
              <a:ext uri="{FF2B5EF4-FFF2-40B4-BE49-F238E27FC236}">
                <a16:creationId xmlns:a16="http://schemas.microsoft.com/office/drawing/2014/main" id="{424BC88C-FBA7-4559-B172-AFFCB5B77267}"/>
              </a:ext>
            </a:extLst>
          </p:cNvPr>
          <p:cNvGrpSpPr/>
          <p:nvPr/>
        </p:nvGrpSpPr>
        <p:grpSpPr>
          <a:xfrm>
            <a:off x="2380851" y="1341066"/>
            <a:ext cx="8294237" cy="5102264"/>
            <a:chOff x="1144551" y="1008114"/>
            <a:chExt cx="6618324" cy="3891210"/>
          </a:xfrm>
        </p:grpSpPr>
        <p:sp>
          <p:nvSpPr>
            <p:cNvPr id="5" name="Oval 48">
              <a:extLst>
                <a:ext uri="{FF2B5EF4-FFF2-40B4-BE49-F238E27FC236}">
                  <a16:creationId xmlns:a16="http://schemas.microsoft.com/office/drawing/2014/main" id="{D5AD2DD3-13F1-4683-B48B-B229C6C5F955}"/>
                </a:ext>
              </a:extLst>
            </p:cNvPr>
            <p:cNvSpPr>
              <a:spLocks noChangeArrowheads="1"/>
            </p:cNvSpPr>
            <p:nvPr/>
          </p:nvSpPr>
          <p:spPr bwMode="auto">
            <a:xfrm>
              <a:off x="3205456" y="2210914"/>
              <a:ext cx="2588104" cy="557584"/>
            </a:xfrm>
            <a:prstGeom prst="ellipse">
              <a:avLst/>
            </a:prstGeom>
            <a:gradFill flip="none" rotWithShape="1">
              <a:gsLst>
                <a:gs pos="0">
                  <a:schemeClr val="accent1">
                    <a:lumMod val="60000"/>
                    <a:lumOff val="40000"/>
                  </a:schemeClr>
                </a:gs>
                <a:gs pos="92000">
                  <a:schemeClr val="accent1">
                    <a:lumMod val="66000"/>
                  </a:schemeClr>
                </a:gs>
              </a:gsLst>
              <a:path path="circle">
                <a:fillToRect l="50000" t="50000" r="50000" b="50000"/>
              </a:path>
              <a:tileRect/>
            </a:gradFill>
            <a:ln w="28575">
              <a:noFill/>
              <a:round/>
              <a:headEnd/>
              <a:tailEnd/>
            </a:ln>
            <a:effectLst>
              <a:outerShdw blurRad="50800" dist="38100" dir="2700000">
                <a:srgbClr val="000000">
                  <a:alpha val="43000"/>
                </a:srgbClr>
              </a:outerShdw>
            </a:effectLst>
            <a:scene3d>
              <a:camera prst="orthographicFront"/>
              <a:lightRig rig="threePt" dir="t"/>
            </a:scene3d>
            <a:sp3d>
              <a:bevelT w="50800" h="50800"/>
              <a:bevelB/>
            </a:sp3d>
          </p:spPr>
          <p:txBody>
            <a:bodyPr wrap="none" lIns="0" tIns="0" rIns="0" bIns="0"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50000"/>
                </a:spcBef>
                <a:spcAft>
                  <a:spcPct val="0"/>
                </a:spcAft>
                <a:buFontTx/>
                <a:buNone/>
                <a:defRPr/>
              </a:pPr>
              <a:r>
                <a:rPr lang="en-US" altLang="en-US" sz="1800" b="1" dirty="0">
                  <a:solidFill>
                    <a:srgbClr val="000000"/>
                  </a:solidFill>
                  <a:latin typeface="+mn-lt"/>
                </a:rPr>
                <a:t>C1 inhibitor antigen</a:t>
              </a:r>
            </a:p>
          </p:txBody>
        </p:sp>
        <p:sp>
          <p:nvSpPr>
            <p:cNvPr id="6" name="Oval 49">
              <a:extLst>
                <a:ext uri="{FF2B5EF4-FFF2-40B4-BE49-F238E27FC236}">
                  <a16:creationId xmlns:a16="http://schemas.microsoft.com/office/drawing/2014/main" id="{D75BAC94-7F86-4A9C-83A7-0866B8360DE4}"/>
                </a:ext>
              </a:extLst>
            </p:cNvPr>
            <p:cNvSpPr>
              <a:spLocks noChangeArrowheads="1"/>
            </p:cNvSpPr>
            <p:nvPr/>
          </p:nvSpPr>
          <p:spPr bwMode="auto">
            <a:xfrm>
              <a:off x="4977301" y="3326082"/>
              <a:ext cx="1856683" cy="501826"/>
            </a:xfrm>
            <a:prstGeom prst="ellipse">
              <a:avLst/>
            </a:prstGeom>
            <a:gradFill flip="none" rotWithShape="1">
              <a:gsLst>
                <a:gs pos="0">
                  <a:schemeClr val="accent1">
                    <a:lumMod val="60000"/>
                    <a:lumOff val="40000"/>
                  </a:schemeClr>
                </a:gs>
                <a:gs pos="92000">
                  <a:schemeClr val="accent1">
                    <a:lumMod val="66000"/>
                  </a:schemeClr>
                </a:gs>
              </a:gsLst>
              <a:path path="circle">
                <a:fillToRect l="50000" t="50000" r="50000" b="50000"/>
              </a:path>
              <a:tileRect/>
            </a:gradFill>
            <a:ln w="28575">
              <a:noFill/>
              <a:round/>
              <a:headEnd/>
              <a:tailEnd/>
            </a:ln>
            <a:effectLst>
              <a:outerShdw blurRad="50800" dist="38100" dir="2700000">
                <a:srgbClr val="000000">
                  <a:alpha val="43000"/>
                </a:srgbClr>
              </a:outerShdw>
            </a:effectLst>
            <a:scene3d>
              <a:camera prst="orthographicFront"/>
              <a:lightRig rig="threePt" dir="t"/>
            </a:scene3d>
            <a:sp3d>
              <a:bevelT w="50800" h="50800"/>
              <a:bevelB/>
            </a:sp3d>
          </p:spPr>
          <p:txBody>
            <a:bodyPr wrap="none" lIns="91438" tIns="45719" rIns="91438" bIns="45719"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50000"/>
                </a:spcBef>
                <a:spcAft>
                  <a:spcPct val="0"/>
                </a:spcAft>
                <a:buFontTx/>
                <a:buNone/>
                <a:defRPr/>
              </a:pPr>
              <a:r>
                <a:rPr lang="en-US" altLang="en-US" sz="1800" b="1" dirty="0">
                  <a:solidFill>
                    <a:srgbClr val="000000"/>
                  </a:solidFill>
                  <a:latin typeface="+mn-lt"/>
                </a:rPr>
                <a:t>C1q antigen</a:t>
              </a:r>
            </a:p>
          </p:txBody>
        </p:sp>
        <p:sp>
          <p:nvSpPr>
            <p:cNvPr id="7" name="Oval 51">
              <a:extLst>
                <a:ext uri="{FF2B5EF4-FFF2-40B4-BE49-F238E27FC236}">
                  <a16:creationId xmlns:a16="http://schemas.microsoft.com/office/drawing/2014/main" id="{1211F67B-96AD-4C78-B642-79B22A538833}"/>
                </a:ext>
              </a:extLst>
            </p:cNvPr>
            <p:cNvSpPr>
              <a:spLocks noChangeArrowheads="1"/>
            </p:cNvSpPr>
            <p:nvPr/>
          </p:nvSpPr>
          <p:spPr bwMode="auto">
            <a:xfrm>
              <a:off x="1504490" y="3270323"/>
              <a:ext cx="2588104" cy="557584"/>
            </a:xfrm>
            <a:prstGeom prst="ellipse">
              <a:avLst/>
            </a:prstGeom>
            <a:gradFill flip="none" rotWithShape="1">
              <a:gsLst>
                <a:gs pos="0">
                  <a:schemeClr val="accent1">
                    <a:lumMod val="60000"/>
                    <a:lumOff val="40000"/>
                  </a:schemeClr>
                </a:gs>
                <a:gs pos="92000">
                  <a:schemeClr val="accent1">
                    <a:lumMod val="66000"/>
                  </a:schemeClr>
                </a:gs>
              </a:gsLst>
              <a:path path="circle">
                <a:fillToRect l="50000" t="50000" r="50000" b="50000"/>
              </a:path>
              <a:tileRect/>
            </a:gradFill>
            <a:ln w="28575">
              <a:noFill/>
              <a:round/>
              <a:headEnd/>
              <a:tailEnd/>
            </a:ln>
            <a:effectLst>
              <a:outerShdw blurRad="50800" dist="38100" dir="2700000">
                <a:srgbClr val="000000">
                  <a:alpha val="43000"/>
                </a:srgbClr>
              </a:outerShdw>
            </a:effectLst>
            <a:scene3d>
              <a:camera prst="orthographicFront"/>
              <a:lightRig rig="threePt" dir="t"/>
            </a:scene3d>
            <a:sp3d>
              <a:bevelT w="50800" h="50800"/>
              <a:bevelB/>
            </a:sp3d>
          </p:spPr>
          <p:txBody>
            <a:bodyPr wrap="none" lIns="91438" tIns="45719" rIns="91438" bIns="45719"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50000"/>
                </a:spcBef>
                <a:spcAft>
                  <a:spcPct val="0"/>
                </a:spcAft>
                <a:buFontTx/>
                <a:buNone/>
                <a:defRPr/>
              </a:pPr>
              <a:r>
                <a:rPr lang="en-US" altLang="en-US" sz="1800" b="1" dirty="0">
                  <a:solidFill>
                    <a:srgbClr val="000000"/>
                  </a:solidFill>
                  <a:latin typeface="+mn-lt"/>
                </a:rPr>
                <a:t>C1 inhibitor function</a:t>
              </a:r>
            </a:p>
          </p:txBody>
        </p:sp>
        <p:sp>
          <p:nvSpPr>
            <p:cNvPr id="8" name="Rectangle 60">
              <a:extLst>
                <a:ext uri="{FF2B5EF4-FFF2-40B4-BE49-F238E27FC236}">
                  <a16:creationId xmlns:a16="http://schemas.microsoft.com/office/drawing/2014/main" id="{4DA5932D-B3B8-4C34-9A45-FE56F9BFD15A}"/>
                </a:ext>
              </a:extLst>
            </p:cNvPr>
            <p:cNvSpPr>
              <a:spLocks noChangeArrowheads="1"/>
            </p:cNvSpPr>
            <p:nvPr/>
          </p:nvSpPr>
          <p:spPr bwMode="auto">
            <a:xfrm>
              <a:off x="6074876" y="1008114"/>
              <a:ext cx="1204164" cy="987575"/>
            </a:xfrm>
            <a:prstGeom prst="rect">
              <a:avLst/>
            </a:prstGeom>
            <a:gradFill flip="none" rotWithShape="1">
              <a:gsLst>
                <a:gs pos="0">
                  <a:schemeClr val="accent1">
                    <a:lumMod val="60000"/>
                    <a:lumOff val="40000"/>
                  </a:schemeClr>
                </a:gs>
                <a:gs pos="92000">
                  <a:schemeClr val="accent1">
                    <a:lumMod val="66000"/>
                  </a:schemeClr>
                </a:gs>
              </a:gsLst>
              <a:path path="circle">
                <a:fillToRect l="50000" t="50000" r="50000" b="50000"/>
              </a:path>
              <a:tileRect/>
            </a:gradFill>
            <a:ln w="28575">
              <a:noFill/>
              <a:miter lim="800000"/>
              <a:headEnd/>
              <a:tailEnd/>
            </a:ln>
            <a:effectLst>
              <a:outerShdw blurRad="50800" dist="38100" dir="2700000">
                <a:srgbClr val="000000">
                  <a:alpha val="43000"/>
                </a:srgbClr>
              </a:outerShdw>
            </a:effectLst>
            <a:scene3d>
              <a:camera prst="orthographicFront"/>
              <a:lightRig rig="threePt" dir="t"/>
            </a:scene3d>
            <a:sp3d>
              <a:bevelT w="50800" h="50800"/>
              <a:bevelB/>
            </a:sp3d>
          </p:spPr>
          <p:txBody>
            <a:bodyPr wrap="none" lIns="91438" tIns="45719" rIns="91438" bIns="45719"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lvl="0" algn="ctr" eaLnBrk="1" fontAlgn="base" hangingPunct="1">
                <a:spcBef>
                  <a:spcPct val="50000"/>
                </a:spcBef>
                <a:spcAft>
                  <a:spcPct val="0"/>
                </a:spcAft>
                <a:defRPr/>
              </a:pPr>
              <a:r>
                <a:rPr lang="en-US" altLang="en-US" sz="1600" b="1" dirty="0">
                  <a:solidFill>
                    <a:srgbClr val="0000CC"/>
                  </a:solidFill>
                  <a:latin typeface="Calibri"/>
                  <a:ea typeface="+mn-ea"/>
                  <a:cs typeface="+mn-cs"/>
                </a:rPr>
                <a:t>Not a C1-INH</a:t>
              </a:r>
            </a:p>
            <a:p>
              <a:pPr lvl="0" algn="ctr" eaLnBrk="1" fontAlgn="base" hangingPunct="1">
                <a:spcAft>
                  <a:spcPct val="0"/>
                </a:spcAft>
                <a:defRPr/>
              </a:pPr>
              <a:r>
                <a:rPr lang="en-US" altLang="en-US" sz="1600" b="1" dirty="0">
                  <a:solidFill>
                    <a:srgbClr val="0000CC"/>
                  </a:solidFill>
                  <a:latin typeface="Calibri"/>
                  <a:ea typeface="+mn-ea"/>
                  <a:cs typeface="+mn-cs"/>
                </a:rPr>
                <a:t>deficiency </a:t>
              </a:r>
            </a:p>
          </p:txBody>
        </p:sp>
        <p:sp>
          <p:nvSpPr>
            <p:cNvPr id="9" name="Oval 47">
              <a:extLst>
                <a:ext uri="{FF2B5EF4-FFF2-40B4-BE49-F238E27FC236}">
                  <a16:creationId xmlns:a16="http://schemas.microsoft.com/office/drawing/2014/main" id="{8A6C55FB-609B-4037-888D-14F4CFA8DD3C}"/>
                </a:ext>
              </a:extLst>
            </p:cNvPr>
            <p:cNvSpPr>
              <a:spLocks noChangeArrowheads="1"/>
            </p:cNvSpPr>
            <p:nvPr/>
          </p:nvSpPr>
          <p:spPr bwMode="auto">
            <a:xfrm>
              <a:off x="3562972" y="1151504"/>
              <a:ext cx="1856683" cy="501826"/>
            </a:xfrm>
            <a:prstGeom prst="ellipse">
              <a:avLst/>
            </a:prstGeom>
            <a:gradFill flip="none" rotWithShape="1">
              <a:gsLst>
                <a:gs pos="0">
                  <a:schemeClr val="accent1">
                    <a:lumMod val="60000"/>
                    <a:lumOff val="40000"/>
                  </a:schemeClr>
                </a:gs>
                <a:gs pos="92000">
                  <a:schemeClr val="accent1">
                    <a:lumMod val="66000"/>
                  </a:schemeClr>
                </a:gs>
              </a:gsLst>
              <a:path path="circle">
                <a:fillToRect l="50000" t="50000" r="50000" b="50000"/>
              </a:path>
              <a:tileRect/>
            </a:gradFill>
            <a:ln w="28575">
              <a:noFill/>
              <a:round/>
              <a:headEnd/>
              <a:tailEnd/>
            </a:ln>
            <a:effectLst>
              <a:outerShdw blurRad="50800" dist="38100" dir="2700000">
                <a:srgbClr val="000000">
                  <a:alpha val="43000"/>
                </a:srgbClr>
              </a:outerShdw>
            </a:effectLst>
            <a:scene3d>
              <a:camera prst="orthographicFront"/>
              <a:lightRig rig="threePt" dir="t"/>
            </a:scene3d>
            <a:sp3d>
              <a:bevelT w="50800" h="50800"/>
              <a:bevelB/>
            </a:sp3d>
          </p:spPr>
          <p:txBody>
            <a:bodyPr wrap="none" lIns="91438" tIns="45719" rIns="91438" bIns="45719"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defRPr/>
              </a:pPr>
              <a:r>
                <a:rPr lang="en-US" sz="1800" b="1" dirty="0">
                  <a:solidFill>
                    <a:srgbClr val="000000"/>
                  </a:solidFill>
                  <a:latin typeface="+mn-lt"/>
                </a:rPr>
                <a:t> C4</a:t>
              </a:r>
            </a:p>
          </p:txBody>
        </p:sp>
        <p:sp>
          <p:nvSpPr>
            <p:cNvPr id="10" name="Text Box 15">
              <a:extLst>
                <a:ext uri="{FF2B5EF4-FFF2-40B4-BE49-F238E27FC236}">
                  <a16:creationId xmlns:a16="http://schemas.microsoft.com/office/drawing/2014/main" id="{D07C48AD-6F5B-4957-8543-B62E9D4E0372}"/>
                </a:ext>
              </a:extLst>
            </p:cNvPr>
            <p:cNvSpPr txBox="1">
              <a:spLocks noChangeArrowheads="1"/>
            </p:cNvSpPr>
            <p:nvPr/>
          </p:nvSpPr>
          <p:spPr bwMode="auto">
            <a:xfrm>
              <a:off x="1144551" y="4529919"/>
              <a:ext cx="1536192" cy="369330"/>
            </a:xfrm>
            <a:prstGeom prst="rect">
              <a:avLst/>
            </a:prstGeom>
            <a:gradFill flip="none" rotWithShape="1">
              <a:gsLst>
                <a:gs pos="0">
                  <a:schemeClr val="accent1">
                    <a:lumMod val="60000"/>
                    <a:lumOff val="40000"/>
                  </a:schemeClr>
                </a:gs>
                <a:gs pos="92000">
                  <a:schemeClr val="accent1">
                    <a:lumMod val="66000"/>
                  </a:schemeClr>
                </a:gs>
              </a:gsLst>
              <a:path path="circle">
                <a:fillToRect l="50000" t="50000" r="50000" b="50000"/>
              </a:path>
              <a:tileRect/>
            </a:gradFill>
            <a:ln w="28575">
              <a:noFill/>
              <a:miter lim="800000"/>
              <a:headEnd/>
              <a:tailEnd/>
            </a:ln>
            <a:effectLst/>
            <a:scene3d>
              <a:camera prst="orthographicFront"/>
              <a:lightRig rig="threePt" dir="t"/>
            </a:scene3d>
            <a:sp3d>
              <a:bevelT w="50800" h="50800"/>
              <a:bevelB/>
            </a:sp3d>
          </p:spPr>
          <p:txBody>
            <a:bodyPr lIns="91438" tIns="45719" rIns="91438" bIns="45719"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50000"/>
                </a:spcBef>
                <a:spcAft>
                  <a:spcPct val="0"/>
                </a:spcAft>
                <a:defRPr/>
              </a:pPr>
              <a:r>
                <a:rPr lang="en-US" sz="1800" b="1" dirty="0">
                  <a:solidFill>
                    <a:srgbClr val="0000CC"/>
                  </a:solidFill>
                  <a:latin typeface="+mn-lt"/>
                </a:rPr>
                <a:t>Type II HAE</a:t>
              </a:r>
            </a:p>
          </p:txBody>
        </p:sp>
        <p:sp>
          <p:nvSpPr>
            <p:cNvPr id="11" name="Text Box 18">
              <a:extLst>
                <a:ext uri="{FF2B5EF4-FFF2-40B4-BE49-F238E27FC236}">
                  <a16:creationId xmlns:a16="http://schemas.microsoft.com/office/drawing/2014/main" id="{6B364848-E5F6-43C2-8A1B-56FBC07A25E5}"/>
                </a:ext>
              </a:extLst>
            </p:cNvPr>
            <p:cNvSpPr txBox="1">
              <a:spLocks noChangeArrowheads="1"/>
            </p:cNvSpPr>
            <p:nvPr/>
          </p:nvSpPr>
          <p:spPr bwMode="auto">
            <a:xfrm>
              <a:off x="6107633" y="4529994"/>
              <a:ext cx="1655242" cy="369330"/>
            </a:xfrm>
            <a:prstGeom prst="rect">
              <a:avLst/>
            </a:prstGeom>
            <a:gradFill flip="none" rotWithShape="1">
              <a:gsLst>
                <a:gs pos="0">
                  <a:schemeClr val="accent1">
                    <a:lumMod val="60000"/>
                    <a:lumOff val="40000"/>
                  </a:schemeClr>
                </a:gs>
                <a:gs pos="92000">
                  <a:schemeClr val="accent1">
                    <a:lumMod val="66000"/>
                  </a:schemeClr>
                </a:gs>
              </a:gsLst>
              <a:path path="circle">
                <a:fillToRect l="50000" t="50000" r="50000" b="50000"/>
              </a:path>
              <a:tileRect/>
            </a:gradFill>
            <a:ln w="28575">
              <a:noFill/>
            </a:ln>
            <a:scene3d>
              <a:camera prst="orthographicFront"/>
              <a:lightRig rig="threePt" dir="t"/>
            </a:scene3d>
            <a:sp3d>
              <a:bevelT w="50800" h="50800"/>
            </a:sp3d>
          </p:spPr>
          <p:txBody>
            <a:bodyPr wrap="square" lIns="91438" tIns="45719" rIns="91438" bIns="45719" anchor="ctr">
              <a:spAutoFit/>
            </a:bodyPr>
            <a:lstStyle>
              <a:lvl1pPr>
                <a:spcBef>
                  <a:spcPct val="20000"/>
                </a:spcBef>
                <a:buChar char="•"/>
                <a:defRPr sz="3200">
                  <a:solidFill>
                    <a:schemeClr val="tx1"/>
                  </a:solidFill>
                  <a:latin typeface="Times" charset="0"/>
                  <a:ea typeface="ＭＳ Ｐゴシック" charset="-128"/>
                </a:defRPr>
              </a:lvl1pPr>
              <a:lvl2pPr marL="742950" indent="-285750">
                <a:spcBef>
                  <a:spcPct val="20000"/>
                </a:spcBef>
                <a:buChar char="–"/>
                <a:defRPr sz="2800">
                  <a:solidFill>
                    <a:schemeClr val="tx1"/>
                  </a:solidFill>
                  <a:latin typeface="Times" charset="0"/>
                  <a:ea typeface="ＭＳ Ｐゴシック" charset="-128"/>
                </a:defRPr>
              </a:lvl2pPr>
              <a:lvl3pPr marL="1143000" indent="-228600">
                <a:spcBef>
                  <a:spcPct val="20000"/>
                </a:spcBef>
                <a:buChar char="•"/>
                <a:defRPr sz="2400">
                  <a:solidFill>
                    <a:schemeClr val="tx1"/>
                  </a:solidFill>
                  <a:latin typeface="Times" charset="0"/>
                  <a:ea typeface="ＭＳ Ｐゴシック" charset="-128"/>
                </a:defRPr>
              </a:lvl3pPr>
              <a:lvl4pPr marL="1600200" indent="-228600">
                <a:spcBef>
                  <a:spcPct val="20000"/>
                </a:spcBef>
                <a:buChar char="–"/>
                <a:defRPr sz="2000">
                  <a:solidFill>
                    <a:schemeClr val="tx1"/>
                  </a:solidFill>
                  <a:latin typeface="Times" charset="0"/>
                  <a:ea typeface="ＭＳ Ｐゴシック" charset="-128"/>
                </a:defRPr>
              </a:lvl4pPr>
              <a:lvl5pPr marL="2057400" indent="-228600">
                <a:spcBef>
                  <a:spcPct val="20000"/>
                </a:spcBef>
                <a:buChar char="»"/>
                <a:defRPr sz="2000">
                  <a:solidFill>
                    <a:schemeClr val="tx1"/>
                  </a:solidFill>
                  <a:latin typeface="Times"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charset="0"/>
                  <a:ea typeface="ＭＳ Ｐゴシック" charset="-128"/>
                </a:defRPr>
              </a:lvl9pPr>
            </a:lstStyle>
            <a:p>
              <a:pPr algn="ctr" fontAlgn="base">
                <a:spcBef>
                  <a:spcPct val="50000"/>
                </a:spcBef>
                <a:spcAft>
                  <a:spcPct val="0"/>
                </a:spcAft>
                <a:buFontTx/>
                <a:buNone/>
                <a:defRPr/>
              </a:pPr>
              <a:r>
                <a:rPr lang="en-US" altLang="en-US" sz="1800" b="1" dirty="0" err="1">
                  <a:solidFill>
                    <a:srgbClr val="0000CC"/>
                  </a:solidFill>
                  <a:latin typeface="+mn-lt"/>
                </a:rPr>
                <a:t>Acq</a:t>
              </a:r>
              <a:r>
                <a:rPr lang="en-US" altLang="en-US" sz="1800" b="1" dirty="0">
                  <a:solidFill>
                    <a:srgbClr val="0000CC"/>
                  </a:solidFill>
                  <a:latin typeface="+mn-lt"/>
                </a:rPr>
                <a:t> C1-INH Def</a:t>
              </a:r>
            </a:p>
          </p:txBody>
        </p:sp>
        <p:sp>
          <p:nvSpPr>
            <p:cNvPr id="12" name="Text Box 21">
              <a:extLst>
                <a:ext uri="{FF2B5EF4-FFF2-40B4-BE49-F238E27FC236}">
                  <a16:creationId xmlns:a16="http://schemas.microsoft.com/office/drawing/2014/main" id="{6478E75D-85F8-46AF-88DF-42AF7B33EC92}"/>
                </a:ext>
              </a:extLst>
            </p:cNvPr>
            <p:cNvSpPr txBox="1">
              <a:spLocks noChangeArrowheads="1"/>
            </p:cNvSpPr>
            <p:nvPr/>
          </p:nvSpPr>
          <p:spPr bwMode="auto">
            <a:xfrm>
              <a:off x="4510427" y="4529530"/>
              <a:ext cx="1536192" cy="369330"/>
            </a:xfrm>
            <a:prstGeom prst="rect">
              <a:avLst/>
            </a:prstGeom>
            <a:gradFill flip="none" rotWithShape="1">
              <a:gsLst>
                <a:gs pos="0">
                  <a:schemeClr val="accent1">
                    <a:lumMod val="60000"/>
                    <a:lumOff val="40000"/>
                  </a:schemeClr>
                </a:gs>
                <a:gs pos="92000">
                  <a:schemeClr val="accent1">
                    <a:lumMod val="66000"/>
                  </a:schemeClr>
                </a:gs>
              </a:gsLst>
              <a:path path="circle">
                <a:fillToRect l="50000" t="50000" r="50000" b="50000"/>
              </a:path>
              <a:tileRect/>
            </a:gradFill>
            <a:ln w="28575">
              <a:noFill/>
            </a:ln>
            <a:scene3d>
              <a:camera prst="orthographicFront"/>
              <a:lightRig rig="threePt" dir="t"/>
            </a:scene3d>
            <a:sp3d>
              <a:bevelT w="50800" h="50800"/>
            </a:sp3d>
          </p:spPr>
          <p:txBody>
            <a:bodyPr lIns="91438" tIns="45719" rIns="91438" bIns="45719" anchor="ctr">
              <a:spAutoFit/>
            </a:bodyPr>
            <a:lstStyle>
              <a:lvl1pPr>
                <a:spcBef>
                  <a:spcPct val="20000"/>
                </a:spcBef>
                <a:buChar char="•"/>
                <a:defRPr sz="3200">
                  <a:solidFill>
                    <a:schemeClr val="tx1"/>
                  </a:solidFill>
                  <a:latin typeface="Times" charset="0"/>
                  <a:ea typeface="ＭＳ Ｐゴシック" charset="-128"/>
                </a:defRPr>
              </a:lvl1pPr>
              <a:lvl2pPr marL="742950" indent="-285750">
                <a:spcBef>
                  <a:spcPct val="20000"/>
                </a:spcBef>
                <a:buChar char="–"/>
                <a:defRPr sz="2800">
                  <a:solidFill>
                    <a:schemeClr val="tx1"/>
                  </a:solidFill>
                  <a:latin typeface="Times" charset="0"/>
                  <a:ea typeface="ＭＳ Ｐゴシック" charset="-128"/>
                </a:defRPr>
              </a:lvl2pPr>
              <a:lvl3pPr marL="1143000" indent="-228600">
                <a:spcBef>
                  <a:spcPct val="20000"/>
                </a:spcBef>
                <a:buChar char="•"/>
                <a:defRPr sz="2400">
                  <a:solidFill>
                    <a:schemeClr val="tx1"/>
                  </a:solidFill>
                  <a:latin typeface="Times" charset="0"/>
                  <a:ea typeface="ＭＳ Ｐゴシック" charset="-128"/>
                </a:defRPr>
              </a:lvl3pPr>
              <a:lvl4pPr marL="1600200" indent="-228600">
                <a:spcBef>
                  <a:spcPct val="20000"/>
                </a:spcBef>
                <a:buChar char="–"/>
                <a:defRPr sz="2000">
                  <a:solidFill>
                    <a:schemeClr val="tx1"/>
                  </a:solidFill>
                  <a:latin typeface="Times" charset="0"/>
                  <a:ea typeface="ＭＳ Ｐゴシック" charset="-128"/>
                </a:defRPr>
              </a:lvl4pPr>
              <a:lvl5pPr marL="2057400" indent="-228600">
                <a:spcBef>
                  <a:spcPct val="20000"/>
                </a:spcBef>
                <a:buChar char="»"/>
                <a:defRPr sz="2000">
                  <a:solidFill>
                    <a:schemeClr val="tx1"/>
                  </a:solidFill>
                  <a:latin typeface="Times"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charset="0"/>
                  <a:ea typeface="ＭＳ Ｐゴシック" charset="-128"/>
                </a:defRPr>
              </a:lvl9pPr>
            </a:lstStyle>
            <a:p>
              <a:pPr algn="ctr" fontAlgn="base">
                <a:spcBef>
                  <a:spcPct val="50000"/>
                </a:spcBef>
                <a:spcAft>
                  <a:spcPct val="0"/>
                </a:spcAft>
                <a:buFontTx/>
                <a:buNone/>
                <a:defRPr/>
              </a:pPr>
              <a:r>
                <a:rPr lang="en-US" altLang="en-US" sz="1800" b="1" dirty="0">
                  <a:solidFill>
                    <a:srgbClr val="0000CC"/>
                  </a:solidFill>
                  <a:latin typeface="+mn-lt"/>
                </a:rPr>
                <a:t>Type I HAE</a:t>
              </a:r>
            </a:p>
          </p:txBody>
        </p:sp>
        <p:sp>
          <p:nvSpPr>
            <p:cNvPr id="13" name="Text Box 24">
              <a:extLst>
                <a:ext uri="{FF2B5EF4-FFF2-40B4-BE49-F238E27FC236}">
                  <a16:creationId xmlns:a16="http://schemas.microsoft.com/office/drawing/2014/main" id="{DFA2910F-7B06-41D9-8CEE-21D8D61354D9}"/>
                </a:ext>
              </a:extLst>
            </p:cNvPr>
            <p:cNvSpPr txBox="1">
              <a:spLocks noChangeArrowheads="1"/>
            </p:cNvSpPr>
            <p:nvPr/>
          </p:nvSpPr>
          <p:spPr bwMode="auto">
            <a:xfrm>
              <a:off x="2746671" y="4529530"/>
              <a:ext cx="1536192" cy="369330"/>
            </a:xfrm>
            <a:prstGeom prst="rect">
              <a:avLst/>
            </a:prstGeom>
            <a:gradFill flip="none" rotWithShape="1">
              <a:gsLst>
                <a:gs pos="0">
                  <a:schemeClr val="accent1">
                    <a:lumMod val="60000"/>
                    <a:lumOff val="40000"/>
                  </a:schemeClr>
                </a:gs>
                <a:gs pos="92000">
                  <a:schemeClr val="accent1">
                    <a:lumMod val="66000"/>
                  </a:schemeClr>
                </a:gs>
              </a:gsLst>
              <a:path path="circle">
                <a:fillToRect l="50000" t="50000" r="50000" b="50000"/>
              </a:path>
              <a:tileRect/>
            </a:gradFill>
            <a:ln w="28575">
              <a:noFill/>
            </a:ln>
            <a:scene3d>
              <a:camera prst="orthographicFront"/>
              <a:lightRig rig="threePt" dir="t"/>
            </a:scene3d>
            <a:sp3d>
              <a:bevelT w="50800" h="50800"/>
            </a:sp3d>
          </p:spPr>
          <p:txBody>
            <a:bodyPr lIns="91438" tIns="45719" rIns="91438" bIns="45719" anchor="ctr">
              <a:spAutoFit/>
            </a:bodyPr>
            <a:lstStyle>
              <a:lvl1pPr>
                <a:spcBef>
                  <a:spcPct val="20000"/>
                </a:spcBef>
                <a:buChar char="•"/>
                <a:defRPr sz="3200">
                  <a:solidFill>
                    <a:schemeClr val="tx1"/>
                  </a:solidFill>
                  <a:latin typeface="Times" charset="0"/>
                  <a:ea typeface="ＭＳ Ｐゴシック" charset="-128"/>
                </a:defRPr>
              </a:lvl1pPr>
              <a:lvl2pPr marL="742950" indent="-285750">
                <a:spcBef>
                  <a:spcPct val="20000"/>
                </a:spcBef>
                <a:buChar char="–"/>
                <a:defRPr sz="2800">
                  <a:solidFill>
                    <a:schemeClr val="tx1"/>
                  </a:solidFill>
                  <a:latin typeface="Times" charset="0"/>
                  <a:ea typeface="ＭＳ Ｐゴシック" charset="-128"/>
                </a:defRPr>
              </a:lvl2pPr>
              <a:lvl3pPr marL="1143000" indent="-228600">
                <a:spcBef>
                  <a:spcPct val="20000"/>
                </a:spcBef>
                <a:buChar char="•"/>
                <a:defRPr sz="2400">
                  <a:solidFill>
                    <a:schemeClr val="tx1"/>
                  </a:solidFill>
                  <a:latin typeface="Times" charset="0"/>
                  <a:ea typeface="ＭＳ Ｐゴシック" charset="-128"/>
                </a:defRPr>
              </a:lvl3pPr>
              <a:lvl4pPr marL="1600200" indent="-228600">
                <a:spcBef>
                  <a:spcPct val="20000"/>
                </a:spcBef>
                <a:buChar char="–"/>
                <a:defRPr sz="2000">
                  <a:solidFill>
                    <a:schemeClr val="tx1"/>
                  </a:solidFill>
                  <a:latin typeface="Times" charset="0"/>
                  <a:ea typeface="ＭＳ Ｐゴシック" charset="-128"/>
                </a:defRPr>
              </a:lvl4pPr>
              <a:lvl5pPr marL="2057400" indent="-228600">
                <a:spcBef>
                  <a:spcPct val="20000"/>
                </a:spcBef>
                <a:buChar char="»"/>
                <a:defRPr sz="2000">
                  <a:solidFill>
                    <a:schemeClr val="tx1"/>
                  </a:solidFill>
                  <a:latin typeface="Times"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charset="0"/>
                  <a:ea typeface="ＭＳ Ｐゴシック" charset="-128"/>
                </a:defRPr>
              </a:lvl9pPr>
            </a:lstStyle>
            <a:p>
              <a:pPr algn="ctr" fontAlgn="base">
                <a:spcBef>
                  <a:spcPct val="50000"/>
                </a:spcBef>
                <a:spcAft>
                  <a:spcPct val="0"/>
                </a:spcAft>
                <a:buFontTx/>
                <a:buNone/>
                <a:defRPr/>
              </a:pPr>
              <a:r>
                <a:rPr lang="en-US" altLang="en-US" sz="1800" b="1" dirty="0">
                  <a:solidFill>
                    <a:srgbClr val="0000CC"/>
                  </a:solidFill>
                  <a:latin typeface="+mn-lt"/>
                </a:rPr>
                <a:t>Idiopathic</a:t>
              </a:r>
            </a:p>
          </p:txBody>
        </p:sp>
        <p:sp>
          <p:nvSpPr>
            <p:cNvPr id="14" name="Line 26">
              <a:extLst>
                <a:ext uri="{FF2B5EF4-FFF2-40B4-BE49-F238E27FC236}">
                  <a16:creationId xmlns:a16="http://schemas.microsoft.com/office/drawing/2014/main" id="{FA289A17-A70A-4B67-AD52-0BA1754D93E8}"/>
                </a:ext>
              </a:extLst>
            </p:cNvPr>
            <p:cNvSpPr>
              <a:spLocks noChangeShapeType="1"/>
            </p:cNvSpPr>
            <p:nvPr/>
          </p:nvSpPr>
          <p:spPr bwMode="auto">
            <a:xfrm>
              <a:off x="4490510" y="1653326"/>
              <a:ext cx="0" cy="501826"/>
            </a:xfrm>
            <a:prstGeom prst="line">
              <a:avLst/>
            </a:prstGeom>
            <a:noFill/>
            <a:ln w="28575">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txBody>
            <a:bodyPr wrap="none" lIns="91438" tIns="45719" rIns="91438" bIns="45719" anchor="ctr"/>
            <a:lstStyle/>
            <a:p>
              <a:pPr eaLnBrk="0" fontAlgn="base" hangingPunct="0">
                <a:spcBef>
                  <a:spcPct val="0"/>
                </a:spcBef>
                <a:spcAft>
                  <a:spcPct val="0"/>
                </a:spcAft>
              </a:pPr>
              <a:endParaRPr lang="en-US" sz="2000" b="1" dirty="0">
                <a:solidFill>
                  <a:srgbClr val="000000"/>
                </a:solidFill>
                <a:ea typeface="ＭＳ Ｐゴシック" charset="-128"/>
              </a:endParaRPr>
            </a:p>
          </p:txBody>
        </p:sp>
        <p:sp>
          <p:nvSpPr>
            <p:cNvPr id="15" name="Line 27">
              <a:extLst>
                <a:ext uri="{FF2B5EF4-FFF2-40B4-BE49-F238E27FC236}">
                  <a16:creationId xmlns:a16="http://schemas.microsoft.com/office/drawing/2014/main" id="{C667A851-44D3-4B01-9197-0803A123AD12}"/>
                </a:ext>
              </a:extLst>
            </p:cNvPr>
            <p:cNvSpPr>
              <a:spLocks noChangeShapeType="1"/>
            </p:cNvSpPr>
            <p:nvPr/>
          </p:nvSpPr>
          <p:spPr bwMode="auto">
            <a:xfrm flipH="1">
              <a:off x="3937404" y="2768494"/>
              <a:ext cx="564194" cy="557584"/>
            </a:xfrm>
            <a:prstGeom prst="line">
              <a:avLst/>
            </a:prstGeom>
            <a:noFill/>
            <a:ln w="28575">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txBody>
            <a:bodyPr wrap="none" lIns="91438" tIns="45719" rIns="91438" bIns="45719" anchor="ctr"/>
            <a:lstStyle/>
            <a:p>
              <a:pPr eaLnBrk="0" fontAlgn="base" hangingPunct="0">
                <a:spcBef>
                  <a:spcPct val="0"/>
                </a:spcBef>
                <a:spcAft>
                  <a:spcPct val="0"/>
                </a:spcAft>
              </a:pPr>
              <a:endParaRPr lang="en-US" sz="2000" b="1" dirty="0">
                <a:solidFill>
                  <a:srgbClr val="000000"/>
                </a:solidFill>
                <a:ea typeface="ＭＳ Ｐゴシック" charset="-128"/>
              </a:endParaRPr>
            </a:p>
          </p:txBody>
        </p:sp>
        <p:sp>
          <p:nvSpPr>
            <p:cNvPr id="16" name="Line 28">
              <a:extLst>
                <a:ext uri="{FF2B5EF4-FFF2-40B4-BE49-F238E27FC236}">
                  <a16:creationId xmlns:a16="http://schemas.microsoft.com/office/drawing/2014/main" id="{F31D4416-F89B-4C78-A2A1-FFED5869FF3E}"/>
                </a:ext>
              </a:extLst>
            </p:cNvPr>
            <p:cNvSpPr>
              <a:spLocks noChangeShapeType="1"/>
            </p:cNvSpPr>
            <p:nvPr/>
          </p:nvSpPr>
          <p:spPr bwMode="auto">
            <a:xfrm>
              <a:off x="4487237" y="2768494"/>
              <a:ext cx="566928" cy="574781"/>
            </a:xfrm>
            <a:prstGeom prst="line">
              <a:avLst/>
            </a:prstGeom>
            <a:noFill/>
            <a:ln w="28575">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txBody>
            <a:bodyPr wrap="none" lIns="91438" tIns="45719" rIns="91438" bIns="45719" anchor="ctr"/>
            <a:lstStyle/>
            <a:p>
              <a:pPr eaLnBrk="0" fontAlgn="base" hangingPunct="0">
                <a:spcBef>
                  <a:spcPct val="0"/>
                </a:spcBef>
                <a:spcAft>
                  <a:spcPct val="0"/>
                </a:spcAft>
              </a:pPr>
              <a:endParaRPr lang="en-US" sz="2000" b="1" dirty="0">
                <a:solidFill>
                  <a:srgbClr val="000000"/>
                </a:solidFill>
                <a:ea typeface="ＭＳ Ｐゴシック" charset="-128"/>
              </a:endParaRPr>
            </a:p>
          </p:txBody>
        </p:sp>
        <p:sp>
          <p:nvSpPr>
            <p:cNvPr id="17" name="Line 29">
              <a:extLst>
                <a:ext uri="{FF2B5EF4-FFF2-40B4-BE49-F238E27FC236}">
                  <a16:creationId xmlns:a16="http://schemas.microsoft.com/office/drawing/2014/main" id="{E5BA7688-D03E-4A10-9386-661B2DF430EE}"/>
                </a:ext>
              </a:extLst>
            </p:cNvPr>
            <p:cNvSpPr>
              <a:spLocks noChangeShapeType="1"/>
            </p:cNvSpPr>
            <p:nvPr/>
          </p:nvSpPr>
          <p:spPr bwMode="auto">
            <a:xfrm flipH="1">
              <a:off x="2254666" y="3827903"/>
              <a:ext cx="598577" cy="669101"/>
            </a:xfrm>
            <a:prstGeom prst="line">
              <a:avLst/>
            </a:prstGeom>
            <a:noFill/>
            <a:ln w="28575">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txBody>
            <a:bodyPr wrap="none" lIns="91438" tIns="45719" rIns="91438" bIns="45719" anchor="ctr"/>
            <a:lstStyle/>
            <a:p>
              <a:pPr eaLnBrk="0" fontAlgn="base" hangingPunct="0">
                <a:spcBef>
                  <a:spcPct val="0"/>
                </a:spcBef>
                <a:spcAft>
                  <a:spcPct val="0"/>
                </a:spcAft>
              </a:pPr>
              <a:endParaRPr lang="en-US" sz="2000" dirty="0">
                <a:solidFill>
                  <a:srgbClr val="000000"/>
                </a:solidFill>
                <a:ea typeface="ＭＳ Ｐゴシック" charset="-128"/>
              </a:endParaRPr>
            </a:p>
          </p:txBody>
        </p:sp>
        <p:sp>
          <p:nvSpPr>
            <p:cNvPr id="18" name="Line 30">
              <a:extLst>
                <a:ext uri="{FF2B5EF4-FFF2-40B4-BE49-F238E27FC236}">
                  <a16:creationId xmlns:a16="http://schemas.microsoft.com/office/drawing/2014/main" id="{101E6591-528D-4014-9838-B92EF96ECD82}"/>
                </a:ext>
              </a:extLst>
            </p:cNvPr>
            <p:cNvSpPr>
              <a:spLocks noChangeShapeType="1"/>
            </p:cNvSpPr>
            <p:nvPr/>
          </p:nvSpPr>
          <p:spPr bwMode="auto">
            <a:xfrm>
              <a:off x="2854805" y="3827903"/>
              <a:ext cx="601702" cy="669101"/>
            </a:xfrm>
            <a:prstGeom prst="line">
              <a:avLst/>
            </a:prstGeom>
            <a:noFill/>
            <a:ln w="28575">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txBody>
            <a:bodyPr wrap="none" lIns="91438" tIns="45719" rIns="91438" bIns="45719" anchor="ctr"/>
            <a:lstStyle/>
            <a:p>
              <a:pPr eaLnBrk="0" fontAlgn="base" hangingPunct="0">
                <a:spcBef>
                  <a:spcPct val="0"/>
                </a:spcBef>
                <a:spcAft>
                  <a:spcPct val="0"/>
                </a:spcAft>
              </a:pPr>
              <a:endParaRPr lang="en-US" sz="2000" dirty="0">
                <a:solidFill>
                  <a:srgbClr val="000000"/>
                </a:solidFill>
                <a:ea typeface="ＭＳ Ｐゴシック" charset="-128"/>
              </a:endParaRPr>
            </a:p>
          </p:txBody>
        </p:sp>
        <p:sp>
          <p:nvSpPr>
            <p:cNvPr id="19" name="Text Box 33">
              <a:extLst>
                <a:ext uri="{FF2B5EF4-FFF2-40B4-BE49-F238E27FC236}">
                  <a16:creationId xmlns:a16="http://schemas.microsoft.com/office/drawing/2014/main" id="{5811345B-9610-4C6A-967C-109C54D4C4FE}"/>
                </a:ext>
              </a:extLst>
            </p:cNvPr>
            <p:cNvSpPr txBox="1">
              <a:spLocks noChangeArrowheads="1"/>
            </p:cNvSpPr>
            <p:nvPr/>
          </p:nvSpPr>
          <p:spPr bwMode="auto">
            <a:xfrm>
              <a:off x="3974912" y="1755550"/>
              <a:ext cx="465151" cy="27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spcBef>
                  <a:spcPct val="20000"/>
                </a:spcBef>
                <a:buChar char="•"/>
                <a:defRPr sz="3200">
                  <a:solidFill>
                    <a:schemeClr val="tx1"/>
                  </a:solidFill>
                  <a:latin typeface="Times" charset="0"/>
                  <a:ea typeface="ＭＳ Ｐゴシック" charset="-128"/>
                </a:defRPr>
              </a:lvl1pPr>
              <a:lvl2pPr marL="742950" indent="-285750">
                <a:spcBef>
                  <a:spcPct val="20000"/>
                </a:spcBef>
                <a:buChar char="–"/>
                <a:defRPr sz="2800">
                  <a:solidFill>
                    <a:schemeClr val="tx1"/>
                  </a:solidFill>
                  <a:latin typeface="Times" charset="0"/>
                  <a:ea typeface="ＭＳ Ｐゴシック" charset="-128"/>
                </a:defRPr>
              </a:lvl2pPr>
              <a:lvl3pPr marL="1143000" indent="-228600">
                <a:spcBef>
                  <a:spcPct val="20000"/>
                </a:spcBef>
                <a:buChar char="•"/>
                <a:defRPr sz="2400">
                  <a:solidFill>
                    <a:schemeClr val="tx1"/>
                  </a:solidFill>
                  <a:latin typeface="Times" charset="0"/>
                  <a:ea typeface="ＭＳ Ｐゴシック" charset="-128"/>
                </a:defRPr>
              </a:lvl3pPr>
              <a:lvl4pPr marL="1600200" indent="-228600">
                <a:spcBef>
                  <a:spcPct val="20000"/>
                </a:spcBef>
                <a:buChar char="–"/>
                <a:defRPr sz="2000">
                  <a:solidFill>
                    <a:schemeClr val="tx1"/>
                  </a:solidFill>
                  <a:latin typeface="Times" charset="0"/>
                  <a:ea typeface="ＭＳ Ｐゴシック" charset="-128"/>
                </a:defRPr>
              </a:lvl4pPr>
              <a:lvl5pPr marL="2057400" indent="-228600">
                <a:spcBef>
                  <a:spcPct val="20000"/>
                </a:spcBef>
                <a:buChar char="»"/>
                <a:defRPr sz="2000">
                  <a:solidFill>
                    <a:schemeClr val="tx1"/>
                  </a:solidFill>
                  <a:latin typeface="Times"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charset="0"/>
                  <a:ea typeface="ＭＳ Ｐゴシック" charset="-128"/>
                </a:defRPr>
              </a:lvl9pPr>
            </a:lstStyle>
            <a:p>
              <a:pPr fontAlgn="base">
                <a:spcBef>
                  <a:spcPct val="50000"/>
                </a:spcBef>
                <a:spcAft>
                  <a:spcPct val="0"/>
                </a:spcAft>
                <a:buFontTx/>
                <a:buNone/>
                <a:defRPr/>
              </a:pPr>
              <a:r>
                <a:rPr lang="en-US" altLang="en-US" sz="1200" b="1" dirty="0">
                  <a:solidFill>
                    <a:srgbClr val="000000"/>
                  </a:solidFill>
                  <a:latin typeface="+mn-lt"/>
                </a:rPr>
                <a:t>Low</a:t>
              </a:r>
            </a:p>
          </p:txBody>
        </p:sp>
        <p:sp>
          <p:nvSpPr>
            <p:cNvPr id="20" name="Text Box 34">
              <a:extLst>
                <a:ext uri="{FF2B5EF4-FFF2-40B4-BE49-F238E27FC236}">
                  <a16:creationId xmlns:a16="http://schemas.microsoft.com/office/drawing/2014/main" id="{A49369F2-7348-4932-92B0-E07986C3CB49}"/>
                </a:ext>
              </a:extLst>
            </p:cNvPr>
            <p:cNvSpPr txBox="1">
              <a:spLocks noChangeArrowheads="1"/>
            </p:cNvSpPr>
            <p:nvPr/>
          </p:nvSpPr>
          <p:spPr bwMode="auto">
            <a:xfrm>
              <a:off x="5325227" y="1376084"/>
              <a:ext cx="1031491" cy="27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spcBef>
                  <a:spcPct val="20000"/>
                </a:spcBef>
                <a:buChar char="•"/>
                <a:defRPr sz="3200">
                  <a:solidFill>
                    <a:schemeClr val="tx1"/>
                  </a:solidFill>
                  <a:latin typeface="Times" charset="0"/>
                  <a:ea typeface="ＭＳ Ｐゴシック" charset="-128"/>
                </a:defRPr>
              </a:lvl1pPr>
              <a:lvl2pPr marL="742950" indent="-285750">
                <a:spcBef>
                  <a:spcPct val="20000"/>
                </a:spcBef>
                <a:buChar char="–"/>
                <a:defRPr sz="2800">
                  <a:solidFill>
                    <a:schemeClr val="tx1"/>
                  </a:solidFill>
                  <a:latin typeface="Times" charset="0"/>
                  <a:ea typeface="ＭＳ Ｐゴシック" charset="-128"/>
                </a:defRPr>
              </a:lvl2pPr>
              <a:lvl3pPr marL="1143000" indent="-228600">
                <a:spcBef>
                  <a:spcPct val="20000"/>
                </a:spcBef>
                <a:buChar char="•"/>
                <a:defRPr sz="2400">
                  <a:solidFill>
                    <a:schemeClr val="tx1"/>
                  </a:solidFill>
                  <a:latin typeface="Times" charset="0"/>
                  <a:ea typeface="ＭＳ Ｐゴシック" charset="-128"/>
                </a:defRPr>
              </a:lvl3pPr>
              <a:lvl4pPr marL="1600200" indent="-228600">
                <a:spcBef>
                  <a:spcPct val="20000"/>
                </a:spcBef>
                <a:buChar char="–"/>
                <a:defRPr sz="2000">
                  <a:solidFill>
                    <a:schemeClr val="tx1"/>
                  </a:solidFill>
                  <a:latin typeface="Times" charset="0"/>
                  <a:ea typeface="ＭＳ Ｐゴシック" charset="-128"/>
                </a:defRPr>
              </a:lvl4pPr>
              <a:lvl5pPr marL="2057400" indent="-228600">
                <a:spcBef>
                  <a:spcPct val="20000"/>
                </a:spcBef>
                <a:buChar char="»"/>
                <a:defRPr sz="2000">
                  <a:solidFill>
                    <a:schemeClr val="tx1"/>
                  </a:solidFill>
                  <a:latin typeface="Times"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charset="0"/>
                  <a:ea typeface="ＭＳ Ｐゴシック" charset="-128"/>
                </a:defRPr>
              </a:lvl9pPr>
            </a:lstStyle>
            <a:p>
              <a:pPr fontAlgn="base">
                <a:spcBef>
                  <a:spcPct val="50000"/>
                </a:spcBef>
                <a:spcAft>
                  <a:spcPct val="0"/>
                </a:spcAft>
                <a:buFontTx/>
                <a:buNone/>
                <a:defRPr/>
              </a:pPr>
              <a:r>
                <a:rPr lang="en-US" altLang="en-US" sz="1200" b="1" dirty="0">
                  <a:solidFill>
                    <a:srgbClr val="000000"/>
                  </a:solidFill>
                  <a:latin typeface="+mn-lt"/>
                </a:rPr>
                <a:t>Normal</a:t>
              </a:r>
            </a:p>
          </p:txBody>
        </p:sp>
        <p:sp>
          <p:nvSpPr>
            <p:cNvPr id="21" name="Text Box 35">
              <a:extLst>
                <a:ext uri="{FF2B5EF4-FFF2-40B4-BE49-F238E27FC236}">
                  <a16:creationId xmlns:a16="http://schemas.microsoft.com/office/drawing/2014/main" id="{D3AE2518-FAEE-4443-860C-2348BD44DEAE}"/>
                </a:ext>
              </a:extLst>
            </p:cNvPr>
            <p:cNvSpPr txBox="1">
              <a:spLocks noChangeArrowheads="1"/>
            </p:cNvSpPr>
            <p:nvPr/>
          </p:nvSpPr>
          <p:spPr bwMode="auto">
            <a:xfrm>
              <a:off x="3552200" y="2814959"/>
              <a:ext cx="1031491" cy="27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spcBef>
                  <a:spcPct val="20000"/>
                </a:spcBef>
                <a:buChar char="•"/>
                <a:defRPr sz="3200">
                  <a:solidFill>
                    <a:schemeClr val="tx1"/>
                  </a:solidFill>
                  <a:latin typeface="Times" charset="0"/>
                  <a:ea typeface="ＭＳ Ｐゴシック" charset="-128"/>
                </a:defRPr>
              </a:lvl1pPr>
              <a:lvl2pPr marL="742950" indent="-285750">
                <a:spcBef>
                  <a:spcPct val="20000"/>
                </a:spcBef>
                <a:buChar char="–"/>
                <a:defRPr sz="2800">
                  <a:solidFill>
                    <a:schemeClr val="tx1"/>
                  </a:solidFill>
                  <a:latin typeface="Times" charset="0"/>
                  <a:ea typeface="ＭＳ Ｐゴシック" charset="-128"/>
                </a:defRPr>
              </a:lvl2pPr>
              <a:lvl3pPr marL="1143000" indent="-228600">
                <a:spcBef>
                  <a:spcPct val="20000"/>
                </a:spcBef>
                <a:buChar char="•"/>
                <a:defRPr sz="2400">
                  <a:solidFill>
                    <a:schemeClr val="tx1"/>
                  </a:solidFill>
                  <a:latin typeface="Times" charset="0"/>
                  <a:ea typeface="ＭＳ Ｐゴシック" charset="-128"/>
                </a:defRPr>
              </a:lvl3pPr>
              <a:lvl4pPr marL="1600200" indent="-228600">
                <a:spcBef>
                  <a:spcPct val="20000"/>
                </a:spcBef>
                <a:buChar char="–"/>
                <a:defRPr sz="2000">
                  <a:solidFill>
                    <a:schemeClr val="tx1"/>
                  </a:solidFill>
                  <a:latin typeface="Times" charset="0"/>
                  <a:ea typeface="ＭＳ Ｐゴシック" charset="-128"/>
                </a:defRPr>
              </a:lvl4pPr>
              <a:lvl5pPr marL="2057400" indent="-228600">
                <a:spcBef>
                  <a:spcPct val="20000"/>
                </a:spcBef>
                <a:buChar char="»"/>
                <a:defRPr sz="2000">
                  <a:solidFill>
                    <a:schemeClr val="tx1"/>
                  </a:solidFill>
                  <a:latin typeface="Times"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charset="0"/>
                  <a:ea typeface="ＭＳ Ｐゴシック" charset="-128"/>
                </a:defRPr>
              </a:lvl9pPr>
            </a:lstStyle>
            <a:p>
              <a:pPr fontAlgn="base">
                <a:spcBef>
                  <a:spcPct val="50000"/>
                </a:spcBef>
                <a:spcAft>
                  <a:spcPct val="0"/>
                </a:spcAft>
                <a:buFontTx/>
                <a:buNone/>
                <a:defRPr/>
              </a:pPr>
              <a:r>
                <a:rPr lang="en-US" altLang="en-US" sz="1200" b="1" dirty="0">
                  <a:solidFill>
                    <a:srgbClr val="000000"/>
                  </a:solidFill>
                  <a:latin typeface="+mn-lt"/>
                </a:rPr>
                <a:t>Normal</a:t>
              </a:r>
            </a:p>
          </p:txBody>
        </p:sp>
        <p:sp>
          <p:nvSpPr>
            <p:cNvPr id="22" name="Text Box 36">
              <a:extLst>
                <a:ext uri="{FF2B5EF4-FFF2-40B4-BE49-F238E27FC236}">
                  <a16:creationId xmlns:a16="http://schemas.microsoft.com/office/drawing/2014/main" id="{6AF07107-6A3D-44F9-909F-8192AA79C727}"/>
                </a:ext>
              </a:extLst>
            </p:cNvPr>
            <p:cNvSpPr txBox="1">
              <a:spLocks noChangeArrowheads="1"/>
            </p:cNvSpPr>
            <p:nvPr/>
          </p:nvSpPr>
          <p:spPr bwMode="auto">
            <a:xfrm>
              <a:off x="4733725" y="2814959"/>
              <a:ext cx="1031491" cy="27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spcBef>
                  <a:spcPct val="20000"/>
                </a:spcBef>
                <a:buChar char="•"/>
                <a:defRPr sz="3200">
                  <a:solidFill>
                    <a:schemeClr val="tx1"/>
                  </a:solidFill>
                  <a:latin typeface="Times" charset="0"/>
                  <a:ea typeface="ＭＳ Ｐゴシック" charset="-128"/>
                </a:defRPr>
              </a:lvl1pPr>
              <a:lvl2pPr marL="742950" indent="-285750">
                <a:spcBef>
                  <a:spcPct val="20000"/>
                </a:spcBef>
                <a:buChar char="–"/>
                <a:defRPr sz="2800">
                  <a:solidFill>
                    <a:schemeClr val="tx1"/>
                  </a:solidFill>
                  <a:latin typeface="Times" charset="0"/>
                  <a:ea typeface="ＭＳ Ｐゴシック" charset="-128"/>
                </a:defRPr>
              </a:lvl2pPr>
              <a:lvl3pPr marL="1143000" indent="-228600">
                <a:spcBef>
                  <a:spcPct val="20000"/>
                </a:spcBef>
                <a:buChar char="•"/>
                <a:defRPr sz="2400">
                  <a:solidFill>
                    <a:schemeClr val="tx1"/>
                  </a:solidFill>
                  <a:latin typeface="Times" charset="0"/>
                  <a:ea typeface="ＭＳ Ｐゴシック" charset="-128"/>
                </a:defRPr>
              </a:lvl3pPr>
              <a:lvl4pPr marL="1600200" indent="-228600">
                <a:spcBef>
                  <a:spcPct val="20000"/>
                </a:spcBef>
                <a:buChar char="–"/>
                <a:defRPr sz="2000">
                  <a:solidFill>
                    <a:schemeClr val="tx1"/>
                  </a:solidFill>
                  <a:latin typeface="Times" charset="0"/>
                  <a:ea typeface="ＭＳ Ｐゴシック" charset="-128"/>
                </a:defRPr>
              </a:lvl4pPr>
              <a:lvl5pPr marL="2057400" indent="-228600">
                <a:spcBef>
                  <a:spcPct val="20000"/>
                </a:spcBef>
                <a:buChar char="»"/>
                <a:defRPr sz="2000">
                  <a:solidFill>
                    <a:schemeClr val="tx1"/>
                  </a:solidFill>
                  <a:latin typeface="Times"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charset="0"/>
                  <a:ea typeface="ＭＳ Ｐゴシック" charset="-128"/>
                </a:defRPr>
              </a:lvl9pPr>
            </a:lstStyle>
            <a:p>
              <a:pPr fontAlgn="base">
                <a:spcBef>
                  <a:spcPct val="50000"/>
                </a:spcBef>
                <a:spcAft>
                  <a:spcPct val="0"/>
                </a:spcAft>
                <a:buFontTx/>
                <a:buNone/>
                <a:defRPr/>
              </a:pPr>
              <a:r>
                <a:rPr lang="en-US" altLang="en-US" sz="1200" b="1" dirty="0">
                  <a:solidFill>
                    <a:srgbClr val="000000"/>
                  </a:solidFill>
                  <a:latin typeface="+mn-lt"/>
                </a:rPr>
                <a:t>Low</a:t>
              </a:r>
            </a:p>
          </p:txBody>
        </p:sp>
        <p:sp>
          <p:nvSpPr>
            <p:cNvPr id="23" name="Text Box 37">
              <a:extLst>
                <a:ext uri="{FF2B5EF4-FFF2-40B4-BE49-F238E27FC236}">
                  <a16:creationId xmlns:a16="http://schemas.microsoft.com/office/drawing/2014/main" id="{BED61256-5C6E-4053-819A-91A85F0B4CEA}"/>
                </a:ext>
              </a:extLst>
            </p:cNvPr>
            <p:cNvSpPr txBox="1">
              <a:spLocks noChangeArrowheads="1"/>
            </p:cNvSpPr>
            <p:nvPr/>
          </p:nvSpPr>
          <p:spPr bwMode="auto">
            <a:xfrm>
              <a:off x="3106426" y="3939420"/>
              <a:ext cx="986168" cy="27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spcBef>
                  <a:spcPct val="20000"/>
                </a:spcBef>
                <a:buChar char="•"/>
                <a:defRPr sz="3200">
                  <a:solidFill>
                    <a:schemeClr val="tx1"/>
                  </a:solidFill>
                  <a:latin typeface="Times" charset="0"/>
                  <a:ea typeface="ＭＳ Ｐゴシック" charset="-128"/>
                </a:defRPr>
              </a:lvl1pPr>
              <a:lvl2pPr marL="742950" indent="-285750">
                <a:spcBef>
                  <a:spcPct val="20000"/>
                </a:spcBef>
                <a:buChar char="–"/>
                <a:defRPr sz="2800">
                  <a:solidFill>
                    <a:schemeClr val="tx1"/>
                  </a:solidFill>
                  <a:latin typeface="Times" charset="0"/>
                  <a:ea typeface="ＭＳ Ｐゴシック" charset="-128"/>
                </a:defRPr>
              </a:lvl2pPr>
              <a:lvl3pPr marL="1143000" indent="-228600">
                <a:spcBef>
                  <a:spcPct val="20000"/>
                </a:spcBef>
                <a:buChar char="•"/>
                <a:defRPr sz="2400">
                  <a:solidFill>
                    <a:schemeClr val="tx1"/>
                  </a:solidFill>
                  <a:latin typeface="Times" charset="0"/>
                  <a:ea typeface="ＭＳ Ｐゴシック" charset="-128"/>
                </a:defRPr>
              </a:lvl3pPr>
              <a:lvl4pPr marL="1600200" indent="-228600">
                <a:spcBef>
                  <a:spcPct val="20000"/>
                </a:spcBef>
                <a:buChar char="–"/>
                <a:defRPr sz="2000">
                  <a:solidFill>
                    <a:schemeClr val="tx1"/>
                  </a:solidFill>
                  <a:latin typeface="Times" charset="0"/>
                  <a:ea typeface="ＭＳ Ｐゴシック" charset="-128"/>
                </a:defRPr>
              </a:lvl4pPr>
              <a:lvl5pPr marL="2057400" indent="-228600">
                <a:spcBef>
                  <a:spcPct val="20000"/>
                </a:spcBef>
                <a:buChar char="»"/>
                <a:defRPr sz="2000">
                  <a:solidFill>
                    <a:schemeClr val="tx1"/>
                  </a:solidFill>
                  <a:latin typeface="Times"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charset="0"/>
                  <a:ea typeface="ＭＳ Ｐゴシック" charset="-128"/>
                </a:defRPr>
              </a:lvl9pPr>
            </a:lstStyle>
            <a:p>
              <a:pPr fontAlgn="base">
                <a:spcBef>
                  <a:spcPct val="50000"/>
                </a:spcBef>
                <a:spcAft>
                  <a:spcPct val="0"/>
                </a:spcAft>
                <a:buFontTx/>
                <a:buNone/>
                <a:defRPr/>
              </a:pPr>
              <a:r>
                <a:rPr lang="en-US" altLang="en-US" sz="1200" b="1" dirty="0">
                  <a:solidFill>
                    <a:srgbClr val="000000"/>
                  </a:solidFill>
                  <a:latin typeface="+mn-lt"/>
                </a:rPr>
                <a:t>Normal</a:t>
              </a:r>
            </a:p>
          </p:txBody>
        </p:sp>
        <p:sp>
          <p:nvSpPr>
            <p:cNvPr id="24" name="Text Box 38">
              <a:extLst>
                <a:ext uri="{FF2B5EF4-FFF2-40B4-BE49-F238E27FC236}">
                  <a16:creationId xmlns:a16="http://schemas.microsoft.com/office/drawing/2014/main" id="{6411BA7E-06FA-4452-B899-33898AE78517}"/>
                </a:ext>
              </a:extLst>
            </p:cNvPr>
            <p:cNvSpPr txBox="1">
              <a:spLocks noChangeArrowheads="1"/>
            </p:cNvSpPr>
            <p:nvPr/>
          </p:nvSpPr>
          <p:spPr bwMode="auto">
            <a:xfrm>
              <a:off x="2126511" y="3939420"/>
              <a:ext cx="503242" cy="27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spcBef>
                  <a:spcPct val="20000"/>
                </a:spcBef>
                <a:buChar char="•"/>
                <a:defRPr sz="3200">
                  <a:solidFill>
                    <a:schemeClr val="tx1"/>
                  </a:solidFill>
                  <a:latin typeface="Times" charset="0"/>
                  <a:ea typeface="ＭＳ Ｐゴシック" charset="-128"/>
                </a:defRPr>
              </a:lvl1pPr>
              <a:lvl2pPr marL="742950" indent="-285750">
                <a:spcBef>
                  <a:spcPct val="20000"/>
                </a:spcBef>
                <a:buChar char="–"/>
                <a:defRPr sz="2800">
                  <a:solidFill>
                    <a:schemeClr val="tx1"/>
                  </a:solidFill>
                  <a:latin typeface="Times" charset="0"/>
                  <a:ea typeface="ＭＳ Ｐゴシック" charset="-128"/>
                </a:defRPr>
              </a:lvl2pPr>
              <a:lvl3pPr marL="1143000" indent="-228600">
                <a:spcBef>
                  <a:spcPct val="20000"/>
                </a:spcBef>
                <a:buChar char="•"/>
                <a:defRPr sz="2400">
                  <a:solidFill>
                    <a:schemeClr val="tx1"/>
                  </a:solidFill>
                  <a:latin typeface="Times" charset="0"/>
                  <a:ea typeface="ＭＳ Ｐゴシック" charset="-128"/>
                </a:defRPr>
              </a:lvl3pPr>
              <a:lvl4pPr marL="1600200" indent="-228600">
                <a:spcBef>
                  <a:spcPct val="20000"/>
                </a:spcBef>
                <a:buChar char="–"/>
                <a:defRPr sz="2000">
                  <a:solidFill>
                    <a:schemeClr val="tx1"/>
                  </a:solidFill>
                  <a:latin typeface="Times" charset="0"/>
                  <a:ea typeface="ＭＳ Ｐゴシック" charset="-128"/>
                </a:defRPr>
              </a:lvl4pPr>
              <a:lvl5pPr marL="2057400" indent="-228600">
                <a:spcBef>
                  <a:spcPct val="20000"/>
                </a:spcBef>
                <a:buChar char="»"/>
                <a:defRPr sz="2000">
                  <a:solidFill>
                    <a:schemeClr val="tx1"/>
                  </a:solidFill>
                  <a:latin typeface="Times"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charset="0"/>
                  <a:ea typeface="ＭＳ Ｐゴシック" charset="-128"/>
                </a:defRPr>
              </a:lvl9pPr>
            </a:lstStyle>
            <a:p>
              <a:pPr fontAlgn="base">
                <a:spcBef>
                  <a:spcPct val="50000"/>
                </a:spcBef>
                <a:spcAft>
                  <a:spcPct val="0"/>
                </a:spcAft>
                <a:buFontTx/>
                <a:buNone/>
                <a:defRPr/>
              </a:pPr>
              <a:r>
                <a:rPr lang="en-US" altLang="en-US" sz="1200" b="1" dirty="0">
                  <a:solidFill>
                    <a:srgbClr val="000000"/>
                  </a:solidFill>
                  <a:latin typeface="+mn-lt"/>
                </a:rPr>
                <a:t>Low</a:t>
              </a:r>
            </a:p>
          </p:txBody>
        </p:sp>
        <p:sp>
          <p:nvSpPr>
            <p:cNvPr id="25" name="Text Box 39">
              <a:extLst>
                <a:ext uri="{FF2B5EF4-FFF2-40B4-BE49-F238E27FC236}">
                  <a16:creationId xmlns:a16="http://schemas.microsoft.com/office/drawing/2014/main" id="{8698E410-36A5-4FA2-AA37-19FB1F2BF617}"/>
                </a:ext>
              </a:extLst>
            </p:cNvPr>
            <p:cNvSpPr txBox="1">
              <a:spLocks noChangeArrowheads="1"/>
            </p:cNvSpPr>
            <p:nvPr/>
          </p:nvSpPr>
          <p:spPr bwMode="auto">
            <a:xfrm>
              <a:off x="5038696" y="3939420"/>
              <a:ext cx="923653" cy="27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spcBef>
                  <a:spcPct val="20000"/>
                </a:spcBef>
                <a:buChar char="•"/>
                <a:defRPr sz="3200">
                  <a:solidFill>
                    <a:schemeClr val="tx1"/>
                  </a:solidFill>
                  <a:latin typeface="Times" charset="0"/>
                  <a:ea typeface="ＭＳ Ｐゴシック" charset="-128"/>
                </a:defRPr>
              </a:lvl1pPr>
              <a:lvl2pPr marL="742950" indent="-285750">
                <a:spcBef>
                  <a:spcPct val="20000"/>
                </a:spcBef>
                <a:buChar char="–"/>
                <a:defRPr sz="2800">
                  <a:solidFill>
                    <a:schemeClr val="tx1"/>
                  </a:solidFill>
                  <a:latin typeface="Times" charset="0"/>
                  <a:ea typeface="ＭＳ Ｐゴシック" charset="-128"/>
                </a:defRPr>
              </a:lvl2pPr>
              <a:lvl3pPr marL="1143000" indent="-228600">
                <a:spcBef>
                  <a:spcPct val="20000"/>
                </a:spcBef>
                <a:buChar char="•"/>
                <a:defRPr sz="2400">
                  <a:solidFill>
                    <a:schemeClr val="tx1"/>
                  </a:solidFill>
                  <a:latin typeface="Times" charset="0"/>
                  <a:ea typeface="ＭＳ Ｐゴシック" charset="-128"/>
                </a:defRPr>
              </a:lvl3pPr>
              <a:lvl4pPr marL="1600200" indent="-228600">
                <a:spcBef>
                  <a:spcPct val="20000"/>
                </a:spcBef>
                <a:buChar char="–"/>
                <a:defRPr sz="2000">
                  <a:solidFill>
                    <a:schemeClr val="tx1"/>
                  </a:solidFill>
                  <a:latin typeface="Times" charset="0"/>
                  <a:ea typeface="ＭＳ Ｐゴシック" charset="-128"/>
                </a:defRPr>
              </a:lvl4pPr>
              <a:lvl5pPr marL="2057400" indent="-228600">
                <a:spcBef>
                  <a:spcPct val="20000"/>
                </a:spcBef>
                <a:buChar char="»"/>
                <a:defRPr sz="2000">
                  <a:solidFill>
                    <a:schemeClr val="tx1"/>
                  </a:solidFill>
                  <a:latin typeface="Times"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charset="0"/>
                  <a:ea typeface="ＭＳ Ｐゴシック" charset="-128"/>
                </a:defRPr>
              </a:lvl9pPr>
            </a:lstStyle>
            <a:p>
              <a:pPr fontAlgn="base">
                <a:spcBef>
                  <a:spcPct val="50000"/>
                </a:spcBef>
                <a:spcAft>
                  <a:spcPct val="0"/>
                </a:spcAft>
                <a:buFontTx/>
                <a:buNone/>
                <a:defRPr/>
              </a:pPr>
              <a:r>
                <a:rPr lang="en-US" altLang="en-US" sz="1200" b="1" dirty="0">
                  <a:solidFill>
                    <a:srgbClr val="000000"/>
                  </a:solidFill>
                  <a:latin typeface="+mn-lt"/>
                </a:rPr>
                <a:t>Normal</a:t>
              </a:r>
            </a:p>
          </p:txBody>
        </p:sp>
        <p:sp>
          <p:nvSpPr>
            <p:cNvPr id="26" name="Line 40">
              <a:extLst>
                <a:ext uri="{FF2B5EF4-FFF2-40B4-BE49-F238E27FC236}">
                  <a16:creationId xmlns:a16="http://schemas.microsoft.com/office/drawing/2014/main" id="{71460606-85A9-4472-9546-35ED00BF5693}"/>
                </a:ext>
              </a:extLst>
            </p:cNvPr>
            <p:cNvSpPr>
              <a:spLocks noChangeShapeType="1"/>
            </p:cNvSpPr>
            <p:nvPr/>
          </p:nvSpPr>
          <p:spPr bwMode="auto">
            <a:xfrm>
              <a:off x="5343982" y="1393584"/>
              <a:ext cx="675157" cy="0"/>
            </a:xfrm>
            <a:prstGeom prst="line">
              <a:avLst/>
            </a:prstGeom>
            <a:noFill/>
            <a:ln w="28575">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txBody>
            <a:bodyPr wrap="none" lIns="91438" tIns="45719" rIns="91438" bIns="45719" anchor="ctr"/>
            <a:lstStyle/>
            <a:p>
              <a:pPr eaLnBrk="0" fontAlgn="base" hangingPunct="0">
                <a:spcBef>
                  <a:spcPct val="0"/>
                </a:spcBef>
                <a:spcAft>
                  <a:spcPct val="0"/>
                </a:spcAft>
              </a:pPr>
              <a:endParaRPr lang="en-US" sz="2000" b="1" dirty="0">
                <a:solidFill>
                  <a:srgbClr val="000000"/>
                </a:solidFill>
                <a:ea typeface="ＭＳ Ｐゴシック" charset="-128"/>
              </a:endParaRPr>
            </a:p>
          </p:txBody>
        </p:sp>
        <p:sp>
          <p:nvSpPr>
            <p:cNvPr id="27" name="Text Box 44">
              <a:extLst>
                <a:ext uri="{FF2B5EF4-FFF2-40B4-BE49-F238E27FC236}">
                  <a16:creationId xmlns:a16="http://schemas.microsoft.com/office/drawing/2014/main" id="{3419AD47-4FCB-4EAE-964F-AEAA6C34833D}"/>
                </a:ext>
              </a:extLst>
            </p:cNvPr>
            <p:cNvSpPr txBox="1">
              <a:spLocks noChangeArrowheads="1"/>
            </p:cNvSpPr>
            <p:nvPr/>
          </p:nvSpPr>
          <p:spPr bwMode="auto">
            <a:xfrm>
              <a:off x="6299929" y="3939420"/>
              <a:ext cx="503242" cy="27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spcBef>
                  <a:spcPct val="20000"/>
                </a:spcBef>
                <a:buChar char="•"/>
                <a:defRPr sz="3200">
                  <a:solidFill>
                    <a:schemeClr val="tx1"/>
                  </a:solidFill>
                  <a:latin typeface="Times" charset="0"/>
                  <a:ea typeface="ＭＳ Ｐゴシック" charset="-128"/>
                </a:defRPr>
              </a:lvl1pPr>
              <a:lvl2pPr marL="742950" indent="-285750">
                <a:spcBef>
                  <a:spcPct val="20000"/>
                </a:spcBef>
                <a:buChar char="–"/>
                <a:defRPr sz="2800">
                  <a:solidFill>
                    <a:schemeClr val="tx1"/>
                  </a:solidFill>
                  <a:latin typeface="Times" charset="0"/>
                  <a:ea typeface="ＭＳ Ｐゴシック" charset="-128"/>
                </a:defRPr>
              </a:lvl2pPr>
              <a:lvl3pPr marL="1143000" indent="-228600">
                <a:spcBef>
                  <a:spcPct val="20000"/>
                </a:spcBef>
                <a:buChar char="•"/>
                <a:defRPr sz="2400">
                  <a:solidFill>
                    <a:schemeClr val="tx1"/>
                  </a:solidFill>
                  <a:latin typeface="Times" charset="0"/>
                  <a:ea typeface="ＭＳ Ｐゴシック" charset="-128"/>
                </a:defRPr>
              </a:lvl3pPr>
              <a:lvl4pPr marL="1600200" indent="-228600">
                <a:spcBef>
                  <a:spcPct val="20000"/>
                </a:spcBef>
                <a:buChar char="–"/>
                <a:defRPr sz="2000">
                  <a:solidFill>
                    <a:schemeClr val="tx1"/>
                  </a:solidFill>
                  <a:latin typeface="Times" charset="0"/>
                  <a:ea typeface="ＭＳ Ｐゴシック" charset="-128"/>
                </a:defRPr>
              </a:lvl4pPr>
              <a:lvl5pPr marL="2057400" indent="-228600">
                <a:spcBef>
                  <a:spcPct val="20000"/>
                </a:spcBef>
                <a:buChar char="»"/>
                <a:defRPr sz="2000">
                  <a:solidFill>
                    <a:schemeClr val="tx1"/>
                  </a:solidFill>
                  <a:latin typeface="Times"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charset="0"/>
                  <a:ea typeface="ＭＳ Ｐゴシック" charset="-128"/>
                </a:defRPr>
              </a:lvl9pPr>
            </a:lstStyle>
            <a:p>
              <a:pPr fontAlgn="base">
                <a:spcBef>
                  <a:spcPct val="50000"/>
                </a:spcBef>
                <a:spcAft>
                  <a:spcPct val="0"/>
                </a:spcAft>
                <a:buFontTx/>
                <a:buNone/>
                <a:defRPr/>
              </a:pPr>
              <a:r>
                <a:rPr lang="en-US" altLang="en-US" sz="1200" b="1" dirty="0">
                  <a:solidFill>
                    <a:srgbClr val="000000"/>
                  </a:solidFill>
                  <a:latin typeface="+mn-lt"/>
                </a:rPr>
                <a:t>Low</a:t>
              </a:r>
            </a:p>
          </p:txBody>
        </p:sp>
        <p:sp>
          <p:nvSpPr>
            <p:cNvPr id="28" name="Line 61">
              <a:extLst>
                <a:ext uri="{FF2B5EF4-FFF2-40B4-BE49-F238E27FC236}">
                  <a16:creationId xmlns:a16="http://schemas.microsoft.com/office/drawing/2014/main" id="{6D1C97A1-9561-4496-BE03-5C54D6638130}"/>
                </a:ext>
              </a:extLst>
            </p:cNvPr>
            <p:cNvSpPr>
              <a:spLocks noChangeShapeType="1"/>
            </p:cNvSpPr>
            <p:nvPr/>
          </p:nvSpPr>
          <p:spPr bwMode="auto">
            <a:xfrm flipH="1">
              <a:off x="5389898" y="3827903"/>
              <a:ext cx="598577" cy="669101"/>
            </a:xfrm>
            <a:prstGeom prst="line">
              <a:avLst/>
            </a:prstGeom>
            <a:noFill/>
            <a:ln w="28575">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txBody>
            <a:bodyPr wrap="none" lIns="91438" tIns="45719" rIns="91438" bIns="45719" anchor="ctr"/>
            <a:lstStyle/>
            <a:p>
              <a:pPr eaLnBrk="0" fontAlgn="base" hangingPunct="0">
                <a:spcBef>
                  <a:spcPct val="0"/>
                </a:spcBef>
                <a:spcAft>
                  <a:spcPct val="0"/>
                </a:spcAft>
              </a:pPr>
              <a:endParaRPr lang="en-US" sz="2000" dirty="0">
                <a:solidFill>
                  <a:srgbClr val="000000"/>
                </a:solidFill>
                <a:ea typeface="ＭＳ Ｐゴシック" charset="-128"/>
              </a:endParaRPr>
            </a:p>
          </p:txBody>
        </p:sp>
        <p:sp>
          <p:nvSpPr>
            <p:cNvPr id="29" name="Line 62">
              <a:extLst>
                <a:ext uri="{FF2B5EF4-FFF2-40B4-BE49-F238E27FC236}">
                  <a16:creationId xmlns:a16="http://schemas.microsoft.com/office/drawing/2014/main" id="{DD03EF9E-36A3-4A8B-8C56-FECFFD7A0F7B}"/>
                </a:ext>
              </a:extLst>
            </p:cNvPr>
            <p:cNvSpPr>
              <a:spLocks noChangeShapeType="1"/>
            </p:cNvSpPr>
            <p:nvPr/>
          </p:nvSpPr>
          <p:spPr bwMode="auto">
            <a:xfrm>
              <a:off x="5990038" y="3827903"/>
              <a:ext cx="603266" cy="669101"/>
            </a:xfrm>
            <a:prstGeom prst="line">
              <a:avLst/>
            </a:prstGeom>
            <a:noFill/>
            <a:ln w="28575">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txBody>
            <a:bodyPr wrap="none" lIns="91438" tIns="45719" rIns="91438" bIns="45719" anchor="ctr"/>
            <a:lstStyle/>
            <a:p>
              <a:pPr eaLnBrk="0" fontAlgn="base" hangingPunct="0">
                <a:spcBef>
                  <a:spcPct val="0"/>
                </a:spcBef>
                <a:spcAft>
                  <a:spcPct val="0"/>
                </a:spcAft>
              </a:pPr>
              <a:endParaRPr lang="en-US" sz="2000" dirty="0">
                <a:solidFill>
                  <a:srgbClr val="000000"/>
                </a:solidFill>
                <a:ea typeface="ＭＳ Ｐゴシック" charset="-128"/>
              </a:endParaRPr>
            </a:p>
          </p:txBody>
        </p:sp>
      </p:grpSp>
    </p:spTree>
    <p:extLst>
      <p:ext uri="{BB962C8B-B14F-4D97-AF65-F5344CB8AC3E}">
        <p14:creationId xmlns:p14="http://schemas.microsoft.com/office/powerpoint/2010/main" val="1102882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DB1153D-4888-4AAE-A59B-9D88DFE41F54}"/>
              </a:ext>
            </a:extLst>
          </p:cNvPr>
          <p:cNvSpPr>
            <a:spLocks noGrp="1"/>
          </p:cNvSpPr>
          <p:nvPr>
            <p:ph type="title"/>
          </p:nvPr>
        </p:nvSpPr>
        <p:spPr>
          <a:xfrm>
            <a:off x="2533875" y="144246"/>
            <a:ext cx="8911687" cy="1280890"/>
          </a:xfrm>
        </p:spPr>
        <p:txBody>
          <a:bodyPr/>
          <a:lstStyle/>
          <a:p>
            <a:r>
              <a:rPr lang="en-US" b="1" dirty="0">
                <a:solidFill>
                  <a:srgbClr val="006600"/>
                </a:solidFill>
                <a:latin typeface="Arial" panose="020B0604020202020204" pitchFamily="34" charset="0"/>
                <a:cs typeface="Arial" panose="020B0604020202020204" pitchFamily="34" charset="0"/>
              </a:rPr>
              <a:t>Diagnosis of HAE with Normal C1-INH</a:t>
            </a:r>
            <a:endParaRPr lang="vi-VN" b="1" dirty="0">
              <a:solidFill>
                <a:srgbClr val="006600"/>
              </a:solidFill>
              <a:latin typeface="Arial" panose="020B0604020202020204" pitchFamily="34" charset="0"/>
              <a:cs typeface="Arial" panose="020B0604020202020204" pitchFamily="34" charset="0"/>
            </a:endParaRPr>
          </a:p>
        </p:txBody>
      </p:sp>
      <p:sp>
        <p:nvSpPr>
          <p:cNvPr id="4" name="Title 4">
            <a:extLst>
              <a:ext uri="{FF2B5EF4-FFF2-40B4-BE49-F238E27FC236}">
                <a16:creationId xmlns:a16="http://schemas.microsoft.com/office/drawing/2014/main" id="{87F6BFCF-382E-44DB-BF03-A96008B218DC}"/>
              </a:ext>
            </a:extLst>
          </p:cNvPr>
          <p:cNvSpPr txBox="1">
            <a:spLocks/>
          </p:cNvSpPr>
          <p:nvPr/>
        </p:nvSpPr>
        <p:spPr>
          <a:xfrm>
            <a:off x="239430" y="1378258"/>
            <a:ext cx="8176437" cy="675764"/>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p>
        </p:txBody>
      </p:sp>
      <p:grpSp>
        <p:nvGrpSpPr>
          <p:cNvPr id="23" name="Group 22">
            <a:extLst>
              <a:ext uri="{FF2B5EF4-FFF2-40B4-BE49-F238E27FC236}">
                <a16:creationId xmlns:a16="http://schemas.microsoft.com/office/drawing/2014/main" id="{243E5975-33CF-248B-7D77-96E077B3F893}"/>
              </a:ext>
            </a:extLst>
          </p:cNvPr>
          <p:cNvGrpSpPr/>
          <p:nvPr/>
        </p:nvGrpSpPr>
        <p:grpSpPr>
          <a:xfrm>
            <a:off x="2535639" y="1210962"/>
            <a:ext cx="8233723" cy="5211773"/>
            <a:chOff x="3091266" y="1854525"/>
            <a:chExt cx="7678096" cy="4568210"/>
          </a:xfrm>
        </p:grpSpPr>
        <p:grpSp>
          <p:nvGrpSpPr>
            <p:cNvPr id="5" name="Group 9">
              <a:extLst>
                <a:ext uri="{FF2B5EF4-FFF2-40B4-BE49-F238E27FC236}">
                  <a16:creationId xmlns:a16="http://schemas.microsoft.com/office/drawing/2014/main" id="{B0D1EF71-A434-4EED-8577-63BACFBFC1A3}"/>
                </a:ext>
              </a:extLst>
            </p:cNvPr>
            <p:cNvGrpSpPr/>
            <p:nvPr/>
          </p:nvGrpSpPr>
          <p:grpSpPr>
            <a:xfrm>
              <a:off x="3091266" y="1854525"/>
              <a:ext cx="7678096" cy="4335771"/>
              <a:chOff x="1986899" y="1102529"/>
              <a:chExt cx="5274280" cy="3720171"/>
            </a:xfrm>
          </p:grpSpPr>
          <p:cxnSp>
            <p:nvCxnSpPr>
              <p:cNvPr id="6" name="Straight Arrow Connector 4">
                <a:extLst>
                  <a:ext uri="{FF2B5EF4-FFF2-40B4-BE49-F238E27FC236}">
                    <a16:creationId xmlns:a16="http://schemas.microsoft.com/office/drawing/2014/main" id="{918B5AB8-125E-4FA7-8444-4798DD37435E}"/>
                  </a:ext>
                </a:extLst>
              </p:cNvPr>
              <p:cNvCxnSpPr>
                <a:cxnSpLocks noChangeShapeType="1"/>
              </p:cNvCxnSpPr>
              <p:nvPr/>
            </p:nvCxnSpPr>
            <p:spPr bwMode="auto">
              <a:xfrm flipH="1">
                <a:off x="4292323" y="1689142"/>
                <a:ext cx="1130" cy="376003"/>
              </a:xfrm>
              <a:prstGeom prst="straightConnector1">
                <a:avLst/>
              </a:prstGeom>
              <a:noFill/>
              <a:ln w="28575">
                <a:solidFill>
                  <a:srgbClr val="000000"/>
                </a:solidFill>
                <a:round/>
                <a:headEnd type="none" w="med" len="med"/>
                <a:tailEnd type="triangle" w="med" len="med"/>
              </a:ln>
              <a:extLst>
                <a:ext uri="{909E8E84-426E-40DD-AFC4-6F175D3DCCD1}">
                  <a14:hiddenFill xmlns:a14="http://schemas.microsoft.com/office/drawing/2010/main">
                    <a:noFill/>
                  </a14:hiddenFill>
                </a:ext>
              </a:extLst>
            </p:spPr>
          </p:cxnSp>
          <p:sp>
            <p:nvSpPr>
              <p:cNvPr id="7" name="TextBox 37">
                <a:extLst>
                  <a:ext uri="{FF2B5EF4-FFF2-40B4-BE49-F238E27FC236}">
                    <a16:creationId xmlns:a16="http://schemas.microsoft.com/office/drawing/2014/main" id="{C526670A-C40A-43B2-A247-EE9B14CB259E}"/>
                  </a:ext>
                </a:extLst>
              </p:cNvPr>
              <p:cNvSpPr txBox="1">
                <a:spLocks noChangeArrowheads="1"/>
              </p:cNvSpPr>
              <p:nvPr/>
            </p:nvSpPr>
            <p:spPr bwMode="auto">
              <a:xfrm>
                <a:off x="4283929" y="1709278"/>
                <a:ext cx="5741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Times" charset="0"/>
                    <a:ea typeface="ＭＳ Ｐゴシック" charset="-128"/>
                  </a:defRPr>
                </a:lvl1pPr>
                <a:lvl2pPr marL="742950" indent="-285750">
                  <a:spcBef>
                    <a:spcPct val="20000"/>
                  </a:spcBef>
                  <a:buChar char="–"/>
                  <a:defRPr sz="2100">
                    <a:solidFill>
                      <a:schemeClr val="tx1"/>
                    </a:solidFill>
                    <a:latin typeface="Times" charset="0"/>
                    <a:ea typeface="ＭＳ Ｐゴシック" charset="-128"/>
                  </a:defRPr>
                </a:lvl2pPr>
                <a:lvl3pPr marL="1143000" indent="-228600">
                  <a:spcBef>
                    <a:spcPct val="20000"/>
                  </a:spcBef>
                  <a:buChar char="•"/>
                  <a:defRPr>
                    <a:solidFill>
                      <a:schemeClr val="tx1"/>
                    </a:solidFill>
                    <a:latin typeface="Times" charset="0"/>
                    <a:ea typeface="ＭＳ Ｐゴシック" charset="-128"/>
                  </a:defRPr>
                </a:lvl3pPr>
                <a:lvl4pPr marL="1600200" indent="-228600">
                  <a:spcBef>
                    <a:spcPct val="20000"/>
                  </a:spcBef>
                  <a:buChar char="–"/>
                  <a:defRPr sz="1500">
                    <a:solidFill>
                      <a:schemeClr val="tx1"/>
                    </a:solidFill>
                    <a:latin typeface="Times" charset="0"/>
                    <a:ea typeface="ＭＳ Ｐゴシック" charset="-128"/>
                  </a:defRPr>
                </a:lvl4pPr>
                <a:lvl5pPr marL="2057400" indent="-228600">
                  <a:spcBef>
                    <a:spcPct val="20000"/>
                  </a:spcBef>
                  <a:buChar char="»"/>
                  <a:defRPr sz="1500">
                    <a:solidFill>
                      <a:schemeClr val="tx1"/>
                    </a:solidFill>
                    <a:latin typeface="Times" charset="0"/>
                    <a:ea typeface="ＭＳ Ｐゴシック" charset="-128"/>
                  </a:defRPr>
                </a:lvl5pPr>
                <a:lvl6pPr marL="2514600" indent="-228600" eaLnBrk="0" fontAlgn="base" hangingPunct="0">
                  <a:spcBef>
                    <a:spcPct val="20000"/>
                  </a:spcBef>
                  <a:spcAft>
                    <a:spcPct val="0"/>
                  </a:spcAft>
                  <a:buChar char="»"/>
                  <a:defRPr sz="1500">
                    <a:solidFill>
                      <a:schemeClr val="tx1"/>
                    </a:solidFill>
                    <a:latin typeface="Times" charset="0"/>
                    <a:ea typeface="ＭＳ Ｐゴシック" charset="-128"/>
                  </a:defRPr>
                </a:lvl6pPr>
                <a:lvl7pPr marL="2971800" indent="-228600" eaLnBrk="0" fontAlgn="base" hangingPunct="0">
                  <a:spcBef>
                    <a:spcPct val="20000"/>
                  </a:spcBef>
                  <a:spcAft>
                    <a:spcPct val="0"/>
                  </a:spcAft>
                  <a:buChar char="»"/>
                  <a:defRPr sz="1500">
                    <a:solidFill>
                      <a:schemeClr val="tx1"/>
                    </a:solidFill>
                    <a:latin typeface="Times" charset="0"/>
                    <a:ea typeface="ＭＳ Ｐゴシック" charset="-128"/>
                  </a:defRPr>
                </a:lvl7pPr>
                <a:lvl8pPr marL="3429000" indent="-228600" eaLnBrk="0" fontAlgn="base" hangingPunct="0">
                  <a:spcBef>
                    <a:spcPct val="20000"/>
                  </a:spcBef>
                  <a:spcAft>
                    <a:spcPct val="0"/>
                  </a:spcAft>
                  <a:buChar char="»"/>
                  <a:defRPr sz="1500">
                    <a:solidFill>
                      <a:schemeClr val="tx1"/>
                    </a:solidFill>
                    <a:latin typeface="Times" charset="0"/>
                    <a:ea typeface="ＭＳ Ｐゴシック" charset="-128"/>
                  </a:defRPr>
                </a:lvl8pPr>
                <a:lvl9pPr marL="3886200" indent="-228600" eaLnBrk="0" fontAlgn="base" hangingPunct="0">
                  <a:spcBef>
                    <a:spcPct val="20000"/>
                  </a:spcBef>
                  <a:spcAft>
                    <a:spcPct val="0"/>
                  </a:spcAft>
                  <a:buChar char="»"/>
                  <a:defRPr sz="1500">
                    <a:solidFill>
                      <a:schemeClr val="tx1"/>
                    </a:solidFill>
                    <a:latin typeface="Times" charset="0"/>
                    <a:ea typeface="ＭＳ Ｐゴシック" charset="-128"/>
                  </a:defRPr>
                </a:lvl9pPr>
              </a:lstStyle>
              <a:p>
                <a:pPr fontAlgn="base">
                  <a:spcBef>
                    <a:spcPct val="0"/>
                  </a:spcBef>
                  <a:spcAft>
                    <a:spcPct val="0"/>
                  </a:spcAft>
                  <a:buFontTx/>
                  <a:buNone/>
                </a:pPr>
                <a:r>
                  <a:rPr lang="en-US" altLang="en-US" sz="1600" b="1" dirty="0">
                    <a:solidFill>
                      <a:srgbClr val="000000"/>
                    </a:solidFill>
                    <a:latin typeface="+mn-lt"/>
                  </a:rPr>
                  <a:t>AND</a:t>
                </a:r>
              </a:p>
            </p:txBody>
          </p:sp>
          <p:cxnSp>
            <p:nvCxnSpPr>
              <p:cNvPr id="8" name="Straight Arrow Connector 31">
                <a:extLst>
                  <a:ext uri="{FF2B5EF4-FFF2-40B4-BE49-F238E27FC236}">
                    <a16:creationId xmlns:a16="http://schemas.microsoft.com/office/drawing/2014/main" id="{DA5F320B-9BFA-445F-B739-5232D29D8F28}"/>
                  </a:ext>
                </a:extLst>
              </p:cNvPr>
              <p:cNvCxnSpPr>
                <a:cxnSpLocks noChangeShapeType="1"/>
              </p:cNvCxnSpPr>
              <p:nvPr/>
            </p:nvCxnSpPr>
            <p:spPr bwMode="auto">
              <a:xfrm flipH="1">
                <a:off x="4282840" y="2468316"/>
                <a:ext cx="1131" cy="375275"/>
              </a:xfrm>
              <a:prstGeom prst="straightConnector1">
                <a:avLst/>
              </a:prstGeom>
              <a:noFill/>
              <a:ln w="28575">
                <a:solidFill>
                  <a:srgbClr val="000000"/>
                </a:solidFill>
                <a:round/>
                <a:headEnd type="none" w="med" len="med"/>
                <a:tailEnd type="triangle" w="med" len="med"/>
              </a:ln>
              <a:extLst>
                <a:ext uri="{909E8E84-426E-40DD-AFC4-6F175D3DCCD1}">
                  <a14:hiddenFill xmlns:a14="http://schemas.microsoft.com/office/drawing/2010/main">
                    <a:noFill/>
                  </a14:hiddenFill>
                </a:ext>
              </a:extLst>
            </p:spPr>
          </p:cxnSp>
          <p:sp>
            <p:nvSpPr>
              <p:cNvPr id="9" name="TextBox 38">
                <a:extLst>
                  <a:ext uri="{FF2B5EF4-FFF2-40B4-BE49-F238E27FC236}">
                    <a16:creationId xmlns:a16="http://schemas.microsoft.com/office/drawing/2014/main" id="{D84C13CE-B161-4B77-8098-86FB920FA859}"/>
                  </a:ext>
                </a:extLst>
              </p:cNvPr>
              <p:cNvSpPr txBox="1">
                <a:spLocks noChangeArrowheads="1"/>
              </p:cNvSpPr>
              <p:nvPr/>
            </p:nvSpPr>
            <p:spPr bwMode="auto">
              <a:xfrm>
                <a:off x="4298662" y="2486279"/>
                <a:ext cx="5741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Times" charset="0"/>
                    <a:ea typeface="ＭＳ Ｐゴシック" charset="-128"/>
                  </a:defRPr>
                </a:lvl1pPr>
                <a:lvl2pPr marL="742950" indent="-285750">
                  <a:spcBef>
                    <a:spcPct val="20000"/>
                  </a:spcBef>
                  <a:buChar char="–"/>
                  <a:defRPr sz="2100">
                    <a:solidFill>
                      <a:schemeClr val="tx1"/>
                    </a:solidFill>
                    <a:latin typeface="Times" charset="0"/>
                    <a:ea typeface="ＭＳ Ｐゴシック" charset="-128"/>
                  </a:defRPr>
                </a:lvl2pPr>
                <a:lvl3pPr marL="1143000" indent="-228600">
                  <a:spcBef>
                    <a:spcPct val="20000"/>
                  </a:spcBef>
                  <a:buChar char="•"/>
                  <a:defRPr>
                    <a:solidFill>
                      <a:schemeClr val="tx1"/>
                    </a:solidFill>
                    <a:latin typeface="Times" charset="0"/>
                    <a:ea typeface="ＭＳ Ｐゴシック" charset="-128"/>
                  </a:defRPr>
                </a:lvl3pPr>
                <a:lvl4pPr marL="1600200" indent="-228600">
                  <a:spcBef>
                    <a:spcPct val="20000"/>
                  </a:spcBef>
                  <a:buChar char="–"/>
                  <a:defRPr sz="1500">
                    <a:solidFill>
                      <a:schemeClr val="tx1"/>
                    </a:solidFill>
                    <a:latin typeface="Times" charset="0"/>
                    <a:ea typeface="ＭＳ Ｐゴシック" charset="-128"/>
                  </a:defRPr>
                </a:lvl4pPr>
                <a:lvl5pPr marL="2057400" indent="-228600">
                  <a:spcBef>
                    <a:spcPct val="20000"/>
                  </a:spcBef>
                  <a:buChar char="»"/>
                  <a:defRPr sz="1500">
                    <a:solidFill>
                      <a:schemeClr val="tx1"/>
                    </a:solidFill>
                    <a:latin typeface="Times" charset="0"/>
                    <a:ea typeface="ＭＳ Ｐゴシック" charset="-128"/>
                  </a:defRPr>
                </a:lvl5pPr>
                <a:lvl6pPr marL="2514600" indent="-228600" eaLnBrk="0" fontAlgn="base" hangingPunct="0">
                  <a:spcBef>
                    <a:spcPct val="20000"/>
                  </a:spcBef>
                  <a:spcAft>
                    <a:spcPct val="0"/>
                  </a:spcAft>
                  <a:buChar char="»"/>
                  <a:defRPr sz="1500">
                    <a:solidFill>
                      <a:schemeClr val="tx1"/>
                    </a:solidFill>
                    <a:latin typeface="Times" charset="0"/>
                    <a:ea typeface="ＭＳ Ｐゴシック" charset="-128"/>
                  </a:defRPr>
                </a:lvl6pPr>
                <a:lvl7pPr marL="2971800" indent="-228600" eaLnBrk="0" fontAlgn="base" hangingPunct="0">
                  <a:spcBef>
                    <a:spcPct val="20000"/>
                  </a:spcBef>
                  <a:spcAft>
                    <a:spcPct val="0"/>
                  </a:spcAft>
                  <a:buChar char="»"/>
                  <a:defRPr sz="1500">
                    <a:solidFill>
                      <a:schemeClr val="tx1"/>
                    </a:solidFill>
                    <a:latin typeface="Times" charset="0"/>
                    <a:ea typeface="ＭＳ Ｐゴシック" charset="-128"/>
                  </a:defRPr>
                </a:lvl7pPr>
                <a:lvl8pPr marL="3429000" indent="-228600" eaLnBrk="0" fontAlgn="base" hangingPunct="0">
                  <a:spcBef>
                    <a:spcPct val="20000"/>
                  </a:spcBef>
                  <a:spcAft>
                    <a:spcPct val="0"/>
                  </a:spcAft>
                  <a:buChar char="»"/>
                  <a:defRPr sz="1500">
                    <a:solidFill>
                      <a:schemeClr val="tx1"/>
                    </a:solidFill>
                    <a:latin typeface="Times" charset="0"/>
                    <a:ea typeface="ＭＳ Ｐゴシック" charset="-128"/>
                  </a:defRPr>
                </a:lvl8pPr>
                <a:lvl9pPr marL="3886200" indent="-228600" eaLnBrk="0" fontAlgn="base" hangingPunct="0">
                  <a:spcBef>
                    <a:spcPct val="20000"/>
                  </a:spcBef>
                  <a:spcAft>
                    <a:spcPct val="0"/>
                  </a:spcAft>
                  <a:buChar char="»"/>
                  <a:defRPr sz="1500">
                    <a:solidFill>
                      <a:schemeClr val="tx1"/>
                    </a:solidFill>
                    <a:latin typeface="Times" charset="0"/>
                    <a:ea typeface="ＭＳ Ｐゴシック" charset="-128"/>
                  </a:defRPr>
                </a:lvl9pPr>
              </a:lstStyle>
              <a:p>
                <a:pPr fontAlgn="base">
                  <a:spcBef>
                    <a:spcPct val="0"/>
                  </a:spcBef>
                  <a:spcAft>
                    <a:spcPct val="0"/>
                  </a:spcAft>
                  <a:buFontTx/>
                  <a:buNone/>
                </a:pPr>
                <a:r>
                  <a:rPr lang="en-US" altLang="en-US" sz="1600" b="1" dirty="0">
                    <a:solidFill>
                      <a:srgbClr val="000000"/>
                    </a:solidFill>
                    <a:latin typeface="+mn-lt"/>
                  </a:rPr>
                  <a:t>AND</a:t>
                </a:r>
              </a:p>
            </p:txBody>
          </p:sp>
          <p:sp>
            <p:nvSpPr>
              <p:cNvPr id="10" name="Rectangle 23">
                <a:extLst>
                  <a:ext uri="{FF2B5EF4-FFF2-40B4-BE49-F238E27FC236}">
                    <a16:creationId xmlns:a16="http://schemas.microsoft.com/office/drawing/2014/main" id="{E86C2D5E-C3E6-4C17-9F6A-9E8D0C396282}"/>
                  </a:ext>
                </a:extLst>
              </p:cNvPr>
              <p:cNvSpPr>
                <a:spLocks noChangeArrowheads="1"/>
              </p:cNvSpPr>
              <p:nvPr/>
            </p:nvSpPr>
            <p:spPr bwMode="auto">
              <a:xfrm>
                <a:off x="2521578" y="4420922"/>
                <a:ext cx="1314356" cy="361594"/>
              </a:xfrm>
              <a:prstGeom prst="rect">
                <a:avLst/>
              </a:prstGeom>
              <a:solidFill>
                <a:srgbClr val="F4CF65"/>
              </a:solidFill>
              <a:ln w="9525">
                <a:solidFill>
                  <a:schemeClr val="tx1"/>
                </a:solidFill>
                <a:round/>
                <a:headEnd/>
                <a:tailEnd/>
              </a:ln>
              <a:scene3d>
                <a:camera prst="orthographicFront"/>
                <a:lightRig rig="threePt" dir="t"/>
              </a:scene3d>
              <a:sp3d>
                <a:bevelT/>
              </a:sp3d>
            </p:spPr>
            <p:txBody>
              <a:bodyPr anchor="ctr"/>
              <a:lstStyle>
                <a:lvl1pPr>
                  <a:spcBef>
                    <a:spcPct val="20000"/>
                  </a:spcBef>
                  <a:buChar char="•"/>
                  <a:defRPr sz="2400">
                    <a:solidFill>
                      <a:schemeClr val="tx1"/>
                    </a:solidFill>
                    <a:latin typeface="Times" charset="0"/>
                    <a:ea typeface="ＭＳ Ｐゴシック" charset="-128"/>
                  </a:defRPr>
                </a:lvl1pPr>
                <a:lvl2pPr marL="742950" indent="-285750">
                  <a:spcBef>
                    <a:spcPct val="20000"/>
                  </a:spcBef>
                  <a:buChar char="–"/>
                  <a:defRPr sz="2100">
                    <a:solidFill>
                      <a:schemeClr val="tx1"/>
                    </a:solidFill>
                    <a:latin typeface="Times" charset="0"/>
                    <a:ea typeface="ＭＳ Ｐゴシック" charset="-128"/>
                  </a:defRPr>
                </a:lvl2pPr>
                <a:lvl3pPr marL="1143000" indent="-228600">
                  <a:spcBef>
                    <a:spcPct val="20000"/>
                  </a:spcBef>
                  <a:buChar char="•"/>
                  <a:defRPr>
                    <a:solidFill>
                      <a:schemeClr val="tx1"/>
                    </a:solidFill>
                    <a:latin typeface="Times" charset="0"/>
                    <a:ea typeface="ＭＳ Ｐゴシック" charset="-128"/>
                  </a:defRPr>
                </a:lvl3pPr>
                <a:lvl4pPr marL="1600200" indent="-228600">
                  <a:spcBef>
                    <a:spcPct val="20000"/>
                  </a:spcBef>
                  <a:buChar char="–"/>
                  <a:defRPr sz="1500">
                    <a:solidFill>
                      <a:schemeClr val="tx1"/>
                    </a:solidFill>
                    <a:latin typeface="Times" charset="0"/>
                    <a:ea typeface="ＭＳ Ｐゴシック" charset="-128"/>
                  </a:defRPr>
                </a:lvl4pPr>
                <a:lvl5pPr marL="2057400" indent="-228600">
                  <a:spcBef>
                    <a:spcPct val="20000"/>
                  </a:spcBef>
                  <a:buChar char="»"/>
                  <a:defRPr sz="1500">
                    <a:solidFill>
                      <a:schemeClr val="tx1"/>
                    </a:solidFill>
                    <a:latin typeface="Times" charset="0"/>
                    <a:ea typeface="ＭＳ Ｐゴシック" charset="-128"/>
                  </a:defRPr>
                </a:lvl5pPr>
                <a:lvl6pPr marL="2514600" indent="-228600" eaLnBrk="0" fontAlgn="base" hangingPunct="0">
                  <a:spcBef>
                    <a:spcPct val="20000"/>
                  </a:spcBef>
                  <a:spcAft>
                    <a:spcPct val="0"/>
                  </a:spcAft>
                  <a:buChar char="»"/>
                  <a:defRPr sz="1500">
                    <a:solidFill>
                      <a:schemeClr val="tx1"/>
                    </a:solidFill>
                    <a:latin typeface="Times" charset="0"/>
                    <a:ea typeface="ＭＳ Ｐゴシック" charset="-128"/>
                  </a:defRPr>
                </a:lvl6pPr>
                <a:lvl7pPr marL="2971800" indent="-228600" eaLnBrk="0" fontAlgn="base" hangingPunct="0">
                  <a:spcBef>
                    <a:spcPct val="20000"/>
                  </a:spcBef>
                  <a:spcAft>
                    <a:spcPct val="0"/>
                  </a:spcAft>
                  <a:buChar char="»"/>
                  <a:defRPr sz="1500">
                    <a:solidFill>
                      <a:schemeClr val="tx1"/>
                    </a:solidFill>
                    <a:latin typeface="Times" charset="0"/>
                    <a:ea typeface="ＭＳ Ｐゴシック" charset="-128"/>
                  </a:defRPr>
                </a:lvl7pPr>
                <a:lvl8pPr marL="3429000" indent="-228600" eaLnBrk="0" fontAlgn="base" hangingPunct="0">
                  <a:spcBef>
                    <a:spcPct val="20000"/>
                  </a:spcBef>
                  <a:spcAft>
                    <a:spcPct val="0"/>
                  </a:spcAft>
                  <a:buChar char="»"/>
                  <a:defRPr sz="1500">
                    <a:solidFill>
                      <a:schemeClr val="tx1"/>
                    </a:solidFill>
                    <a:latin typeface="Times" charset="0"/>
                    <a:ea typeface="ＭＳ Ｐゴシック" charset="-128"/>
                  </a:defRPr>
                </a:lvl8pPr>
                <a:lvl9pPr marL="3886200" indent="-228600" eaLnBrk="0" fontAlgn="base" hangingPunct="0">
                  <a:spcBef>
                    <a:spcPct val="20000"/>
                  </a:spcBef>
                  <a:spcAft>
                    <a:spcPct val="0"/>
                  </a:spcAft>
                  <a:buChar char="»"/>
                  <a:defRPr sz="1500">
                    <a:solidFill>
                      <a:schemeClr val="tx1"/>
                    </a:solidFill>
                    <a:latin typeface="Times" charset="0"/>
                    <a:ea typeface="ＭＳ Ｐゴシック" charset="-128"/>
                  </a:defRPr>
                </a:lvl9pPr>
              </a:lstStyle>
              <a:p>
                <a:pPr lvl="0" algn="ctr" fontAlgn="base">
                  <a:spcBef>
                    <a:spcPct val="0"/>
                  </a:spcBef>
                  <a:spcAft>
                    <a:spcPct val="0"/>
                  </a:spcAft>
                  <a:buNone/>
                </a:pPr>
                <a:r>
                  <a:rPr lang="en-US" altLang="en-US" sz="1600" b="1" dirty="0">
                    <a:solidFill>
                      <a:srgbClr val="000000"/>
                    </a:solidFill>
                    <a:latin typeface="Calibri"/>
                    <a:ea typeface="+mn-ea"/>
                  </a:rPr>
                  <a:t>fXII mutation</a:t>
                </a:r>
              </a:p>
            </p:txBody>
          </p:sp>
          <p:cxnSp>
            <p:nvCxnSpPr>
              <p:cNvPr id="11" name="Straight Arrow Connector 32">
                <a:extLst>
                  <a:ext uri="{FF2B5EF4-FFF2-40B4-BE49-F238E27FC236}">
                    <a16:creationId xmlns:a16="http://schemas.microsoft.com/office/drawing/2014/main" id="{99E4E29A-F5EA-4656-87E0-08F9DE5E7B04}"/>
                  </a:ext>
                </a:extLst>
              </p:cNvPr>
              <p:cNvCxnSpPr>
                <a:cxnSpLocks noChangeShapeType="1"/>
              </p:cNvCxnSpPr>
              <p:nvPr/>
            </p:nvCxnSpPr>
            <p:spPr bwMode="auto">
              <a:xfrm flipH="1">
                <a:off x="3889203" y="3975839"/>
                <a:ext cx="387640" cy="457151"/>
              </a:xfrm>
              <a:prstGeom prst="straightConnector1">
                <a:avLst/>
              </a:prstGeom>
              <a:noFill/>
              <a:ln w="28575">
                <a:solidFill>
                  <a:srgbClr val="000000"/>
                </a:solidFill>
                <a:round/>
                <a:headEnd type="none" w="med" len="med"/>
                <a:tailEnd type="triangle" w="med" len="med"/>
              </a:ln>
              <a:extLst>
                <a:ext uri="{909E8E84-426E-40DD-AFC4-6F175D3DCCD1}">
                  <a14:hiddenFill xmlns:a14="http://schemas.microsoft.com/office/drawing/2010/main">
                    <a:noFill/>
                  </a14:hiddenFill>
                </a:ext>
              </a:extLst>
            </p:spPr>
          </p:cxnSp>
          <p:cxnSp>
            <p:nvCxnSpPr>
              <p:cNvPr id="12" name="Straight Arrow Connector 42">
                <a:extLst>
                  <a:ext uri="{FF2B5EF4-FFF2-40B4-BE49-F238E27FC236}">
                    <a16:creationId xmlns:a16="http://schemas.microsoft.com/office/drawing/2014/main" id="{B91C3D93-367E-43B5-9B9B-D62EE3235080}"/>
                  </a:ext>
                </a:extLst>
              </p:cNvPr>
              <p:cNvCxnSpPr>
                <a:cxnSpLocks noChangeShapeType="1"/>
              </p:cNvCxnSpPr>
              <p:nvPr/>
            </p:nvCxnSpPr>
            <p:spPr bwMode="auto">
              <a:xfrm flipH="1">
                <a:off x="4273127" y="3228187"/>
                <a:ext cx="0" cy="375739"/>
              </a:xfrm>
              <a:prstGeom prst="straightConnector1">
                <a:avLst/>
              </a:prstGeom>
              <a:noFill/>
              <a:ln w="28575">
                <a:solidFill>
                  <a:srgbClr val="000000"/>
                </a:solidFill>
                <a:round/>
                <a:headEnd type="none" w="med" len="med"/>
                <a:tailEnd type="triangle" w="med" len="med"/>
              </a:ln>
              <a:extLst>
                <a:ext uri="{909E8E84-426E-40DD-AFC4-6F175D3DCCD1}">
                  <a14:hiddenFill xmlns:a14="http://schemas.microsoft.com/office/drawing/2010/main">
                    <a:noFill/>
                  </a14:hiddenFill>
                </a:ext>
              </a:extLst>
            </p:spPr>
          </p:cxnSp>
          <p:sp>
            <p:nvSpPr>
              <p:cNvPr id="13" name="TextBox 43">
                <a:extLst>
                  <a:ext uri="{FF2B5EF4-FFF2-40B4-BE49-F238E27FC236}">
                    <a16:creationId xmlns:a16="http://schemas.microsoft.com/office/drawing/2014/main" id="{3839B2DD-ED96-46B6-85BA-04AA7BE75A37}"/>
                  </a:ext>
                </a:extLst>
              </p:cNvPr>
              <p:cNvSpPr txBox="1">
                <a:spLocks noChangeArrowheads="1"/>
              </p:cNvSpPr>
              <p:nvPr/>
            </p:nvSpPr>
            <p:spPr bwMode="auto">
              <a:xfrm>
                <a:off x="4288947" y="3255676"/>
                <a:ext cx="5741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Times" charset="0"/>
                    <a:ea typeface="ＭＳ Ｐゴシック" charset="-128"/>
                  </a:defRPr>
                </a:lvl1pPr>
                <a:lvl2pPr marL="742950" indent="-285750">
                  <a:spcBef>
                    <a:spcPct val="20000"/>
                  </a:spcBef>
                  <a:buChar char="–"/>
                  <a:defRPr sz="2100">
                    <a:solidFill>
                      <a:schemeClr val="tx1"/>
                    </a:solidFill>
                    <a:latin typeface="Times" charset="0"/>
                    <a:ea typeface="ＭＳ Ｐゴシック" charset="-128"/>
                  </a:defRPr>
                </a:lvl2pPr>
                <a:lvl3pPr marL="1143000" indent="-228600">
                  <a:spcBef>
                    <a:spcPct val="20000"/>
                  </a:spcBef>
                  <a:buChar char="•"/>
                  <a:defRPr>
                    <a:solidFill>
                      <a:schemeClr val="tx1"/>
                    </a:solidFill>
                    <a:latin typeface="Times" charset="0"/>
                    <a:ea typeface="ＭＳ Ｐゴシック" charset="-128"/>
                  </a:defRPr>
                </a:lvl3pPr>
                <a:lvl4pPr marL="1600200" indent="-228600">
                  <a:spcBef>
                    <a:spcPct val="20000"/>
                  </a:spcBef>
                  <a:buChar char="–"/>
                  <a:defRPr sz="1500">
                    <a:solidFill>
                      <a:schemeClr val="tx1"/>
                    </a:solidFill>
                    <a:latin typeface="Times" charset="0"/>
                    <a:ea typeface="ＭＳ Ｐゴシック" charset="-128"/>
                  </a:defRPr>
                </a:lvl4pPr>
                <a:lvl5pPr marL="2057400" indent="-228600">
                  <a:spcBef>
                    <a:spcPct val="20000"/>
                  </a:spcBef>
                  <a:buChar char="»"/>
                  <a:defRPr sz="1500">
                    <a:solidFill>
                      <a:schemeClr val="tx1"/>
                    </a:solidFill>
                    <a:latin typeface="Times" charset="0"/>
                    <a:ea typeface="ＭＳ Ｐゴシック" charset="-128"/>
                  </a:defRPr>
                </a:lvl5pPr>
                <a:lvl6pPr marL="2514600" indent="-228600" eaLnBrk="0" fontAlgn="base" hangingPunct="0">
                  <a:spcBef>
                    <a:spcPct val="20000"/>
                  </a:spcBef>
                  <a:spcAft>
                    <a:spcPct val="0"/>
                  </a:spcAft>
                  <a:buChar char="»"/>
                  <a:defRPr sz="1500">
                    <a:solidFill>
                      <a:schemeClr val="tx1"/>
                    </a:solidFill>
                    <a:latin typeface="Times" charset="0"/>
                    <a:ea typeface="ＭＳ Ｐゴシック" charset="-128"/>
                  </a:defRPr>
                </a:lvl6pPr>
                <a:lvl7pPr marL="2971800" indent="-228600" eaLnBrk="0" fontAlgn="base" hangingPunct="0">
                  <a:spcBef>
                    <a:spcPct val="20000"/>
                  </a:spcBef>
                  <a:spcAft>
                    <a:spcPct val="0"/>
                  </a:spcAft>
                  <a:buChar char="»"/>
                  <a:defRPr sz="1500">
                    <a:solidFill>
                      <a:schemeClr val="tx1"/>
                    </a:solidFill>
                    <a:latin typeface="Times" charset="0"/>
                    <a:ea typeface="ＭＳ Ｐゴシック" charset="-128"/>
                  </a:defRPr>
                </a:lvl7pPr>
                <a:lvl8pPr marL="3429000" indent="-228600" eaLnBrk="0" fontAlgn="base" hangingPunct="0">
                  <a:spcBef>
                    <a:spcPct val="20000"/>
                  </a:spcBef>
                  <a:spcAft>
                    <a:spcPct val="0"/>
                  </a:spcAft>
                  <a:buChar char="»"/>
                  <a:defRPr sz="1500">
                    <a:solidFill>
                      <a:schemeClr val="tx1"/>
                    </a:solidFill>
                    <a:latin typeface="Times" charset="0"/>
                    <a:ea typeface="ＭＳ Ｐゴシック" charset="-128"/>
                  </a:defRPr>
                </a:lvl8pPr>
                <a:lvl9pPr marL="3886200" indent="-228600" eaLnBrk="0" fontAlgn="base" hangingPunct="0">
                  <a:spcBef>
                    <a:spcPct val="20000"/>
                  </a:spcBef>
                  <a:spcAft>
                    <a:spcPct val="0"/>
                  </a:spcAft>
                  <a:buChar char="»"/>
                  <a:defRPr sz="1500">
                    <a:solidFill>
                      <a:schemeClr val="tx1"/>
                    </a:solidFill>
                    <a:latin typeface="Times" charset="0"/>
                    <a:ea typeface="ＭＳ Ｐゴシック" charset="-128"/>
                  </a:defRPr>
                </a:lvl9pPr>
              </a:lstStyle>
              <a:p>
                <a:pPr fontAlgn="base">
                  <a:spcBef>
                    <a:spcPct val="0"/>
                  </a:spcBef>
                  <a:spcAft>
                    <a:spcPct val="0"/>
                  </a:spcAft>
                  <a:buFontTx/>
                  <a:buNone/>
                </a:pPr>
                <a:r>
                  <a:rPr lang="en-US" altLang="en-US" sz="1600" b="1" dirty="0">
                    <a:solidFill>
                      <a:srgbClr val="000000"/>
                    </a:solidFill>
                    <a:latin typeface="+mn-lt"/>
                  </a:rPr>
                  <a:t>AND</a:t>
                </a:r>
              </a:p>
            </p:txBody>
          </p:sp>
          <p:sp>
            <p:nvSpPr>
              <p:cNvPr id="14" name="Rectangle 22">
                <a:extLst>
                  <a:ext uri="{FF2B5EF4-FFF2-40B4-BE49-F238E27FC236}">
                    <a16:creationId xmlns:a16="http://schemas.microsoft.com/office/drawing/2014/main" id="{375AC38C-C8EF-49E6-8058-058B2BD91FB8}"/>
                  </a:ext>
                </a:extLst>
              </p:cNvPr>
              <p:cNvSpPr>
                <a:spLocks noChangeArrowheads="1"/>
              </p:cNvSpPr>
              <p:nvPr/>
            </p:nvSpPr>
            <p:spPr bwMode="auto">
              <a:xfrm>
                <a:off x="4571027" y="4461078"/>
                <a:ext cx="2690152" cy="361622"/>
              </a:xfrm>
              <a:prstGeom prst="rect">
                <a:avLst/>
              </a:prstGeom>
              <a:solidFill>
                <a:srgbClr val="F4CF65"/>
              </a:solidFill>
              <a:ln w="9525">
                <a:solidFill>
                  <a:schemeClr val="tx1"/>
                </a:solidFill>
                <a:round/>
                <a:headEnd/>
                <a:tailEnd/>
              </a:ln>
              <a:scene3d>
                <a:camera prst="orthographicFront"/>
                <a:lightRig rig="threePt" dir="t"/>
              </a:scene3d>
              <a:sp3d>
                <a:bevelT/>
              </a:sp3d>
            </p:spPr>
            <p:txBody>
              <a:bodyPr anchor="ctr"/>
              <a:lstStyle>
                <a:lvl1pPr>
                  <a:spcBef>
                    <a:spcPct val="20000"/>
                  </a:spcBef>
                  <a:buChar char="•"/>
                  <a:defRPr sz="2400">
                    <a:solidFill>
                      <a:schemeClr val="tx1"/>
                    </a:solidFill>
                    <a:latin typeface="Times" charset="0"/>
                    <a:ea typeface="ＭＳ Ｐゴシック" charset="-128"/>
                  </a:defRPr>
                </a:lvl1pPr>
                <a:lvl2pPr marL="742950" indent="-285750">
                  <a:spcBef>
                    <a:spcPct val="20000"/>
                  </a:spcBef>
                  <a:buChar char="–"/>
                  <a:defRPr sz="2100">
                    <a:solidFill>
                      <a:schemeClr val="tx1"/>
                    </a:solidFill>
                    <a:latin typeface="Times" charset="0"/>
                    <a:ea typeface="ＭＳ Ｐゴシック" charset="-128"/>
                  </a:defRPr>
                </a:lvl2pPr>
                <a:lvl3pPr marL="1143000" indent="-228600">
                  <a:spcBef>
                    <a:spcPct val="20000"/>
                  </a:spcBef>
                  <a:buChar char="•"/>
                  <a:defRPr>
                    <a:solidFill>
                      <a:schemeClr val="tx1"/>
                    </a:solidFill>
                    <a:latin typeface="Times" charset="0"/>
                    <a:ea typeface="ＭＳ Ｐゴシック" charset="-128"/>
                  </a:defRPr>
                </a:lvl3pPr>
                <a:lvl4pPr marL="1600200" indent="-228600">
                  <a:spcBef>
                    <a:spcPct val="20000"/>
                  </a:spcBef>
                  <a:buChar char="–"/>
                  <a:defRPr sz="1500">
                    <a:solidFill>
                      <a:schemeClr val="tx1"/>
                    </a:solidFill>
                    <a:latin typeface="Times" charset="0"/>
                    <a:ea typeface="ＭＳ Ｐゴシック" charset="-128"/>
                  </a:defRPr>
                </a:lvl4pPr>
                <a:lvl5pPr marL="2057400" indent="-228600">
                  <a:spcBef>
                    <a:spcPct val="20000"/>
                  </a:spcBef>
                  <a:buChar char="»"/>
                  <a:defRPr sz="1500">
                    <a:solidFill>
                      <a:schemeClr val="tx1"/>
                    </a:solidFill>
                    <a:latin typeface="Times" charset="0"/>
                    <a:ea typeface="ＭＳ Ｐゴシック" charset="-128"/>
                  </a:defRPr>
                </a:lvl5pPr>
                <a:lvl6pPr marL="2514600" indent="-228600" eaLnBrk="0" fontAlgn="base" hangingPunct="0">
                  <a:spcBef>
                    <a:spcPct val="20000"/>
                  </a:spcBef>
                  <a:spcAft>
                    <a:spcPct val="0"/>
                  </a:spcAft>
                  <a:buChar char="»"/>
                  <a:defRPr sz="1500">
                    <a:solidFill>
                      <a:schemeClr val="tx1"/>
                    </a:solidFill>
                    <a:latin typeface="Times" charset="0"/>
                    <a:ea typeface="ＭＳ Ｐゴシック" charset="-128"/>
                  </a:defRPr>
                </a:lvl6pPr>
                <a:lvl7pPr marL="2971800" indent="-228600" eaLnBrk="0" fontAlgn="base" hangingPunct="0">
                  <a:spcBef>
                    <a:spcPct val="20000"/>
                  </a:spcBef>
                  <a:spcAft>
                    <a:spcPct val="0"/>
                  </a:spcAft>
                  <a:buChar char="»"/>
                  <a:defRPr sz="1500">
                    <a:solidFill>
                      <a:schemeClr val="tx1"/>
                    </a:solidFill>
                    <a:latin typeface="Times" charset="0"/>
                    <a:ea typeface="ＭＳ Ｐゴシック" charset="-128"/>
                  </a:defRPr>
                </a:lvl7pPr>
                <a:lvl8pPr marL="3429000" indent="-228600" eaLnBrk="0" fontAlgn="base" hangingPunct="0">
                  <a:spcBef>
                    <a:spcPct val="20000"/>
                  </a:spcBef>
                  <a:spcAft>
                    <a:spcPct val="0"/>
                  </a:spcAft>
                  <a:buChar char="»"/>
                  <a:defRPr sz="1500">
                    <a:solidFill>
                      <a:schemeClr val="tx1"/>
                    </a:solidFill>
                    <a:latin typeface="Times" charset="0"/>
                    <a:ea typeface="ＭＳ Ｐゴシック" charset="-128"/>
                  </a:defRPr>
                </a:lvl8pPr>
                <a:lvl9pPr marL="3886200" indent="-228600" eaLnBrk="0" fontAlgn="base" hangingPunct="0">
                  <a:spcBef>
                    <a:spcPct val="20000"/>
                  </a:spcBef>
                  <a:spcAft>
                    <a:spcPct val="0"/>
                  </a:spcAft>
                  <a:buChar char="»"/>
                  <a:defRPr sz="1500">
                    <a:solidFill>
                      <a:schemeClr val="tx1"/>
                    </a:solidFill>
                    <a:latin typeface="Times" charset="0"/>
                    <a:ea typeface="ＭＳ Ｐゴシック" charset="-128"/>
                  </a:defRPr>
                </a:lvl9pPr>
              </a:lstStyle>
              <a:p>
                <a:pPr lvl="0" algn="ctr" fontAlgn="base">
                  <a:spcBef>
                    <a:spcPct val="0"/>
                  </a:spcBef>
                  <a:spcAft>
                    <a:spcPct val="0"/>
                  </a:spcAft>
                  <a:buNone/>
                </a:pPr>
                <a:r>
                  <a:rPr lang="en-US" altLang="en-US" sz="1600" b="1" dirty="0">
                    <a:latin typeface="Calibri"/>
                    <a:ea typeface="+mn-ea"/>
                  </a:rPr>
                  <a:t>Family history of </a:t>
                </a:r>
                <a:r>
                  <a:rPr lang="en-US" altLang="en-US" sz="1600" b="1" dirty="0">
                    <a:solidFill>
                      <a:srgbClr val="000000"/>
                    </a:solidFill>
                    <a:latin typeface="Calibri"/>
                    <a:ea typeface="+mn-ea"/>
                  </a:rPr>
                  <a:t>angioedema</a:t>
                </a:r>
              </a:p>
            </p:txBody>
          </p:sp>
          <p:sp>
            <p:nvSpPr>
              <p:cNvPr id="15" name="TextBox 39">
                <a:extLst>
                  <a:ext uri="{FF2B5EF4-FFF2-40B4-BE49-F238E27FC236}">
                    <a16:creationId xmlns:a16="http://schemas.microsoft.com/office/drawing/2014/main" id="{D2FBE35D-7AD2-42FF-B429-8DD39E9B8537}"/>
                  </a:ext>
                </a:extLst>
              </p:cNvPr>
              <p:cNvSpPr txBox="1">
                <a:spLocks noChangeArrowheads="1"/>
              </p:cNvSpPr>
              <p:nvPr/>
            </p:nvSpPr>
            <p:spPr bwMode="auto">
              <a:xfrm>
                <a:off x="4074730" y="4461078"/>
                <a:ext cx="4395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Times" charset="0"/>
                    <a:ea typeface="ＭＳ Ｐゴシック" charset="-128"/>
                  </a:defRPr>
                </a:lvl1pPr>
                <a:lvl2pPr marL="742950" indent="-285750">
                  <a:spcBef>
                    <a:spcPct val="20000"/>
                  </a:spcBef>
                  <a:buChar char="–"/>
                  <a:defRPr sz="2100">
                    <a:solidFill>
                      <a:schemeClr val="tx1"/>
                    </a:solidFill>
                    <a:latin typeface="Times" charset="0"/>
                    <a:ea typeface="ＭＳ Ｐゴシック" charset="-128"/>
                  </a:defRPr>
                </a:lvl2pPr>
                <a:lvl3pPr marL="1143000" indent="-228600">
                  <a:spcBef>
                    <a:spcPct val="20000"/>
                  </a:spcBef>
                  <a:buChar char="•"/>
                  <a:defRPr>
                    <a:solidFill>
                      <a:schemeClr val="tx1"/>
                    </a:solidFill>
                    <a:latin typeface="Times" charset="0"/>
                    <a:ea typeface="ＭＳ Ｐゴシック" charset="-128"/>
                  </a:defRPr>
                </a:lvl3pPr>
                <a:lvl4pPr marL="1600200" indent="-228600">
                  <a:spcBef>
                    <a:spcPct val="20000"/>
                  </a:spcBef>
                  <a:buChar char="–"/>
                  <a:defRPr sz="1500">
                    <a:solidFill>
                      <a:schemeClr val="tx1"/>
                    </a:solidFill>
                    <a:latin typeface="Times" charset="0"/>
                    <a:ea typeface="ＭＳ Ｐゴシック" charset="-128"/>
                  </a:defRPr>
                </a:lvl4pPr>
                <a:lvl5pPr marL="2057400" indent="-228600">
                  <a:spcBef>
                    <a:spcPct val="20000"/>
                  </a:spcBef>
                  <a:buChar char="»"/>
                  <a:defRPr sz="1500">
                    <a:solidFill>
                      <a:schemeClr val="tx1"/>
                    </a:solidFill>
                    <a:latin typeface="Times" charset="0"/>
                    <a:ea typeface="ＭＳ Ｐゴシック" charset="-128"/>
                  </a:defRPr>
                </a:lvl5pPr>
                <a:lvl6pPr marL="2514600" indent="-228600" eaLnBrk="0" fontAlgn="base" hangingPunct="0">
                  <a:spcBef>
                    <a:spcPct val="20000"/>
                  </a:spcBef>
                  <a:spcAft>
                    <a:spcPct val="0"/>
                  </a:spcAft>
                  <a:buChar char="»"/>
                  <a:defRPr sz="1500">
                    <a:solidFill>
                      <a:schemeClr val="tx1"/>
                    </a:solidFill>
                    <a:latin typeface="Times" charset="0"/>
                    <a:ea typeface="ＭＳ Ｐゴシック" charset="-128"/>
                  </a:defRPr>
                </a:lvl6pPr>
                <a:lvl7pPr marL="2971800" indent="-228600" eaLnBrk="0" fontAlgn="base" hangingPunct="0">
                  <a:spcBef>
                    <a:spcPct val="20000"/>
                  </a:spcBef>
                  <a:spcAft>
                    <a:spcPct val="0"/>
                  </a:spcAft>
                  <a:buChar char="»"/>
                  <a:defRPr sz="1500">
                    <a:solidFill>
                      <a:schemeClr val="tx1"/>
                    </a:solidFill>
                    <a:latin typeface="Times" charset="0"/>
                    <a:ea typeface="ＭＳ Ｐゴシック" charset="-128"/>
                  </a:defRPr>
                </a:lvl7pPr>
                <a:lvl8pPr marL="3429000" indent="-228600" eaLnBrk="0" fontAlgn="base" hangingPunct="0">
                  <a:spcBef>
                    <a:spcPct val="20000"/>
                  </a:spcBef>
                  <a:spcAft>
                    <a:spcPct val="0"/>
                  </a:spcAft>
                  <a:buChar char="»"/>
                  <a:defRPr sz="1500">
                    <a:solidFill>
                      <a:schemeClr val="tx1"/>
                    </a:solidFill>
                    <a:latin typeface="Times" charset="0"/>
                    <a:ea typeface="ＭＳ Ｐゴシック" charset="-128"/>
                  </a:defRPr>
                </a:lvl8pPr>
                <a:lvl9pPr marL="3886200" indent="-228600" eaLnBrk="0" fontAlgn="base" hangingPunct="0">
                  <a:spcBef>
                    <a:spcPct val="20000"/>
                  </a:spcBef>
                  <a:spcAft>
                    <a:spcPct val="0"/>
                  </a:spcAft>
                  <a:buChar char="»"/>
                  <a:defRPr sz="1500">
                    <a:solidFill>
                      <a:schemeClr val="tx1"/>
                    </a:solidFill>
                    <a:latin typeface="Times" charset="0"/>
                    <a:ea typeface="ＭＳ Ｐゴシック" charset="-128"/>
                  </a:defRPr>
                </a:lvl9pPr>
              </a:lstStyle>
              <a:p>
                <a:pPr algn="ctr" fontAlgn="base">
                  <a:spcBef>
                    <a:spcPct val="0"/>
                  </a:spcBef>
                  <a:spcAft>
                    <a:spcPct val="0"/>
                  </a:spcAft>
                  <a:buFontTx/>
                  <a:buNone/>
                </a:pPr>
                <a:r>
                  <a:rPr lang="en-US" altLang="en-US" sz="1600" b="1" dirty="0">
                    <a:solidFill>
                      <a:srgbClr val="000000"/>
                    </a:solidFill>
                    <a:latin typeface="+mn-lt"/>
                  </a:rPr>
                  <a:t>OR</a:t>
                </a:r>
              </a:p>
            </p:txBody>
          </p:sp>
          <p:cxnSp>
            <p:nvCxnSpPr>
              <p:cNvPr id="16" name="Straight Arrow Connector 47">
                <a:extLst>
                  <a:ext uri="{FF2B5EF4-FFF2-40B4-BE49-F238E27FC236}">
                    <a16:creationId xmlns:a16="http://schemas.microsoft.com/office/drawing/2014/main" id="{8AC2A33F-98D1-4BF3-9880-1AE7CDDBAC89}"/>
                  </a:ext>
                </a:extLst>
              </p:cNvPr>
              <p:cNvCxnSpPr>
                <a:cxnSpLocks noChangeShapeType="1"/>
              </p:cNvCxnSpPr>
              <p:nvPr/>
            </p:nvCxnSpPr>
            <p:spPr bwMode="auto">
              <a:xfrm>
                <a:off x="4281161" y="3982172"/>
                <a:ext cx="387534" cy="456100"/>
              </a:xfrm>
              <a:prstGeom prst="straightConnector1">
                <a:avLst/>
              </a:prstGeom>
              <a:noFill/>
              <a:ln w="28575">
                <a:solidFill>
                  <a:srgbClr val="000000"/>
                </a:solidFill>
                <a:round/>
                <a:headEnd type="none" w="med" len="med"/>
                <a:tailEnd type="triangle" w="med" len="med"/>
              </a:ln>
              <a:extLst>
                <a:ext uri="{909E8E84-426E-40DD-AFC4-6F175D3DCCD1}">
                  <a14:hiddenFill xmlns:a14="http://schemas.microsoft.com/office/drawing/2010/main">
                    <a:noFill/>
                  </a14:hiddenFill>
                </a:ext>
              </a:extLst>
            </p:spPr>
          </p:cxnSp>
          <p:sp>
            <p:nvSpPr>
              <p:cNvPr id="17" name="Rectangle 2">
                <a:extLst>
                  <a:ext uri="{FF2B5EF4-FFF2-40B4-BE49-F238E27FC236}">
                    <a16:creationId xmlns:a16="http://schemas.microsoft.com/office/drawing/2014/main" id="{FE7C3756-7328-4CD6-8D4A-130614F44245}"/>
                  </a:ext>
                </a:extLst>
              </p:cNvPr>
              <p:cNvSpPr/>
              <p:nvPr/>
            </p:nvSpPr>
            <p:spPr bwMode="auto">
              <a:xfrm>
                <a:off x="2453879" y="1102529"/>
                <a:ext cx="3674920" cy="598417"/>
              </a:xfrm>
              <a:prstGeom prst="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nchor="ctr"/>
              <a:lstStyle/>
              <a:p>
                <a:pPr lvl="0" algn="ctr" fontAlgn="base">
                  <a:spcBef>
                    <a:spcPct val="0"/>
                  </a:spcBef>
                  <a:spcAft>
                    <a:spcPct val="0"/>
                  </a:spcAft>
                </a:pPr>
                <a:r>
                  <a:rPr lang="en-US" altLang="en-US" sz="1600" b="1" dirty="0">
                    <a:solidFill>
                      <a:srgbClr val="000000"/>
                    </a:solidFill>
                  </a:rPr>
                  <a:t>Patient with recurrent angioedema </a:t>
                </a:r>
              </a:p>
              <a:p>
                <a:pPr lvl="0" algn="ctr" fontAlgn="base">
                  <a:spcBef>
                    <a:spcPct val="0"/>
                  </a:spcBef>
                  <a:spcAft>
                    <a:spcPct val="0"/>
                  </a:spcAft>
                </a:pPr>
                <a:r>
                  <a:rPr lang="en-US" altLang="en-US" sz="1600" b="1" dirty="0">
                    <a:solidFill>
                      <a:srgbClr val="000000"/>
                    </a:solidFill>
                  </a:rPr>
                  <a:t>without concomitant urticaria</a:t>
                </a:r>
              </a:p>
            </p:txBody>
          </p:sp>
          <p:sp>
            <p:nvSpPr>
              <p:cNvPr id="18" name="Rectangle 20">
                <a:extLst>
                  <a:ext uri="{FF2B5EF4-FFF2-40B4-BE49-F238E27FC236}">
                    <a16:creationId xmlns:a16="http://schemas.microsoft.com/office/drawing/2014/main" id="{DDB99D7B-F0EC-4452-AA4B-7944400471DB}"/>
                  </a:ext>
                </a:extLst>
              </p:cNvPr>
              <p:cNvSpPr/>
              <p:nvPr/>
            </p:nvSpPr>
            <p:spPr bwMode="auto">
              <a:xfrm>
                <a:off x="2659871" y="2097960"/>
                <a:ext cx="3263582" cy="362239"/>
              </a:xfrm>
              <a:prstGeom prst="rect">
                <a:avLst/>
              </a:prstGeom>
              <a:solidFill>
                <a:schemeClr val="accent5"/>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nchor="ctr"/>
              <a:lstStyle/>
              <a:p>
                <a:pPr algn="ctr" fontAlgn="base">
                  <a:spcBef>
                    <a:spcPct val="0"/>
                  </a:spcBef>
                  <a:spcAft>
                    <a:spcPct val="0"/>
                  </a:spcAft>
                  <a:buFontTx/>
                  <a:buNone/>
                </a:pPr>
                <a:r>
                  <a:rPr lang="en-US" altLang="en-US" sz="1600" b="1" dirty="0">
                    <a:solidFill>
                      <a:srgbClr val="000000"/>
                    </a:solidFill>
                  </a:rPr>
                  <a:t>Normal C1-INH function and C4</a:t>
                </a:r>
              </a:p>
            </p:txBody>
          </p:sp>
          <p:sp>
            <p:nvSpPr>
              <p:cNvPr id="19" name="Rectangle 21">
                <a:extLst>
                  <a:ext uri="{FF2B5EF4-FFF2-40B4-BE49-F238E27FC236}">
                    <a16:creationId xmlns:a16="http://schemas.microsoft.com/office/drawing/2014/main" id="{5C4E0900-9EA0-4454-B60C-68B45F9B1902}"/>
                  </a:ext>
                </a:extLst>
              </p:cNvPr>
              <p:cNvSpPr/>
              <p:nvPr/>
            </p:nvSpPr>
            <p:spPr bwMode="auto">
              <a:xfrm>
                <a:off x="1986899" y="2881844"/>
                <a:ext cx="4604573" cy="363687"/>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nchor="ctr"/>
              <a:lstStyle/>
              <a:p>
                <a:pPr lvl="0" algn="ctr" fontAlgn="base">
                  <a:spcBef>
                    <a:spcPct val="0"/>
                  </a:spcBef>
                  <a:spcAft>
                    <a:spcPct val="0"/>
                  </a:spcAft>
                </a:pPr>
                <a:r>
                  <a:rPr lang="en-US" altLang="en-US" sz="1600" b="1" dirty="0">
                    <a:solidFill>
                      <a:srgbClr val="000000"/>
                    </a:solidFill>
                  </a:rPr>
                  <a:t>Lack of response to </a:t>
                </a:r>
                <a:r>
                  <a:rPr lang="en-US" altLang="en-US" sz="1600" b="1" dirty="0"/>
                  <a:t>high-dose antihistamines</a:t>
                </a:r>
              </a:p>
            </p:txBody>
          </p:sp>
          <p:sp>
            <p:nvSpPr>
              <p:cNvPr id="20" name="Rectangle 44">
                <a:extLst>
                  <a:ext uri="{FF2B5EF4-FFF2-40B4-BE49-F238E27FC236}">
                    <a16:creationId xmlns:a16="http://schemas.microsoft.com/office/drawing/2014/main" id="{8C961EC8-6C96-449B-A12C-58C629F22AB6}"/>
                  </a:ext>
                </a:extLst>
              </p:cNvPr>
              <p:cNvSpPr>
                <a:spLocks noChangeArrowheads="1"/>
              </p:cNvSpPr>
              <p:nvPr/>
            </p:nvSpPr>
            <p:spPr bwMode="auto">
              <a:xfrm>
                <a:off x="3907804" y="3622728"/>
                <a:ext cx="758254" cy="361622"/>
              </a:xfrm>
              <a:prstGeom prst="rect">
                <a:avLst/>
              </a:prstGeom>
              <a:solidFill>
                <a:srgbClr val="F4CF65"/>
              </a:solidFill>
              <a:ln w="9525">
                <a:solidFill>
                  <a:schemeClr val="tx1"/>
                </a:solidFill>
                <a:round/>
                <a:headEnd/>
                <a:tailEnd/>
              </a:ln>
              <a:scene3d>
                <a:camera prst="orthographicFront"/>
                <a:lightRig rig="threePt" dir="t"/>
              </a:scene3d>
              <a:sp3d>
                <a:bevelT/>
              </a:sp3d>
            </p:spPr>
            <p:txBody>
              <a:bodyPr anchor="ctr"/>
              <a:lstStyle>
                <a:lvl1pPr>
                  <a:spcBef>
                    <a:spcPct val="20000"/>
                  </a:spcBef>
                  <a:buChar char="•"/>
                  <a:defRPr sz="2400">
                    <a:solidFill>
                      <a:schemeClr val="tx1"/>
                    </a:solidFill>
                    <a:latin typeface="Times" charset="0"/>
                    <a:ea typeface="ＭＳ Ｐゴシック" charset="-128"/>
                  </a:defRPr>
                </a:lvl1pPr>
                <a:lvl2pPr marL="742950" indent="-285750">
                  <a:spcBef>
                    <a:spcPct val="20000"/>
                  </a:spcBef>
                  <a:buChar char="–"/>
                  <a:defRPr sz="2100">
                    <a:solidFill>
                      <a:schemeClr val="tx1"/>
                    </a:solidFill>
                    <a:latin typeface="Times" charset="0"/>
                    <a:ea typeface="ＭＳ Ｐゴシック" charset="-128"/>
                  </a:defRPr>
                </a:lvl2pPr>
                <a:lvl3pPr marL="1143000" indent="-228600">
                  <a:spcBef>
                    <a:spcPct val="20000"/>
                  </a:spcBef>
                  <a:buChar char="•"/>
                  <a:defRPr>
                    <a:solidFill>
                      <a:schemeClr val="tx1"/>
                    </a:solidFill>
                    <a:latin typeface="Times" charset="0"/>
                    <a:ea typeface="ＭＳ Ｐゴシック" charset="-128"/>
                  </a:defRPr>
                </a:lvl3pPr>
                <a:lvl4pPr marL="1600200" indent="-228600">
                  <a:spcBef>
                    <a:spcPct val="20000"/>
                  </a:spcBef>
                  <a:buChar char="–"/>
                  <a:defRPr sz="1500">
                    <a:solidFill>
                      <a:schemeClr val="tx1"/>
                    </a:solidFill>
                    <a:latin typeface="Times" charset="0"/>
                    <a:ea typeface="ＭＳ Ｐゴシック" charset="-128"/>
                  </a:defRPr>
                </a:lvl4pPr>
                <a:lvl5pPr marL="2057400" indent="-228600">
                  <a:spcBef>
                    <a:spcPct val="20000"/>
                  </a:spcBef>
                  <a:buChar char="»"/>
                  <a:defRPr sz="1500">
                    <a:solidFill>
                      <a:schemeClr val="tx1"/>
                    </a:solidFill>
                    <a:latin typeface="Times" charset="0"/>
                    <a:ea typeface="ＭＳ Ｐゴシック" charset="-128"/>
                  </a:defRPr>
                </a:lvl5pPr>
                <a:lvl6pPr marL="2514600" indent="-228600" eaLnBrk="0" fontAlgn="base" hangingPunct="0">
                  <a:spcBef>
                    <a:spcPct val="20000"/>
                  </a:spcBef>
                  <a:spcAft>
                    <a:spcPct val="0"/>
                  </a:spcAft>
                  <a:buChar char="»"/>
                  <a:defRPr sz="1500">
                    <a:solidFill>
                      <a:schemeClr val="tx1"/>
                    </a:solidFill>
                    <a:latin typeface="Times" charset="0"/>
                    <a:ea typeface="ＭＳ Ｐゴシック" charset="-128"/>
                  </a:defRPr>
                </a:lvl6pPr>
                <a:lvl7pPr marL="2971800" indent="-228600" eaLnBrk="0" fontAlgn="base" hangingPunct="0">
                  <a:spcBef>
                    <a:spcPct val="20000"/>
                  </a:spcBef>
                  <a:spcAft>
                    <a:spcPct val="0"/>
                  </a:spcAft>
                  <a:buChar char="»"/>
                  <a:defRPr sz="1500">
                    <a:solidFill>
                      <a:schemeClr val="tx1"/>
                    </a:solidFill>
                    <a:latin typeface="Times" charset="0"/>
                    <a:ea typeface="ＭＳ Ｐゴシック" charset="-128"/>
                  </a:defRPr>
                </a:lvl7pPr>
                <a:lvl8pPr marL="3429000" indent="-228600" eaLnBrk="0" fontAlgn="base" hangingPunct="0">
                  <a:spcBef>
                    <a:spcPct val="20000"/>
                  </a:spcBef>
                  <a:spcAft>
                    <a:spcPct val="0"/>
                  </a:spcAft>
                  <a:buChar char="»"/>
                  <a:defRPr sz="1500">
                    <a:solidFill>
                      <a:schemeClr val="tx1"/>
                    </a:solidFill>
                    <a:latin typeface="Times" charset="0"/>
                    <a:ea typeface="ＭＳ Ｐゴシック" charset="-128"/>
                  </a:defRPr>
                </a:lvl8pPr>
                <a:lvl9pPr marL="3886200" indent="-228600" eaLnBrk="0" fontAlgn="base" hangingPunct="0">
                  <a:spcBef>
                    <a:spcPct val="20000"/>
                  </a:spcBef>
                  <a:spcAft>
                    <a:spcPct val="0"/>
                  </a:spcAft>
                  <a:buChar char="»"/>
                  <a:defRPr sz="1500">
                    <a:solidFill>
                      <a:schemeClr val="tx1"/>
                    </a:solidFill>
                    <a:latin typeface="Times" charset="0"/>
                    <a:ea typeface="ＭＳ Ｐゴシック" charset="-128"/>
                  </a:defRPr>
                </a:lvl9pPr>
              </a:lstStyle>
              <a:p>
                <a:pPr lvl="0" algn="ctr" fontAlgn="base">
                  <a:spcBef>
                    <a:spcPct val="0"/>
                  </a:spcBef>
                  <a:spcAft>
                    <a:spcPct val="0"/>
                  </a:spcAft>
                  <a:buNone/>
                </a:pPr>
                <a:r>
                  <a:rPr lang="en-US" altLang="en-US" sz="1600" b="1" dirty="0">
                    <a:solidFill>
                      <a:srgbClr val="000000"/>
                    </a:solidFill>
                    <a:latin typeface="Calibri"/>
                    <a:ea typeface="+mn-ea"/>
                  </a:rPr>
                  <a:t>Either</a:t>
                </a:r>
              </a:p>
            </p:txBody>
          </p:sp>
        </p:grpSp>
        <p:pic>
          <p:nvPicPr>
            <p:cNvPr id="22" name="Picture 21">
              <a:extLst>
                <a:ext uri="{FF2B5EF4-FFF2-40B4-BE49-F238E27FC236}">
                  <a16:creationId xmlns:a16="http://schemas.microsoft.com/office/drawing/2014/main" id="{30A2B284-0F13-4133-179A-E0655845267B}"/>
                </a:ext>
              </a:extLst>
            </p:cNvPr>
            <p:cNvPicPr>
              <a:picLocks noChangeAspect="1"/>
            </p:cNvPicPr>
            <p:nvPr/>
          </p:nvPicPr>
          <p:blipFill>
            <a:blip r:embed="rId3"/>
            <a:stretch>
              <a:fillRect/>
            </a:stretch>
          </p:blipFill>
          <p:spPr>
            <a:xfrm>
              <a:off x="3762614" y="5971971"/>
              <a:ext cx="2125032" cy="450764"/>
            </a:xfrm>
            <a:prstGeom prst="rect">
              <a:avLst/>
            </a:prstGeom>
          </p:spPr>
        </p:pic>
        <p:sp>
          <p:nvSpPr>
            <p:cNvPr id="3" name="TextBox 2">
              <a:extLst>
                <a:ext uri="{FF2B5EF4-FFF2-40B4-BE49-F238E27FC236}">
                  <a16:creationId xmlns:a16="http://schemas.microsoft.com/office/drawing/2014/main" id="{9C2C5A77-2F2F-31BC-C679-64B41805780D}"/>
                </a:ext>
              </a:extLst>
            </p:cNvPr>
            <p:cNvSpPr txBox="1"/>
            <p:nvPr/>
          </p:nvSpPr>
          <p:spPr>
            <a:xfrm>
              <a:off x="3857548" y="5658345"/>
              <a:ext cx="1935163" cy="307777"/>
            </a:xfrm>
            <a:prstGeom prst="rect">
              <a:avLst/>
            </a:prstGeom>
            <a:solidFill>
              <a:srgbClr val="FFCC00"/>
            </a:solidFill>
            <a:ln>
              <a:solidFill>
                <a:schemeClr val="tx1"/>
              </a:solidFill>
            </a:ln>
          </p:spPr>
          <p:txBody>
            <a:bodyPr wrap="square" rtlCol="0">
              <a:spAutoFit/>
            </a:bodyPr>
            <a:lstStyle/>
            <a:p>
              <a:r>
                <a:rPr lang="en-US" sz="1400" b="1" dirty="0"/>
                <a:t>Genes mutation</a:t>
              </a:r>
            </a:p>
          </p:txBody>
        </p:sp>
      </p:grpSp>
    </p:spTree>
    <p:extLst>
      <p:ext uri="{BB962C8B-B14F-4D97-AF65-F5344CB8AC3E}">
        <p14:creationId xmlns:p14="http://schemas.microsoft.com/office/powerpoint/2010/main" val="3692700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1ADEA2-DCB9-4836-87D5-B392A4E563F9}"/>
              </a:ext>
            </a:extLst>
          </p:cNvPr>
          <p:cNvSpPr txBox="1">
            <a:spLocks/>
          </p:cNvSpPr>
          <p:nvPr/>
        </p:nvSpPr>
        <p:spPr>
          <a:xfrm>
            <a:off x="1743741" y="389930"/>
            <a:ext cx="10554586" cy="675764"/>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006600"/>
                </a:solidFill>
                <a:latin typeface="Arial" panose="020B0604020202020204" pitchFamily="34" charset="0"/>
                <a:cs typeface="Arial" panose="020B0604020202020204" pitchFamily="34" charset="0"/>
              </a:rPr>
              <a:t>Complement Testing in Recurrent Angioedema</a:t>
            </a:r>
          </a:p>
        </p:txBody>
      </p:sp>
      <p:graphicFrame>
        <p:nvGraphicFramePr>
          <p:cNvPr id="5" name="Content Placeholder 9">
            <a:extLst>
              <a:ext uri="{FF2B5EF4-FFF2-40B4-BE49-F238E27FC236}">
                <a16:creationId xmlns:a16="http://schemas.microsoft.com/office/drawing/2014/main" id="{0E9415FA-C4BB-40BC-A49A-A900AA2B48CB}"/>
              </a:ext>
            </a:extLst>
          </p:cNvPr>
          <p:cNvGraphicFramePr>
            <a:graphicFrameLocks/>
          </p:cNvGraphicFramePr>
          <p:nvPr/>
        </p:nvGraphicFramePr>
        <p:xfrm>
          <a:off x="2276162" y="1511930"/>
          <a:ext cx="9167419" cy="4576142"/>
        </p:xfrm>
        <a:graphic>
          <a:graphicData uri="http://schemas.openxmlformats.org/drawingml/2006/table">
            <a:tbl>
              <a:tblPr firstRow="1" bandRow="1">
                <a:tableStyleId>{5C22544A-7EE6-4342-B048-85BDC9FD1C3A}</a:tableStyleId>
              </a:tblPr>
              <a:tblGrid>
                <a:gridCol w="2599569">
                  <a:extLst>
                    <a:ext uri="{9D8B030D-6E8A-4147-A177-3AD203B41FA5}">
                      <a16:colId xmlns:a16="http://schemas.microsoft.com/office/drawing/2014/main" val="20000"/>
                    </a:ext>
                  </a:extLst>
                </a:gridCol>
                <a:gridCol w="1313570">
                  <a:extLst>
                    <a:ext uri="{9D8B030D-6E8A-4147-A177-3AD203B41FA5}">
                      <a16:colId xmlns:a16="http://schemas.microsoft.com/office/drawing/2014/main" val="20001"/>
                    </a:ext>
                  </a:extLst>
                </a:gridCol>
                <a:gridCol w="1313570">
                  <a:extLst>
                    <a:ext uri="{9D8B030D-6E8A-4147-A177-3AD203B41FA5}">
                      <a16:colId xmlns:a16="http://schemas.microsoft.com/office/drawing/2014/main" val="20002"/>
                    </a:ext>
                  </a:extLst>
                </a:gridCol>
                <a:gridCol w="1313570">
                  <a:extLst>
                    <a:ext uri="{9D8B030D-6E8A-4147-A177-3AD203B41FA5}">
                      <a16:colId xmlns:a16="http://schemas.microsoft.com/office/drawing/2014/main" val="20003"/>
                    </a:ext>
                  </a:extLst>
                </a:gridCol>
                <a:gridCol w="1313570">
                  <a:extLst>
                    <a:ext uri="{9D8B030D-6E8A-4147-A177-3AD203B41FA5}">
                      <a16:colId xmlns:a16="http://schemas.microsoft.com/office/drawing/2014/main" val="20004"/>
                    </a:ext>
                  </a:extLst>
                </a:gridCol>
                <a:gridCol w="1313570">
                  <a:extLst>
                    <a:ext uri="{9D8B030D-6E8A-4147-A177-3AD203B41FA5}">
                      <a16:colId xmlns:a16="http://schemas.microsoft.com/office/drawing/2014/main" val="20005"/>
                    </a:ext>
                  </a:extLst>
                </a:gridCol>
              </a:tblGrid>
              <a:tr h="65544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latin typeface="+mn-lt"/>
                          <a:cs typeface="Arial" panose="020B0604020202020204" pitchFamily="34" charset="0"/>
                        </a:rPr>
                        <a:t>Type</a:t>
                      </a:r>
                    </a:p>
                  </a:txBody>
                  <a:tcPr marL="68580" marR="68580" marT="34290" marB="3429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latin typeface="+mn-lt"/>
                          <a:cs typeface="Arial" panose="020B0604020202020204" pitchFamily="34" charset="0"/>
                        </a:rPr>
                        <a:t>C1-INH</a:t>
                      </a:r>
                      <a:r>
                        <a:rPr kumimoji="0" lang="en-US" sz="1600" b="1" i="0" u="none" strike="noStrike" cap="none" normalizeH="0" baseline="0" dirty="0">
                          <a:ln>
                            <a:noFill/>
                          </a:ln>
                          <a:solidFill>
                            <a:schemeClr val="accent6">
                              <a:lumMod val="75000"/>
                            </a:schemeClr>
                          </a:solidFill>
                          <a:effectLst/>
                          <a:latin typeface="+mn-lt"/>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latin typeface="+mn-lt"/>
                          <a:cs typeface="Arial" panose="020B0604020202020204" pitchFamily="34" charset="0"/>
                        </a:rPr>
                        <a:t>Level</a:t>
                      </a:r>
                    </a:p>
                  </a:txBody>
                  <a:tcPr marL="68580" marR="68580" marT="34290" marB="3429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latin typeface="+mn-lt"/>
                          <a:cs typeface="Arial" panose="020B0604020202020204" pitchFamily="34" charset="0"/>
                        </a:rPr>
                        <a:t>C1-INH Function</a:t>
                      </a:r>
                    </a:p>
                  </a:txBody>
                  <a:tcPr marL="68580" marR="68580" marT="34290" marB="3429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latin typeface="+mn-lt"/>
                          <a:cs typeface="Arial" panose="020B0604020202020204" pitchFamily="34" charset="0"/>
                        </a:rPr>
                        <a:t>C4</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latin typeface="+mn-lt"/>
                          <a:cs typeface="Arial" panose="020B0604020202020204" pitchFamily="34" charset="0"/>
                        </a:rPr>
                        <a:t>Level</a:t>
                      </a:r>
                    </a:p>
                  </a:txBody>
                  <a:tcPr marL="68580" marR="68580" marT="34290" marB="3429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latin typeface="+mn-lt"/>
                          <a:cs typeface="Arial" panose="020B0604020202020204" pitchFamily="34" charset="0"/>
                        </a:rPr>
                        <a:t>C3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latin typeface="+mn-lt"/>
                          <a:cs typeface="Arial" panose="020B0604020202020204" pitchFamily="34" charset="0"/>
                        </a:rPr>
                        <a:t>Level</a:t>
                      </a:r>
                    </a:p>
                  </a:txBody>
                  <a:tcPr marL="68580" marR="68580" marT="34290" marB="3429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latin typeface="+mn-lt"/>
                          <a:cs typeface="Arial" panose="020B0604020202020204" pitchFamily="34" charset="0"/>
                        </a:rPr>
                        <a:t>C1q</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latin typeface="+mn-lt"/>
                          <a:cs typeface="Arial" panose="020B0604020202020204" pitchFamily="34" charset="0"/>
                        </a:rPr>
                        <a:t>Level</a:t>
                      </a:r>
                    </a:p>
                  </a:txBody>
                  <a:tcPr marL="68580" marR="68580" marT="34290" marB="3429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55568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mn-lt"/>
                          <a:cs typeface="Arial" panose="020B0604020202020204" pitchFamily="34" charset="0"/>
                        </a:rPr>
                        <a:t>HAE Type I</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anose="020B0604020202020204" pitchFamily="34" charset="0"/>
                        </a:rPr>
                        <a:t>Low</a:t>
                      </a:r>
                    </a:p>
                  </a:txBody>
                  <a:tcPr marL="68580" marR="68580" marT="34290" marB="342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anose="020B0604020202020204" pitchFamily="34" charset="0"/>
                        </a:rPr>
                        <a:t>Low</a:t>
                      </a:r>
                    </a:p>
                  </a:txBody>
                  <a:tcPr marL="68580" marR="68580" marT="34290" marB="342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anose="020B0604020202020204" pitchFamily="34" charset="0"/>
                        </a:rPr>
                        <a:t>Low</a:t>
                      </a:r>
                    </a:p>
                  </a:txBody>
                  <a:tcPr marL="68580" marR="68580" marT="34290" marB="342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anose="020B0604020202020204" pitchFamily="34" charset="0"/>
                        </a:rPr>
                        <a:t>Normal</a:t>
                      </a:r>
                    </a:p>
                  </a:txBody>
                  <a:tcPr marL="68580" marR="68580" marT="34290" marB="342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anose="020B0604020202020204" pitchFamily="34" charset="0"/>
                        </a:rPr>
                        <a:t>Normal</a:t>
                      </a:r>
                    </a:p>
                  </a:txBody>
                  <a:tcPr marL="68580" marR="68580" marT="34290" marB="342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5544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mn-lt"/>
                          <a:cs typeface="Arial" panose="020B0604020202020204" pitchFamily="34" charset="0"/>
                        </a:rPr>
                        <a:t>HAE Type II</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anose="020B0604020202020204" pitchFamily="34" charset="0"/>
                        </a:rPr>
                        <a:t>Normal-high</a:t>
                      </a:r>
                    </a:p>
                  </a:txBody>
                  <a:tcPr marL="68580" marR="68580" marT="34290" marB="342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anose="020B0604020202020204" pitchFamily="34" charset="0"/>
                        </a:rPr>
                        <a:t>Low</a:t>
                      </a:r>
                    </a:p>
                  </a:txBody>
                  <a:tcPr marL="68580" marR="68580" marT="34290" marB="342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anose="020B0604020202020204" pitchFamily="34" charset="0"/>
                        </a:rPr>
                        <a:t>Low</a:t>
                      </a:r>
                    </a:p>
                  </a:txBody>
                  <a:tcPr marL="68580" marR="68580" marT="34290" marB="342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anose="020B0604020202020204" pitchFamily="34" charset="0"/>
                        </a:rPr>
                        <a:t>Normal</a:t>
                      </a:r>
                    </a:p>
                  </a:txBody>
                  <a:tcPr marL="68580" marR="68580" marT="34290" marB="342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anose="020B0604020202020204" pitchFamily="34" charset="0"/>
                        </a:rPr>
                        <a:t>Normal</a:t>
                      </a:r>
                    </a:p>
                  </a:txBody>
                  <a:tcPr marL="68580" marR="68580" marT="34290" marB="342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2"/>
                  </a:ext>
                </a:extLst>
              </a:tr>
              <a:tr h="65544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mn-lt"/>
                          <a:cs typeface="Arial" panose="020B0604020202020204" pitchFamily="34" charset="0"/>
                        </a:rPr>
                        <a:t>Acquired C1-INH I/II</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anose="020B0604020202020204" pitchFamily="34" charset="0"/>
                        </a:rPr>
                        <a:t>Low</a:t>
                      </a:r>
                    </a:p>
                  </a:txBody>
                  <a:tcPr marL="68580" marR="68580" marT="34290" marB="342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anose="020B0604020202020204" pitchFamily="34" charset="0"/>
                        </a:rPr>
                        <a:t>Low</a:t>
                      </a:r>
                    </a:p>
                  </a:txBody>
                  <a:tcPr marL="68580" marR="68580" marT="34290" marB="342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anose="020B0604020202020204" pitchFamily="34" charset="0"/>
                        </a:rPr>
                        <a:t>Low</a:t>
                      </a:r>
                    </a:p>
                  </a:txBody>
                  <a:tcPr marL="68580" marR="68580" marT="34290" marB="342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anose="020B0604020202020204" pitchFamily="34" charset="0"/>
                        </a:rPr>
                        <a:t>Low-normal</a:t>
                      </a:r>
                    </a:p>
                  </a:txBody>
                  <a:tcPr marL="68580" marR="68580" marT="34290" marB="342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anose="020B0604020202020204" pitchFamily="34" charset="0"/>
                        </a:rPr>
                        <a:t>Low</a:t>
                      </a:r>
                    </a:p>
                  </a:txBody>
                  <a:tcPr marL="68580" marR="68580" marT="34290" marB="342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4491708"/>
                  </a:ext>
                </a:extLst>
              </a:tr>
              <a:tr h="55568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mn-lt"/>
                          <a:cs typeface="Arial" panose="020B0604020202020204" pitchFamily="34" charset="0"/>
                        </a:rPr>
                        <a:t>HAE with normal C1-INH</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anose="020B0604020202020204" pitchFamily="34" charset="0"/>
                        </a:rPr>
                        <a:t>Normal</a:t>
                      </a:r>
                    </a:p>
                  </a:txBody>
                  <a:tcPr marL="68580" marR="68580" marT="34290" marB="342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anose="020B0604020202020204" pitchFamily="34" charset="0"/>
                        </a:rPr>
                        <a:t>Normal</a:t>
                      </a:r>
                    </a:p>
                  </a:txBody>
                  <a:tcPr marL="68580" marR="68580" marT="34290" marB="342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anose="020B0604020202020204" pitchFamily="34" charset="0"/>
                        </a:rPr>
                        <a:t>Normal</a:t>
                      </a:r>
                    </a:p>
                  </a:txBody>
                  <a:tcPr marL="68580" marR="68580" marT="34290" marB="342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anose="020B0604020202020204" pitchFamily="34" charset="0"/>
                        </a:rPr>
                        <a:t>Normal</a:t>
                      </a:r>
                    </a:p>
                  </a:txBody>
                  <a:tcPr marL="68580" marR="68580" marT="34290" marB="342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anose="020B0604020202020204" pitchFamily="34" charset="0"/>
                        </a:rPr>
                        <a:t>Normal</a:t>
                      </a:r>
                    </a:p>
                  </a:txBody>
                  <a:tcPr marL="68580" marR="68580" marT="34290" marB="342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3"/>
                  </a:ext>
                </a:extLst>
              </a:tr>
              <a:tr h="94276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mn-lt"/>
                          <a:cs typeface="Arial" panose="020B0604020202020204" pitchFamily="34" charset="0"/>
                        </a:rPr>
                        <a:t>ACE inhibitor-associated angioedema</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anose="020B0604020202020204" pitchFamily="34" charset="0"/>
                        </a:rPr>
                        <a:t>Normal</a:t>
                      </a:r>
                    </a:p>
                  </a:txBody>
                  <a:tcPr marL="68580" marR="68580" marT="34290" marB="342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anose="020B0604020202020204" pitchFamily="34" charset="0"/>
                        </a:rPr>
                        <a:t>Normal</a:t>
                      </a:r>
                    </a:p>
                  </a:txBody>
                  <a:tcPr marL="68580" marR="68580" marT="34290" marB="342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anose="020B0604020202020204" pitchFamily="34" charset="0"/>
                        </a:rPr>
                        <a:t>Normal</a:t>
                      </a:r>
                    </a:p>
                  </a:txBody>
                  <a:tcPr marL="68580" marR="68580" marT="34290" marB="342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anose="020B0604020202020204" pitchFamily="34" charset="0"/>
                        </a:rPr>
                        <a:t>Normal</a:t>
                      </a:r>
                    </a:p>
                  </a:txBody>
                  <a:tcPr marL="68580" marR="68580" marT="34290" marB="342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anose="020B0604020202020204" pitchFamily="34" charset="0"/>
                        </a:rPr>
                        <a:t>Normal</a:t>
                      </a:r>
                    </a:p>
                  </a:txBody>
                  <a:tcPr marL="68580" marR="68580" marT="34290" marB="342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5568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mn-lt"/>
                          <a:cs typeface="Arial" panose="020B0604020202020204" pitchFamily="34" charset="0"/>
                        </a:rPr>
                        <a:t>Idiopathic angioedema</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anose="020B0604020202020204" pitchFamily="34" charset="0"/>
                        </a:rPr>
                        <a:t>Normal</a:t>
                      </a:r>
                    </a:p>
                  </a:txBody>
                  <a:tcPr marL="68580" marR="68580" marT="34290" marB="342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anose="020B0604020202020204" pitchFamily="34" charset="0"/>
                        </a:rPr>
                        <a:t>Normal</a:t>
                      </a:r>
                    </a:p>
                  </a:txBody>
                  <a:tcPr marL="68580" marR="68580" marT="34290" marB="342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anose="020B0604020202020204" pitchFamily="34" charset="0"/>
                        </a:rPr>
                        <a:t>Normal</a:t>
                      </a:r>
                    </a:p>
                  </a:txBody>
                  <a:tcPr marL="68580" marR="68580" marT="34290" marB="342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anose="020B0604020202020204" pitchFamily="34" charset="0"/>
                        </a:rPr>
                        <a:t>Normal</a:t>
                      </a:r>
                    </a:p>
                  </a:txBody>
                  <a:tcPr marL="68580" marR="68580" marT="34290" marB="342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anose="020B0604020202020204" pitchFamily="34" charset="0"/>
                        </a:rPr>
                        <a:t>Normal</a:t>
                      </a:r>
                    </a:p>
                  </a:txBody>
                  <a:tcPr marL="68580" marR="68580" marT="34290" marB="342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73572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0251" y="295589"/>
            <a:ext cx="8160945" cy="954457"/>
          </a:xfrm>
        </p:spPr>
        <p:txBody>
          <a:bodyPr>
            <a:normAutofit/>
          </a:bodyPr>
          <a:lstStyle/>
          <a:p>
            <a:r>
              <a:rPr lang="en-US" dirty="0">
                <a:latin typeface="Arial" panose="020B0604020202020204" pitchFamily="34" charset="0"/>
                <a:cs typeface="Arial" panose="020B0604020202020204" pitchFamily="34" charset="0"/>
              </a:rPr>
              <a:t>Di </a:t>
            </a:r>
            <a:r>
              <a:rPr lang="en-US" dirty="0" err="1">
                <a:latin typeface="Arial" panose="020B0604020202020204" pitchFamily="34" charset="0"/>
                <a:cs typeface="Arial" panose="020B0604020202020204" pitchFamily="34" charset="0"/>
              </a:rPr>
              <a:t>truyền</a:t>
            </a:r>
            <a:r>
              <a:rPr lang="en-US" dirty="0">
                <a:latin typeface="Arial" panose="020B0604020202020204" pitchFamily="34" charset="0"/>
                <a:cs typeface="Arial" panose="020B0604020202020204" pitchFamily="34" charset="0"/>
              </a:rPr>
              <a:t> gene </a:t>
            </a:r>
            <a:r>
              <a:rPr lang="en-US" dirty="0" err="1">
                <a:latin typeface="Arial" panose="020B0604020202020204" pitchFamily="34" charset="0"/>
                <a:cs typeface="Arial" panose="020B0604020202020204" pitchFamily="34" charset="0"/>
              </a:rPr>
              <a:t>trội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trên</a:t>
            </a:r>
            <a:r>
              <a:rPr lang="en-US" dirty="0">
                <a:latin typeface="Arial" panose="020B0604020202020204" pitchFamily="34" charset="0"/>
                <a:cs typeface="Arial" panose="020B0604020202020204" pitchFamily="34" charset="0"/>
              </a:rPr>
              <a:t> NST </a:t>
            </a:r>
            <a:r>
              <a:rPr lang="en-US" dirty="0" err="1">
                <a:latin typeface="Arial" panose="020B0604020202020204" pitchFamily="34" charset="0"/>
                <a:cs typeface="Arial" panose="020B0604020202020204" pitchFamily="34" charset="0"/>
              </a:rPr>
              <a:t>thường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đột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trên</a:t>
            </a:r>
            <a:r>
              <a:rPr lang="en-US" dirty="0">
                <a:latin typeface="Arial" panose="020B0604020202020204" pitchFamily="34" charset="0"/>
                <a:cs typeface="Arial" panose="020B0604020202020204" pitchFamily="34" charset="0"/>
              </a:rPr>
              <a:t> gene SERPING1 </a:t>
            </a:r>
          </a:p>
          <a:p>
            <a:r>
              <a:rPr lang="en-US" dirty="0" err="1">
                <a:latin typeface="Arial" panose="020B0604020202020204" pitchFamily="34" charset="0"/>
                <a:cs typeface="Arial" panose="020B0604020202020204" pitchFamily="34" charset="0"/>
              </a:rPr>
              <a:t>Kết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hợp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thiếu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hoặc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giảm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chức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năng</a:t>
            </a:r>
            <a:r>
              <a:rPr lang="en-US" dirty="0">
                <a:latin typeface="Arial" panose="020B0604020202020204" pitchFamily="34" charset="0"/>
                <a:cs typeface="Arial" panose="020B0604020202020204" pitchFamily="34" charset="0"/>
              </a:rPr>
              <a:t> C1-esterase inhibitor</a:t>
            </a:r>
          </a:p>
          <a:p>
            <a:endParaRPr lang="en-US" dirty="0">
              <a:latin typeface="Arial" panose="020B0604020202020204" pitchFamily="34" charset="0"/>
              <a:cs typeface="Arial" panose="020B0604020202020204" pitchFamily="34"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4603" y="1427170"/>
            <a:ext cx="9153054" cy="4736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4499572" y="6503338"/>
            <a:ext cx="7478163" cy="5703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11480">
              <a:buFontTx/>
              <a:buNone/>
              <a:defRPr/>
            </a:pPr>
            <a:r>
              <a:rPr lang="it-IT" sz="1200" dirty="0">
                <a:latin typeface="Arial" panose="020B0604020202020204" pitchFamily="34" charset="0"/>
                <a:ea typeface="ＭＳ Ｐゴシック" pitchFamily="-110" charset="-128"/>
                <a:cs typeface="Arial" panose="020B0604020202020204" pitchFamily="34" charset="0"/>
              </a:rPr>
              <a:t>	Crowder JR, Crowder TR. Five generations of angioneurotic edema. </a:t>
            </a:r>
            <a:r>
              <a:rPr lang="it-IT" sz="1200" i="1" dirty="0">
                <a:latin typeface="Arial" panose="020B0604020202020204" pitchFamily="34" charset="0"/>
                <a:ea typeface="ＭＳ Ｐゴシック" pitchFamily="-110" charset="-128"/>
                <a:cs typeface="Arial" panose="020B0604020202020204" pitchFamily="34" charset="0"/>
              </a:rPr>
              <a:t>Arch Inter Med 1917; 20:840-52</a:t>
            </a:r>
            <a:endParaRPr lang="en-US" sz="1200" i="1" dirty="0">
              <a:latin typeface="Arial" panose="020B0604020202020204" pitchFamily="34" charset="0"/>
              <a:ea typeface="ＭＳ Ｐゴシック" pitchFamily="-110" charset="-128"/>
              <a:cs typeface="Arial" panose="020B0604020202020204" pitchFamily="34" charset="0"/>
            </a:endParaRPr>
          </a:p>
        </p:txBody>
      </p:sp>
    </p:spTree>
    <p:extLst>
      <p:ext uri="{BB962C8B-B14F-4D97-AF65-F5344CB8AC3E}">
        <p14:creationId xmlns:p14="http://schemas.microsoft.com/office/powerpoint/2010/main" val="1730368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18488" y="716691"/>
            <a:ext cx="10708882" cy="4374292"/>
          </a:xfrm>
          <a:prstGeom prst="rect">
            <a:avLst/>
          </a:prstGeom>
        </p:spPr>
      </p:pic>
      <p:pic>
        <p:nvPicPr>
          <p:cNvPr id="5" name="Picture 4"/>
          <p:cNvPicPr>
            <a:picLocks noChangeAspect="1"/>
          </p:cNvPicPr>
          <p:nvPr/>
        </p:nvPicPr>
        <p:blipFill>
          <a:blip r:embed="rId3"/>
          <a:stretch>
            <a:fillRect/>
          </a:stretch>
        </p:blipFill>
        <p:spPr>
          <a:xfrm>
            <a:off x="8308888" y="5937545"/>
            <a:ext cx="3518482" cy="354630"/>
          </a:xfrm>
          <a:prstGeom prst="rect">
            <a:avLst/>
          </a:prstGeom>
        </p:spPr>
      </p:pic>
      <p:pic>
        <p:nvPicPr>
          <p:cNvPr id="6" name="Picture 5"/>
          <p:cNvPicPr>
            <a:picLocks noChangeAspect="1"/>
          </p:cNvPicPr>
          <p:nvPr/>
        </p:nvPicPr>
        <p:blipFill>
          <a:blip r:embed="rId4"/>
          <a:stretch>
            <a:fillRect/>
          </a:stretch>
        </p:blipFill>
        <p:spPr>
          <a:xfrm>
            <a:off x="1322534" y="5937545"/>
            <a:ext cx="6986354" cy="432240"/>
          </a:xfrm>
          <a:prstGeom prst="rect">
            <a:avLst/>
          </a:prstGeom>
        </p:spPr>
      </p:pic>
    </p:spTree>
    <p:extLst>
      <p:ext uri="{BB962C8B-B14F-4D97-AF65-F5344CB8AC3E}">
        <p14:creationId xmlns:p14="http://schemas.microsoft.com/office/powerpoint/2010/main" val="2681642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8868" y="451749"/>
            <a:ext cx="8911687" cy="734794"/>
          </a:xfrm>
        </p:spPr>
        <p:txBody>
          <a:bodyPr/>
          <a:lstStyle/>
          <a:p>
            <a:r>
              <a:rPr lang="en-US" b="1" dirty="0">
                <a:solidFill>
                  <a:srgbClr val="006600"/>
                </a:solidFill>
              </a:rPr>
              <a:t>C4</a:t>
            </a:r>
          </a:p>
        </p:txBody>
      </p:sp>
      <p:sp>
        <p:nvSpPr>
          <p:cNvPr id="3" name="Content Placeholder 2"/>
          <p:cNvSpPr>
            <a:spLocks noGrp="1"/>
          </p:cNvSpPr>
          <p:nvPr>
            <p:ph idx="1"/>
          </p:nvPr>
        </p:nvSpPr>
        <p:spPr>
          <a:xfrm>
            <a:off x="1719944" y="1547582"/>
            <a:ext cx="10189028" cy="4896759"/>
          </a:xfrm>
        </p:spPr>
        <p:txBody>
          <a:bodyPr>
            <a:noAutofit/>
          </a:bodyPr>
          <a:lstStyle/>
          <a:p>
            <a:r>
              <a:rPr lang="en-US" sz="2400" dirty="0" err="1">
                <a:latin typeface="Arial" panose="020B0604020202020204" pitchFamily="34" charset="0"/>
                <a:cs typeface="Arial" panose="020B0604020202020204" pitchFamily="34" charset="0"/>
              </a:rPr>
              <a:t>Nồng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a:t>
            </a:r>
            <a:r>
              <a:rPr lang="en-US" sz="2400" dirty="0">
                <a:latin typeface="Arial" panose="020B0604020202020204" pitchFamily="34" charset="0"/>
                <a:cs typeface="Arial" panose="020B0604020202020204" pitchFamily="34" charset="0"/>
              </a:rPr>
              <a:t> C4 </a:t>
            </a:r>
            <a:r>
              <a:rPr lang="en-US" sz="2400" dirty="0" err="1">
                <a:latin typeface="Arial" panose="020B0604020202020204" pitchFamily="34" charset="0"/>
                <a:cs typeface="Arial" panose="020B0604020202020204" pitchFamily="34" charset="0"/>
              </a:rPr>
              <a:t>rất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tốt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sàng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lọc</a:t>
            </a:r>
            <a:r>
              <a:rPr lang="en-US" sz="2400" dirty="0">
                <a:latin typeface="Arial" panose="020B0604020202020204" pitchFamily="34" charset="0"/>
                <a:cs typeface="Arial" panose="020B0604020202020204" pitchFamily="34" charset="0"/>
              </a:rPr>
              <a:t> HAE (</a:t>
            </a:r>
            <a:r>
              <a:rPr lang="en-US" sz="2400" dirty="0" err="1">
                <a:latin typeface="Arial" panose="020B0604020202020204" pitchFamily="34" charset="0"/>
                <a:cs typeface="Arial" panose="020B0604020202020204" pitchFamily="34" charset="0"/>
              </a:rPr>
              <a:t>Việt</a:t>
            </a:r>
            <a:r>
              <a:rPr lang="en-US" sz="2400" dirty="0">
                <a:latin typeface="Arial" panose="020B0604020202020204" pitchFamily="34" charset="0"/>
                <a:cs typeface="Arial" panose="020B0604020202020204" pitchFamily="34" charset="0"/>
              </a:rPr>
              <a:t> Nam)</a:t>
            </a:r>
          </a:p>
          <a:p>
            <a:endParaRPr lang="en-US" sz="2400" dirty="0">
              <a:latin typeface="Arial" panose="020B0604020202020204" pitchFamily="34" charset="0"/>
              <a:cs typeface="Arial" panose="020B0604020202020204" pitchFamily="34" charset="0"/>
            </a:endParaRPr>
          </a:p>
          <a:p>
            <a:pPr lvl="1"/>
            <a:r>
              <a:rPr lang="en-US" sz="2400" dirty="0" err="1">
                <a:latin typeface="Arial" panose="020B0604020202020204" pitchFamily="34" charset="0"/>
                <a:cs typeface="Arial" panose="020B0604020202020204" pitchFamily="34" charset="0"/>
              </a:rPr>
              <a:t>Phù</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hợp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bệnh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phòng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khám</a:t>
            </a:r>
            <a:endParaRPr lang="en-US" sz="2400" dirty="0">
              <a:latin typeface="Arial" panose="020B0604020202020204" pitchFamily="34" charset="0"/>
              <a:cs typeface="Arial" panose="020B0604020202020204" pitchFamily="34" charset="0"/>
            </a:endParaRPr>
          </a:p>
          <a:p>
            <a:pPr lvl="1"/>
            <a:r>
              <a:rPr lang="en-US" sz="2400" dirty="0" err="1">
                <a:latin typeface="Arial" panose="020B0604020202020204" pitchFamily="34" charset="0"/>
                <a:cs typeface="Arial" panose="020B0604020202020204" pitchFamily="34" charset="0"/>
              </a:rPr>
              <a:t>Không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cần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cụ</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lấy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máu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đặc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biệt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ống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huyết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thanh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đỏ</a:t>
            </a:r>
            <a:r>
              <a:rPr lang="en-US" sz="2400" dirty="0">
                <a:latin typeface="Arial" panose="020B0604020202020204" pitchFamily="34" charset="0"/>
                <a:cs typeface="Arial" panose="020B0604020202020204" pitchFamily="34" charset="0"/>
              </a:rPr>
              <a:t>)</a:t>
            </a:r>
          </a:p>
          <a:p>
            <a:pPr lvl="1"/>
            <a:r>
              <a:rPr lang="en-US" sz="2400" dirty="0">
                <a:latin typeface="Arial" panose="020B0604020202020204" pitchFamily="34" charset="0"/>
                <a:cs typeface="Arial" panose="020B0604020202020204" pitchFamily="34" charset="0"/>
              </a:rPr>
              <a:t>95% C4 </a:t>
            </a:r>
            <a:r>
              <a:rPr lang="en-US" sz="2400" dirty="0" err="1">
                <a:latin typeface="Arial" panose="020B0604020202020204" pitchFamily="34" charset="0"/>
                <a:cs typeface="Arial" panose="020B0604020202020204" pitchFamily="34" charset="0"/>
              </a:rPr>
              <a:t>giảm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giữa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đợt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cấp</a:t>
            </a:r>
            <a:endParaRPr lang="en-US" sz="2400"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99,5% C4 </a:t>
            </a:r>
            <a:r>
              <a:rPr lang="en-US" sz="2400" dirty="0" err="1">
                <a:latin typeface="Arial" panose="020B0604020202020204" pitchFamily="34" charset="0"/>
                <a:cs typeface="Arial" panose="020B0604020202020204" pitchFamily="34" charset="0"/>
              </a:rPr>
              <a:t>giảm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đợt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cấp</a:t>
            </a:r>
            <a:endParaRPr lang="en-US" sz="2400" dirty="0">
              <a:latin typeface="Arial" panose="020B0604020202020204" pitchFamily="34" charset="0"/>
              <a:cs typeface="Arial" panose="020B0604020202020204" pitchFamily="34" charset="0"/>
            </a:endParaRPr>
          </a:p>
          <a:p>
            <a:pPr lvl="1"/>
            <a:r>
              <a:rPr lang="en-US" sz="2400" dirty="0" err="1">
                <a:latin typeface="Arial" panose="020B0604020202020204" pitchFamily="34" charset="0"/>
                <a:cs typeface="Arial" panose="020B0604020202020204" pitchFamily="34" charset="0"/>
              </a:rPr>
              <a:t>Giá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ranh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nếu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lâm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sàng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ngờ</a:t>
            </a:r>
            <a:r>
              <a:rPr lang="en-US" sz="2400" dirty="0">
                <a:latin typeface="Arial" panose="020B0604020202020204" pitchFamily="34" charset="0"/>
                <a:cs typeface="Arial" panose="020B0604020202020204" pitchFamily="34" charset="0"/>
              </a:rPr>
              <a:t> HAE</a:t>
            </a:r>
          </a:p>
          <a:p>
            <a:pPr lvl="1"/>
            <a:r>
              <a:rPr lang="en-US" sz="2400" dirty="0">
                <a:latin typeface="Arial" panose="020B0604020202020204" pitchFamily="34" charset="0"/>
                <a:cs typeface="Arial" panose="020B0604020202020204" pitchFamily="34" charset="0"/>
              </a:rPr>
              <a:t>Khi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C4 </a:t>
            </a:r>
            <a:r>
              <a:rPr lang="en-US" sz="2400" dirty="0" err="1">
                <a:latin typeface="Arial" panose="020B0604020202020204" pitchFamily="34" charset="0"/>
                <a:cs typeface="Arial" panose="020B0604020202020204" pitchFamily="34" charset="0"/>
              </a:rPr>
              <a:t>giảm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thêm</a:t>
            </a:r>
            <a:r>
              <a:rPr lang="en-US" sz="2400" dirty="0">
                <a:latin typeface="Arial" panose="020B0604020202020204" pitchFamily="34" charset="0"/>
                <a:cs typeface="Arial" panose="020B0604020202020204" pitchFamily="34" charset="0"/>
              </a:rPr>
              <a:t> C1-INH </a:t>
            </a:r>
            <a:r>
              <a:rPr lang="en-US" sz="2400" dirty="0" err="1">
                <a:latin typeface="Arial" panose="020B0604020202020204" pitchFamily="34" charset="0"/>
                <a:cs typeface="Arial" panose="020B0604020202020204" pitchFamily="34" charset="0"/>
              </a:rPr>
              <a:t>nồng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năng</a:t>
            </a:r>
            <a:endParaRPr lang="en-US" sz="2400" dirty="0">
              <a:latin typeface="Arial" panose="020B0604020202020204" pitchFamily="34" charset="0"/>
              <a:cs typeface="Arial" panose="020B0604020202020204" pitchFamily="34" charset="0"/>
            </a:endParaRPr>
          </a:p>
          <a:p>
            <a:pPr lvl="1"/>
            <a:r>
              <a:rPr lang="en-US" sz="2400" dirty="0" err="1">
                <a:latin typeface="Arial" panose="020B0604020202020204" pitchFamily="34" charset="0"/>
                <a:cs typeface="Arial" panose="020B0604020202020204" pitchFamily="34" charset="0"/>
              </a:rPr>
              <a:t>Xét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nghiệm</a:t>
            </a:r>
            <a:r>
              <a:rPr lang="en-US" sz="2400" dirty="0">
                <a:latin typeface="Arial" panose="020B0604020202020204" pitchFamily="34" charset="0"/>
                <a:cs typeface="Arial" panose="020B0604020202020204" pitchFamily="34" charset="0"/>
              </a:rPr>
              <a:t> C4 </a:t>
            </a:r>
            <a:r>
              <a:rPr lang="en-US" sz="2400" dirty="0" err="1">
                <a:latin typeface="Arial" panose="020B0604020202020204" pitchFamily="34" charset="0"/>
                <a:cs typeface="Arial" panose="020B0604020202020204" pitchFamily="34" charset="0"/>
              </a:rPr>
              <a:t>rẻ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tiền</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8242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87322" y="1517182"/>
            <a:ext cx="4528279" cy="2262781"/>
          </a:xfrm>
        </p:spPr>
        <p:txBody>
          <a:bodyPr/>
          <a:lstStyle/>
          <a:p>
            <a:r>
              <a:rPr lang="en-US" b="1" dirty="0" err="1">
                <a:solidFill>
                  <a:srgbClr val="006600"/>
                </a:solidFill>
                <a:latin typeface="Arial" panose="020B0604020202020204" pitchFamily="34" charset="0"/>
                <a:cs typeface="Arial" panose="020B0604020202020204" pitchFamily="34" charset="0"/>
              </a:rPr>
              <a:t>Điều</a:t>
            </a:r>
            <a:r>
              <a:rPr lang="en-US" b="1" dirty="0">
                <a:solidFill>
                  <a:srgbClr val="006600"/>
                </a:solidFill>
                <a:latin typeface="Arial" panose="020B0604020202020204" pitchFamily="34" charset="0"/>
                <a:cs typeface="Arial" panose="020B0604020202020204" pitchFamily="34" charset="0"/>
              </a:rPr>
              <a:t> </a:t>
            </a:r>
            <a:r>
              <a:rPr lang="en-US" b="1" dirty="0" err="1">
                <a:solidFill>
                  <a:srgbClr val="006600"/>
                </a:solidFill>
                <a:latin typeface="Arial" panose="020B0604020202020204" pitchFamily="34" charset="0"/>
                <a:cs typeface="Arial" panose="020B0604020202020204" pitchFamily="34" charset="0"/>
              </a:rPr>
              <a:t>trị</a:t>
            </a:r>
            <a:endParaRPr lang="en-US" b="1" dirty="0">
              <a:solidFill>
                <a:srgbClr val="006600"/>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3EA07475-38E7-4EDB-AC35-89D18182ED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000" r="28106"/>
          <a:stretch/>
        </p:blipFill>
        <p:spPr bwMode="auto">
          <a:xfrm>
            <a:off x="2493456" y="803970"/>
            <a:ext cx="1899920" cy="5456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785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033672F-F608-48CD-B8A9-E4A5C32BCBCE}"/>
              </a:ext>
            </a:extLst>
          </p:cNvPr>
          <p:cNvSpPr>
            <a:spLocks noGrp="1"/>
          </p:cNvSpPr>
          <p:nvPr>
            <p:ph type="title"/>
          </p:nvPr>
        </p:nvSpPr>
        <p:spPr>
          <a:xfrm>
            <a:off x="2288675" y="308076"/>
            <a:ext cx="9892396" cy="686990"/>
          </a:xfrm>
        </p:spPr>
        <p:txBody>
          <a:bodyPr>
            <a:noAutofit/>
          </a:bodyPr>
          <a:lstStyle/>
          <a:p>
            <a:r>
              <a:rPr lang="en-US" altLang="en-US" b="1" dirty="0">
                <a:solidFill>
                  <a:srgbClr val="006600"/>
                </a:solidFill>
                <a:latin typeface="Arial" panose="020B0604020202020204" pitchFamily="34" charset="0"/>
                <a:cs typeface="Arial" panose="020B0604020202020204" pitchFamily="34" charset="0"/>
              </a:rPr>
              <a:t>Three Treatment Strategies for HAE-C1-INH</a:t>
            </a:r>
            <a:endParaRPr lang="vi-VN" b="1" dirty="0">
              <a:solidFill>
                <a:srgbClr val="006600"/>
              </a:solidFill>
              <a:latin typeface="Arial" panose="020B0604020202020204" pitchFamily="34" charset="0"/>
              <a:cs typeface="Arial" panose="020B0604020202020204" pitchFamily="34" charset="0"/>
            </a:endParaRPr>
          </a:p>
        </p:txBody>
      </p:sp>
      <p:sp>
        <p:nvSpPr>
          <p:cNvPr id="25" name="Text Box 4">
            <a:extLst>
              <a:ext uri="{FF2B5EF4-FFF2-40B4-BE49-F238E27FC236}">
                <a16:creationId xmlns:a16="http://schemas.microsoft.com/office/drawing/2014/main" id="{8EBC10C3-6518-4E7B-9BF0-17AECC8D6E0A}"/>
              </a:ext>
            </a:extLst>
          </p:cNvPr>
          <p:cNvSpPr txBox="1">
            <a:spLocks noChangeArrowheads="1"/>
          </p:cNvSpPr>
          <p:nvPr/>
        </p:nvSpPr>
        <p:spPr bwMode="auto">
          <a:xfrm>
            <a:off x="7569390" y="6529903"/>
            <a:ext cx="4419256" cy="24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spcBef>
                <a:spcPct val="20000"/>
              </a:spcBef>
              <a:buChar char="•"/>
              <a:defRPr sz="3200">
                <a:solidFill>
                  <a:schemeClr val="tx1"/>
                </a:solidFill>
                <a:latin typeface="Times" charset="0"/>
                <a:ea typeface="ＭＳ Ｐゴシック" charset="-128"/>
              </a:defRPr>
            </a:lvl1pPr>
            <a:lvl2pPr marL="742950" indent="-285750">
              <a:spcBef>
                <a:spcPct val="20000"/>
              </a:spcBef>
              <a:buChar char="–"/>
              <a:defRPr sz="2800">
                <a:solidFill>
                  <a:schemeClr val="tx1"/>
                </a:solidFill>
                <a:latin typeface="Times" charset="0"/>
                <a:ea typeface="ＭＳ Ｐゴシック" charset="-128"/>
              </a:defRPr>
            </a:lvl2pPr>
            <a:lvl3pPr marL="1143000" indent="-228600">
              <a:spcBef>
                <a:spcPct val="20000"/>
              </a:spcBef>
              <a:buChar char="•"/>
              <a:defRPr sz="2400">
                <a:solidFill>
                  <a:schemeClr val="tx1"/>
                </a:solidFill>
                <a:latin typeface="Times" charset="0"/>
                <a:ea typeface="ＭＳ Ｐゴシック" charset="-128"/>
              </a:defRPr>
            </a:lvl3pPr>
            <a:lvl4pPr marL="1600200" indent="-228600">
              <a:spcBef>
                <a:spcPct val="20000"/>
              </a:spcBef>
              <a:buChar char="–"/>
              <a:defRPr sz="2000">
                <a:solidFill>
                  <a:schemeClr val="tx1"/>
                </a:solidFill>
                <a:latin typeface="Times" charset="0"/>
                <a:ea typeface="ＭＳ Ｐゴシック" charset="-128"/>
              </a:defRPr>
            </a:lvl4pPr>
            <a:lvl5pPr marL="2057400" indent="-228600">
              <a:spcBef>
                <a:spcPct val="20000"/>
              </a:spcBef>
              <a:buChar char="»"/>
              <a:defRPr sz="2000">
                <a:solidFill>
                  <a:schemeClr val="tx1"/>
                </a:solidFill>
                <a:latin typeface="Times"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charset="0"/>
                <a:ea typeface="ＭＳ Ｐゴシック" charset="-128"/>
              </a:defRPr>
            </a:lvl9pPr>
          </a:lstStyle>
          <a:p>
            <a:pPr fontAlgn="base">
              <a:spcBef>
                <a:spcPct val="0"/>
              </a:spcBef>
              <a:spcAft>
                <a:spcPts val="450"/>
              </a:spcAft>
              <a:buNone/>
              <a:defRPr/>
            </a:pPr>
            <a:r>
              <a:rPr lang="en-US" altLang="en-US" sz="1000" dirty="0">
                <a:solidFill>
                  <a:srgbClr val="000000"/>
                </a:solidFill>
                <a:latin typeface="+mn-lt"/>
              </a:rPr>
              <a:t>Tourangeau LM, et al.</a:t>
            </a:r>
            <a:r>
              <a:rPr lang="en-US" altLang="en-US" sz="1000" b="1" dirty="0">
                <a:solidFill>
                  <a:srgbClr val="000000"/>
                </a:solidFill>
                <a:latin typeface="+mn-lt"/>
              </a:rPr>
              <a:t> </a:t>
            </a:r>
            <a:r>
              <a:rPr lang="en-US" altLang="en-US" sz="1000" i="1" dirty="0">
                <a:solidFill>
                  <a:srgbClr val="000000"/>
                </a:solidFill>
                <a:latin typeface="+mn-lt"/>
              </a:rPr>
              <a:t>Curr Allergy Asthma Rep.</a:t>
            </a:r>
            <a:r>
              <a:rPr lang="en-US" altLang="en-US" sz="1000" dirty="0">
                <a:solidFill>
                  <a:srgbClr val="000000"/>
                </a:solidFill>
                <a:latin typeface="+mn-lt"/>
              </a:rPr>
              <a:t> 2011;11(5):345-351.</a:t>
            </a:r>
          </a:p>
        </p:txBody>
      </p:sp>
      <p:sp>
        <p:nvSpPr>
          <p:cNvPr id="26" name="Title 14">
            <a:extLst>
              <a:ext uri="{FF2B5EF4-FFF2-40B4-BE49-F238E27FC236}">
                <a16:creationId xmlns:a16="http://schemas.microsoft.com/office/drawing/2014/main" id="{DA22DB37-5862-4CF4-A651-EDD59589AB55}"/>
              </a:ext>
            </a:extLst>
          </p:cNvPr>
          <p:cNvSpPr txBox="1">
            <a:spLocks/>
          </p:cNvSpPr>
          <p:nvPr/>
        </p:nvSpPr>
        <p:spPr>
          <a:xfrm>
            <a:off x="225601" y="1233788"/>
            <a:ext cx="8851304" cy="675764"/>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latin typeface="+mn-lt"/>
            </a:endParaRPr>
          </a:p>
        </p:txBody>
      </p:sp>
      <p:sp>
        <p:nvSpPr>
          <p:cNvPr id="27" name="Rectangle 2">
            <a:extLst>
              <a:ext uri="{FF2B5EF4-FFF2-40B4-BE49-F238E27FC236}">
                <a16:creationId xmlns:a16="http://schemas.microsoft.com/office/drawing/2014/main" id="{5924B128-A840-474E-9FF9-98CFCABF9EE1}"/>
              </a:ext>
            </a:extLst>
          </p:cNvPr>
          <p:cNvSpPr/>
          <p:nvPr/>
        </p:nvSpPr>
        <p:spPr>
          <a:xfrm>
            <a:off x="3385752" y="2572812"/>
            <a:ext cx="2176399" cy="273423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2"/>
          <a:stretch>
            <a:fillRect/>
          </a:stretch>
        </p:blipFill>
        <p:spPr>
          <a:xfrm>
            <a:off x="4050741" y="5049840"/>
            <a:ext cx="441972" cy="186313"/>
          </a:xfrm>
          <a:prstGeom prst="rect">
            <a:avLst/>
          </a:prstGeom>
        </p:spPr>
      </p:pic>
      <p:grpSp>
        <p:nvGrpSpPr>
          <p:cNvPr id="29" name="Group 28"/>
          <p:cNvGrpSpPr/>
          <p:nvPr/>
        </p:nvGrpSpPr>
        <p:grpSpPr>
          <a:xfrm>
            <a:off x="2441027" y="1571670"/>
            <a:ext cx="8929429" cy="4478649"/>
            <a:chOff x="2441027" y="1571670"/>
            <a:chExt cx="8929429" cy="4478649"/>
          </a:xfrm>
        </p:grpSpPr>
        <p:grpSp>
          <p:nvGrpSpPr>
            <p:cNvPr id="24" name="Nhóm 23">
              <a:extLst>
                <a:ext uri="{FF2B5EF4-FFF2-40B4-BE49-F238E27FC236}">
                  <a16:creationId xmlns:a16="http://schemas.microsoft.com/office/drawing/2014/main" id="{08BA0922-7339-4B86-9661-6AF1F280CC6B}"/>
                </a:ext>
              </a:extLst>
            </p:cNvPr>
            <p:cNvGrpSpPr/>
            <p:nvPr/>
          </p:nvGrpSpPr>
          <p:grpSpPr>
            <a:xfrm>
              <a:off x="2441027" y="1571670"/>
              <a:ext cx="8929429" cy="4478649"/>
              <a:chOff x="-50798" y="2186822"/>
              <a:chExt cx="9374548" cy="4130553"/>
            </a:xfrm>
          </p:grpSpPr>
          <p:sp>
            <p:nvSpPr>
              <p:cNvPr id="4" name="Oval 48">
                <a:extLst>
                  <a:ext uri="{FF2B5EF4-FFF2-40B4-BE49-F238E27FC236}">
                    <a16:creationId xmlns:a16="http://schemas.microsoft.com/office/drawing/2014/main" id="{73D00026-B11F-4606-8041-4587AB139D18}"/>
                  </a:ext>
                </a:extLst>
              </p:cNvPr>
              <p:cNvSpPr>
                <a:spLocks noChangeArrowheads="1"/>
              </p:cNvSpPr>
              <p:nvPr/>
            </p:nvSpPr>
            <p:spPr bwMode="auto">
              <a:xfrm>
                <a:off x="3438525" y="2207487"/>
                <a:ext cx="2295526" cy="495633"/>
              </a:xfrm>
              <a:prstGeom prst="ellipse">
                <a:avLst/>
              </a:prstGeom>
              <a:solidFill>
                <a:schemeClr val="accent6">
                  <a:lumMod val="20000"/>
                  <a:lumOff val="80000"/>
                </a:schemeClr>
              </a:solidFill>
              <a:ln w="28575">
                <a:solidFill>
                  <a:srgbClr val="3366FF"/>
                </a:solidFill>
                <a:round/>
                <a:headEnd/>
                <a:tailEnd/>
              </a:ln>
            </p:spPr>
            <p:txBody>
              <a:bodyPr wrap="none" lIns="91438" tIns="45719" rIns="91438" bIns="45719" anchor="ctr"/>
              <a:lstStyle/>
              <a:p>
                <a:pPr algn="ctr" eaLnBrk="0" hangingPunct="0">
                  <a:defRPr/>
                </a:pPr>
                <a:r>
                  <a:rPr lang="en-US" b="1" dirty="0">
                    <a:solidFill>
                      <a:srgbClr val="000000"/>
                    </a:solidFill>
                    <a:ea typeface="ＭＳ Ｐゴシック" pitchFamily="68" charset="-128"/>
                    <a:cs typeface="Arial" panose="020B0604020202020204" pitchFamily="34" charset="0"/>
                  </a:rPr>
                  <a:t>HAE-C1-INH</a:t>
                </a:r>
              </a:p>
            </p:txBody>
          </p:sp>
          <p:cxnSp>
            <p:nvCxnSpPr>
              <p:cNvPr id="5" name="Straight Arrow Connector 87">
                <a:extLst>
                  <a:ext uri="{FF2B5EF4-FFF2-40B4-BE49-F238E27FC236}">
                    <a16:creationId xmlns:a16="http://schemas.microsoft.com/office/drawing/2014/main" id="{EE396B23-CA15-4E1A-B0BB-CEF4BA75E187}"/>
                  </a:ext>
                </a:extLst>
              </p:cNvPr>
              <p:cNvCxnSpPr>
                <a:cxnSpLocks noChangeShapeType="1"/>
              </p:cNvCxnSpPr>
              <p:nvPr/>
            </p:nvCxnSpPr>
            <p:spPr bwMode="auto">
              <a:xfrm flipH="1">
                <a:off x="3105151" y="2734871"/>
                <a:ext cx="1481138" cy="312738"/>
              </a:xfrm>
              <a:prstGeom prst="straightConnector1">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6" name="Straight Arrow Connector 90">
                <a:extLst>
                  <a:ext uri="{FF2B5EF4-FFF2-40B4-BE49-F238E27FC236}">
                    <a16:creationId xmlns:a16="http://schemas.microsoft.com/office/drawing/2014/main" id="{13C62BFB-4E22-4973-91C2-16BB753F5875}"/>
                  </a:ext>
                </a:extLst>
              </p:cNvPr>
              <p:cNvCxnSpPr>
                <a:cxnSpLocks noChangeShapeType="1"/>
              </p:cNvCxnSpPr>
              <p:nvPr/>
            </p:nvCxnSpPr>
            <p:spPr bwMode="auto">
              <a:xfrm>
                <a:off x="4586289" y="2734871"/>
                <a:ext cx="1493837" cy="304800"/>
              </a:xfrm>
              <a:prstGeom prst="straightConnector1">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7" name="Straight Arrow Connector 87">
                <a:extLst>
                  <a:ext uri="{FF2B5EF4-FFF2-40B4-BE49-F238E27FC236}">
                    <a16:creationId xmlns:a16="http://schemas.microsoft.com/office/drawing/2014/main" id="{A4110D5F-F7F8-44BC-95DD-409BC23D4838}"/>
                  </a:ext>
                </a:extLst>
              </p:cNvPr>
              <p:cNvCxnSpPr>
                <a:cxnSpLocks noChangeShapeType="1"/>
              </p:cNvCxnSpPr>
              <p:nvPr/>
            </p:nvCxnSpPr>
            <p:spPr bwMode="auto">
              <a:xfrm flipH="1">
                <a:off x="4583114" y="2734871"/>
                <a:ext cx="3175" cy="312738"/>
              </a:xfrm>
              <a:prstGeom prst="straightConnector1">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grpSp>
            <p:nvGrpSpPr>
              <p:cNvPr id="8" name="Group 3">
                <a:extLst>
                  <a:ext uri="{FF2B5EF4-FFF2-40B4-BE49-F238E27FC236}">
                    <a16:creationId xmlns:a16="http://schemas.microsoft.com/office/drawing/2014/main" id="{A7C5A3D2-4425-449A-95F1-AB32BFEFE5B1}"/>
                  </a:ext>
                </a:extLst>
              </p:cNvPr>
              <p:cNvGrpSpPr>
                <a:grpSpLocks/>
              </p:cNvGrpSpPr>
              <p:nvPr/>
            </p:nvGrpSpPr>
            <p:grpSpPr bwMode="auto">
              <a:xfrm>
                <a:off x="990744" y="3904859"/>
                <a:ext cx="6855043" cy="1659282"/>
                <a:chOff x="-203856" y="3351496"/>
                <a:chExt cx="9141075" cy="2211340"/>
              </a:xfrm>
            </p:grpSpPr>
            <p:cxnSp>
              <p:nvCxnSpPr>
                <p:cNvPr id="9" name="Straight Arrow Connector 104">
                  <a:extLst>
                    <a:ext uri="{FF2B5EF4-FFF2-40B4-BE49-F238E27FC236}">
                      <a16:creationId xmlns:a16="http://schemas.microsoft.com/office/drawing/2014/main" id="{17098B3F-11E1-4942-87E0-B1085D6CC2DC}"/>
                    </a:ext>
                  </a:extLst>
                </p:cNvPr>
                <p:cNvCxnSpPr>
                  <a:cxnSpLocks noChangeShapeType="1"/>
                </p:cNvCxnSpPr>
                <p:nvPr/>
              </p:nvCxnSpPr>
              <p:spPr bwMode="auto">
                <a:xfrm flipH="1">
                  <a:off x="1733019" y="3351496"/>
                  <a:ext cx="5294" cy="441309"/>
                </a:xfrm>
                <a:prstGeom prst="straightConnector1">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0" name="Rectangle 55">
                  <a:extLst>
                    <a:ext uri="{FF2B5EF4-FFF2-40B4-BE49-F238E27FC236}">
                      <a16:creationId xmlns:a16="http://schemas.microsoft.com/office/drawing/2014/main" id="{005E4EEB-CED7-496C-AA01-7C7E9FA382DE}"/>
                    </a:ext>
                  </a:extLst>
                </p:cNvPr>
                <p:cNvSpPr>
                  <a:spLocks noChangeArrowheads="1"/>
                </p:cNvSpPr>
                <p:nvPr/>
              </p:nvSpPr>
              <p:spPr bwMode="auto">
                <a:xfrm>
                  <a:off x="6220751" y="3865604"/>
                  <a:ext cx="2716468" cy="1660806"/>
                </a:xfrm>
                <a:prstGeom prst="rect">
                  <a:avLst/>
                </a:prstGeom>
                <a:solidFill>
                  <a:schemeClr val="accent1">
                    <a:lumMod val="20000"/>
                    <a:lumOff val="80000"/>
                  </a:schemeClr>
                </a:solidFill>
                <a:ln w="28575">
                  <a:solidFill>
                    <a:srgbClr val="3366FF"/>
                  </a:solidFill>
                  <a:round/>
                  <a:headEnd/>
                  <a:tailEnd/>
                </a:ln>
              </p:spPr>
              <p:txBody>
                <a:bodyPr/>
                <a:lstStyle/>
                <a:p>
                  <a:pPr marL="88104" indent="-88104" eaLnBrk="0" hangingPunct="0">
                    <a:buFont typeface="Arial" pitchFamily="34" charset="0"/>
                    <a:buChar char="•"/>
                    <a:defRPr/>
                  </a:pPr>
                  <a:r>
                    <a:rPr lang="en-US" sz="2000" b="1" dirty="0" err="1">
                      <a:solidFill>
                        <a:srgbClr val="000000"/>
                      </a:solidFill>
                      <a:latin typeface="Times New Roman" panose="02020603050405020304" pitchFamily="18" charset="0"/>
                      <a:ea typeface="ＭＳ Ｐゴシック" pitchFamily="68" charset="-128"/>
                      <a:cs typeface="Times New Roman" panose="02020603050405020304" pitchFamily="18" charset="0"/>
                    </a:rPr>
                    <a:t>Làm</a:t>
                  </a:r>
                  <a:r>
                    <a:rPr lang="en-US" sz="2000" b="1" dirty="0">
                      <a:solidFill>
                        <a:srgbClr val="000000"/>
                      </a:solidFill>
                      <a:latin typeface="Times New Roman" panose="02020603050405020304" pitchFamily="18" charset="0"/>
                      <a:ea typeface="ＭＳ Ｐゴシック" pitchFamily="68" charset="-128"/>
                      <a:cs typeface="Times New Roman" panose="02020603050405020304" pitchFamily="18" charset="0"/>
                    </a:rPr>
                    <a:t> </a:t>
                  </a:r>
                  <a:r>
                    <a:rPr lang="en-US" sz="2000" b="1" dirty="0" err="1">
                      <a:solidFill>
                        <a:srgbClr val="000000"/>
                      </a:solidFill>
                      <a:latin typeface="Times New Roman" panose="02020603050405020304" pitchFamily="18" charset="0"/>
                      <a:ea typeface="ＭＳ Ｐゴシック" pitchFamily="68" charset="-128"/>
                      <a:cs typeface="Times New Roman" panose="02020603050405020304" pitchFamily="18" charset="0"/>
                    </a:rPr>
                    <a:t>giảm</a:t>
                  </a:r>
                  <a:r>
                    <a:rPr lang="en-US" sz="2000" b="1" dirty="0">
                      <a:solidFill>
                        <a:srgbClr val="000000"/>
                      </a:solidFill>
                      <a:latin typeface="Times New Roman" panose="02020603050405020304" pitchFamily="18" charset="0"/>
                      <a:ea typeface="ＭＳ Ｐゴシック" pitchFamily="68" charset="-128"/>
                      <a:cs typeface="Times New Roman" panose="02020603050405020304" pitchFamily="18" charset="0"/>
                    </a:rPr>
                    <a:t> </a:t>
                  </a:r>
                  <a:r>
                    <a:rPr lang="en-US" sz="2000" b="1" dirty="0" err="1">
                      <a:solidFill>
                        <a:srgbClr val="000000"/>
                      </a:solidFill>
                      <a:latin typeface="Times New Roman" panose="02020603050405020304" pitchFamily="18" charset="0"/>
                      <a:ea typeface="ＭＳ Ｐゴシック" pitchFamily="68" charset="-128"/>
                      <a:cs typeface="Times New Roman" panose="02020603050405020304" pitchFamily="18" charset="0"/>
                    </a:rPr>
                    <a:t>tần</a:t>
                  </a:r>
                  <a:r>
                    <a:rPr lang="en-US" sz="2000" b="1" dirty="0">
                      <a:solidFill>
                        <a:srgbClr val="000000"/>
                      </a:solidFill>
                      <a:latin typeface="Times New Roman" panose="02020603050405020304" pitchFamily="18" charset="0"/>
                      <a:ea typeface="ＭＳ Ｐゴシック" pitchFamily="68" charset="-128"/>
                      <a:cs typeface="Times New Roman" panose="02020603050405020304" pitchFamily="18" charset="0"/>
                    </a:rPr>
                    <a:t> </a:t>
                  </a:r>
                  <a:r>
                    <a:rPr lang="en-US" sz="2000" b="1" dirty="0" err="1">
                      <a:solidFill>
                        <a:srgbClr val="000000"/>
                      </a:solidFill>
                      <a:latin typeface="Times New Roman" panose="02020603050405020304" pitchFamily="18" charset="0"/>
                      <a:ea typeface="ＭＳ Ｐゴシック" pitchFamily="68" charset="-128"/>
                      <a:cs typeface="Times New Roman" panose="02020603050405020304" pitchFamily="18" charset="0"/>
                    </a:rPr>
                    <a:t>suất</a:t>
                  </a:r>
                  <a:r>
                    <a:rPr lang="en-US" sz="2000" b="1" dirty="0">
                      <a:solidFill>
                        <a:srgbClr val="000000"/>
                      </a:solidFill>
                      <a:latin typeface="Times New Roman" panose="02020603050405020304" pitchFamily="18" charset="0"/>
                      <a:ea typeface="ＭＳ Ｐゴシック" pitchFamily="68" charset="-128"/>
                      <a:cs typeface="Times New Roman" panose="02020603050405020304" pitchFamily="18" charset="0"/>
                    </a:rPr>
                    <a:t> </a:t>
                  </a:r>
                  <a:r>
                    <a:rPr lang="en-US" sz="2000" b="1" dirty="0" err="1">
                      <a:solidFill>
                        <a:srgbClr val="000000"/>
                      </a:solidFill>
                      <a:latin typeface="Times New Roman" panose="02020603050405020304" pitchFamily="18" charset="0"/>
                      <a:ea typeface="ＭＳ Ｐゴシック" pitchFamily="68" charset="-128"/>
                      <a:cs typeface="Times New Roman" panose="02020603050405020304" pitchFamily="18" charset="0"/>
                    </a:rPr>
                    <a:t>và</a:t>
                  </a:r>
                  <a:r>
                    <a:rPr lang="en-US" sz="2000" b="1" dirty="0">
                      <a:solidFill>
                        <a:srgbClr val="000000"/>
                      </a:solidFill>
                      <a:latin typeface="Times New Roman" panose="02020603050405020304" pitchFamily="18" charset="0"/>
                      <a:ea typeface="ＭＳ Ｐゴシック" pitchFamily="68" charset="-128"/>
                      <a:cs typeface="Times New Roman" panose="02020603050405020304" pitchFamily="18" charset="0"/>
                    </a:rPr>
                    <a:t> </a:t>
                  </a:r>
                  <a:r>
                    <a:rPr lang="en-US" sz="2000" b="1" dirty="0" err="1">
                      <a:solidFill>
                        <a:srgbClr val="000000"/>
                      </a:solidFill>
                      <a:latin typeface="Times New Roman" panose="02020603050405020304" pitchFamily="18" charset="0"/>
                      <a:ea typeface="ＭＳ Ｐゴシック" pitchFamily="68" charset="-128"/>
                      <a:cs typeface="Times New Roman" panose="02020603050405020304" pitchFamily="18" charset="0"/>
                    </a:rPr>
                    <a:t>mức</a:t>
                  </a:r>
                  <a:r>
                    <a:rPr lang="en-US" sz="2000" b="1" dirty="0">
                      <a:solidFill>
                        <a:srgbClr val="000000"/>
                      </a:solidFill>
                      <a:latin typeface="Times New Roman" panose="02020603050405020304" pitchFamily="18" charset="0"/>
                      <a:ea typeface="ＭＳ Ｐゴシック" pitchFamily="68" charset="-128"/>
                      <a:cs typeface="Times New Roman" panose="02020603050405020304" pitchFamily="18" charset="0"/>
                    </a:rPr>
                    <a:t> </a:t>
                  </a:r>
                  <a:r>
                    <a:rPr lang="en-US" sz="2000" b="1" dirty="0" err="1">
                      <a:solidFill>
                        <a:srgbClr val="000000"/>
                      </a:solidFill>
                      <a:latin typeface="Times New Roman" panose="02020603050405020304" pitchFamily="18" charset="0"/>
                      <a:ea typeface="ＭＳ Ｐゴシック" pitchFamily="68" charset="-128"/>
                      <a:cs typeface="Times New Roman" panose="02020603050405020304" pitchFamily="18" charset="0"/>
                    </a:rPr>
                    <a:t>độ</a:t>
                  </a:r>
                  <a:r>
                    <a:rPr lang="en-US" sz="2000" b="1" dirty="0">
                      <a:solidFill>
                        <a:srgbClr val="000000"/>
                      </a:solidFill>
                      <a:latin typeface="Times New Roman" panose="02020603050405020304" pitchFamily="18" charset="0"/>
                      <a:ea typeface="ＭＳ Ｐゴシック" pitchFamily="68" charset="-128"/>
                      <a:cs typeface="Times New Roman" panose="02020603050405020304" pitchFamily="18" charset="0"/>
                    </a:rPr>
                    <a:t> </a:t>
                  </a:r>
                  <a:r>
                    <a:rPr lang="en-US" sz="2000" b="1" dirty="0" err="1">
                      <a:solidFill>
                        <a:srgbClr val="000000"/>
                      </a:solidFill>
                      <a:latin typeface="Times New Roman" panose="02020603050405020304" pitchFamily="18" charset="0"/>
                      <a:ea typeface="ＭＳ Ｐゴシック" pitchFamily="68" charset="-128"/>
                      <a:cs typeface="Times New Roman" panose="02020603050405020304" pitchFamily="18" charset="0"/>
                    </a:rPr>
                    <a:t>nặng</a:t>
                  </a:r>
                  <a:r>
                    <a:rPr lang="en-US" sz="2000" b="1" dirty="0">
                      <a:solidFill>
                        <a:srgbClr val="000000"/>
                      </a:solidFill>
                      <a:latin typeface="Times New Roman" panose="02020603050405020304" pitchFamily="18" charset="0"/>
                      <a:ea typeface="ＭＳ Ｐゴシック" pitchFamily="68" charset="-128"/>
                      <a:cs typeface="Times New Roman" panose="02020603050405020304" pitchFamily="18" charset="0"/>
                    </a:rPr>
                    <a:t> </a:t>
                  </a:r>
                  <a:r>
                    <a:rPr lang="en-US" sz="2000" b="1" dirty="0" err="1">
                      <a:solidFill>
                        <a:srgbClr val="000000"/>
                      </a:solidFill>
                      <a:latin typeface="Times New Roman" panose="02020603050405020304" pitchFamily="18" charset="0"/>
                      <a:ea typeface="ＭＳ Ｐゴシック" pitchFamily="68" charset="-128"/>
                      <a:cs typeface="Times New Roman" panose="02020603050405020304" pitchFamily="18" charset="0"/>
                    </a:rPr>
                    <a:t>của</a:t>
                  </a:r>
                  <a:r>
                    <a:rPr lang="en-US" sz="2000" b="1" dirty="0">
                      <a:solidFill>
                        <a:srgbClr val="000000"/>
                      </a:solidFill>
                      <a:latin typeface="Times New Roman" panose="02020603050405020304" pitchFamily="18" charset="0"/>
                      <a:ea typeface="ＭＳ Ｐゴシック" pitchFamily="68" charset="-128"/>
                      <a:cs typeface="Times New Roman" panose="02020603050405020304" pitchFamily="18" charset="0"/>
                    </a:rPr>
                    <a:t> </a:t>
                  </a:r>
                  <a:r>
                    <a:rPr lang="en-US" sz="2000" b="1" dirty="0" err="1">
                      <a:solidFill>
                        <a:srgbClr val="000000"/>
                      </a:solidFill>
                      <a:latin typeface="Times New Roman" panose="02020603050405020304" pitchFamily="18" charset="0"/>
                      <a:ea typeface="ＭＳ Ｐゴシック" pitchFamily="68" charset="-128"/>
                      <a:cs typeface="Times New Roman" panose="02020603050405020304" pitchFamily="18" charset="0"/>
                    </a:rPr>
                    <a:t>đợt</a:t>
                  </a:r>
                  <a:r>
                    <a:rPr lang="en-US" sz="2000" b="1" dirty="0">
                      <a:solidFill>
                        <a:srgbClr val="000000"/>
                      </a:solidFill>
                      <a:latin typeface="Times New Roman" panose="02020603050405020304" pitchFamily="18" charset="0"/>
                      <a:ea typeface="ＭＳ Ｐゴシック" pitchFamily="68" charset="-128"/>
                      <a:cs typeface="Times New Roman" panose="02020603050405020304" pitchFamily="18" charset="0"/>
                    </a:rPr>
                    <a:t> </a:t>
                  </a:r>
                  <a:r>
                    <a:rPr lang="en-US" sz="2000" b="1" dirty="0" err="1">
                      <a:solidFill>
                        <a:srgbClr val="000000"/>
                      </a:solidFill>
                      <a:latin typeface="Times New Roman" panose="02020603050405020304" pitchFamily="18" charset="0"/>
                      <a:ea typeface="ＭＳ Ｐゴシック" pitchFamily="68" charset="-128"/>
                      <a:cs typeface="Times New Roman" panose="02020603050405020304" pitchFamily="18" charset="0"/>
                    </a:rPr>
                    <a:t>cấp</a:t>
                  </a:r>
                  <a:endParaRPr lang="en-US" sz="2000" b="1" dirty="0">
                    <a:solidFill>
                      <a:srgbClr val="000000"/>
                    </a:solidFill>
                    <a:latin typeface="Times New Roman" panose="02020603050405020304" pitchFamily="18" charset="0"/>
                    <a:ea typeface="ＭＳ Ｐゴシック" pitchFamily="68" charset="-128"/>
                    <a:cs typeface="Times New Roman" panose="02020603050405020304" pitchFamily="18" charset="0"/>
                  </a:endParaRPr>
                </a:p>
              </p:txBody>
            </p:sp>
            <p:sp>
              <p:nvSpPr>
                <p:cNvPr id="11" name="Rectangle 55">
                  <a:extLst>
                    <a:ext uri="{FF2B5EF4-FFF2-40B4-BE49-F238E27FC236}">
                      <a16:creationId xmlns:a16="http://schemas.microsoft.com/office/drawing/2014/main" id="{8750D836-9E2F-4B8D-86E7-4AD6EBB72DC9}"/>
                    </a:ext>
                  </a:extLst>
                </p:cNvPr>
                <p:cNvSpPr>
                  <a:spLocks noChangeArrowheads="1"/>
                </p:cNvSpPr>
                <p:nvPr/>
              </p:nvSpPr>
              <p:spPr bwMode="auto">
                <a:xfrm>
                  <a:off x="-203856" y="3875931"/>
                  <a:ext cx="2966780" cy="1660806"/>
                </a:xfrm>
                <a:prstGeom prst="rect">
                  <a:avLst/>
                </a:prstGeom>
                <a:solidFill>
                  <a:schemeClr val="accent1">
                    <a:lumMod val="20000"/>
                    <a:lumOff val="80000"/>
                  </a:schemeClr>
                </a:solidFill>
                <a:ln w="28575">
                  <a:solidFill>
                    <a:srgbClr val="3366FF"/>
                  </a:solidFill>
                  <a:round/>
                  <a:headEnd/>
                  <a:tailEnd/>
                </a:ln>
              </p:spPr>
              <p:txBody>
                <a:bodyPr/>
                <a:lstStyle/>
                <a:p>
                  <a:pPr marL="88104" indent="-88104" eaLnBrk="0" hangingPunct="0">
                    <a:buFont typeface="Arial" pitchFamily="34" charset="0"/>
                    <a:buChar char="•"/>
                    <a:defRPr/>
                  </a:pPr>
                  <a:r>
                    <a:rPr lang="en-US" sz="2000" b="1" dirty="0" err="1">
                      <a:solidFill>
                        <a:srgbClr val="000000"/>
                      </a:solidFill>
                      <a:latin typeface="Times New Roman" panose="02020603050405020304" pitchFamily="18" charset="0"/>
                      <a:ea typeface="ＭＳ Ｐゴシック" pitchFamily="68" charset="-128"/>
                      <a:cs typeface="Times New Roman" panose="02020603050405020304" pitchFamily="18" charset="0"/>
                    </a:rPr>
                    <a:t>Dừng</a:t>
                  </a:r>
                  <a:r>
                    <a:rPr lang="en-US" sz="2000" b="1" dirty="0">
                      <a:solidFill>
                        <a:srgbClr val="000000"/>
                      </a:solidFill>
                      <a:latin typeface="Times New Roman" panose="02020603050405020304" pitchFamily="18" charset="0"/>
                      <a:ea typeface="ＭＳ Ｐゴシック" pitchFamily="68" charset="-128"/>
                      <a:cs typeface="Times New Roman" panose="02020603050405020304" pitchFamily="18" charset="0"/>
                    </a:rPr>
                    <a:t> </a:t>
                  </a:r>
                  <a:r>
                    <a:rPr lang="en-US" sz="2000" b="1" dirty="0" err="1">
                      <a:solidFill>
                        <a:srgbClr val="000000"/>
                      </a:solidFill>
                      <a:latin typeface="Times New Roman" panose="02020603050405020304" pitchFamily="18" charset="0"/>
                      <a:ea typeface="ＭＳ Ｐゴシック" pitchFamily="68" charset="-128"/>
                      <a:cs typeface="Times New Roman" panose="02020603050405020304" pitchFamily="18" charset="0"/>
                    </a:rPr>
                    <a:t>ngay</a:t>
                  </a:r>
                  <a:r>
                    <a:rPr lang="en-US" sz="2000" b="1" dirty="0">
                      <a:solidFill>
                        <a:srgbClr val="000000"/>
                      </a:solidFill>
                      <a:latin typeface="Times New Roman" panose="02020603050405020304" pitchFamily="18" charset="0"/>
                      <a:ea typeface="ＭＳ Ｐゴシック" pitchFamily="68" charset="-128"/>
                      <a:cs typeface="Times New Roman" panose="02020603050405020304" pitchFamily="18" charset="0"/>
                    </a:rPr>
                    <a:t> </a:t>
                  </a:r>
                  <a:r>
                    <a:rPr lang="en-US" sz="2000" b="1" dirty="0" err="1">
                      <a:solidFill>
                        <a:srgbClr val="000000"/>
                      </a:solidFill>
                      <a:latin typeface="Times New Roman" panose="02020603050405020304" pitchFamily="18" charset="0"/>
                      <a:ea typeface="ＭＳ Ｐゴシック" pitchFamily="68" charset="-128"/>
                      <a:cs typeface="Times New Roman" panose="02020603050405020304" pitchFamily="18" charset="0"/>
                    </a:rPr>
                    <a:t>các</a:t>
                  </a:r>
                  <a:r>
                    <a:rPr lang="en-US" sz="2000" b="1" dirty="0">
                      <a:solidFill>
                        <a:srgbClr val="000000"/>
                      </a:solidFill>
                      <a:latin typeface="Times New Roman" panose="02020603050405020304" pitchFamily="18" charset="0"/>
                      <a:ea typeface="ＭＳ Ｐゴシック" pitchFamily="68" charset="-128"/>
                      <a:cs typeface="Times New Roman" panose="02020603050405020304" pitchFamily="18" charset="0"/>
                    </a:rPr>
                    <a:t> </a:t>
                  </a:r>
                  <a:r>
                    <a:rPr lang="en-US" sz="2000" b="1" dirty="0" err="1">
                      <a:solidFill>
                        <a:srgbClr val="000000"/>
                      </a:solidFill>
                      <a:latin typeface="Times New Roman" panose="02020603050405020304" pitchFamily="18" charset="0"/>
                      <a:ea typeface="ＭＳ Ｐゴシック" pitchFamily="68" charset="-128"/>
                      <a:cs typeface="Times New Roman" panose="02020603050405020304" pitchFamily="18" charset="0"/>
                    </a:rPr>
                    <a:t>triệu</a:t>
                  </a:r>
                  <a:r>
                    <a:rPr lang="en-US" sz="2000" b="1" dirty="0">
                      <a:solidFill>
                        <a:srgbClr val="000000"/>
                      </a:solidFill>
                      <a:latin typeface="Times New Roman" panose="02020603050405020304" pitchFamily="18" charset="0"/>
                      <a:ea typeface="ＭＳ Ｐゴシック" pitchFamily="68" charset="-128"/>
                      <a:cs typeface="Times New Roman" panose="02020603050405020304" pitchFamily="18" charset="0"/>
                    </a:rPr>
                    <a:t> </a:t>
                  </a:r>
                  <a:r>
                    <a:rPr lang="en-US" sz="2000" b="1" dirty="0" err="1">
                      <a:solidFill>
                        <a:srgbClr val="000000"/>
                      </a:solidFill>
                      <a:latin typeface="Times New Roman" panose="02020603050405020304" pitchFamily="18" charset="0"/>
                      <a:ea typeface="ＭＳ Ｐゴシック" pitchFamily="68" charset="-128"/>
                      <a:cs typeface="Times New Roman" panose="02020603050405020304" pitchFamily="18" charset="0"/>
                    </a:rPr>
                    <a:t>chứng</a:t>
                  </a:r>
                  <a:r>
                    <a:rPr lang="en-US" sz="2000" b="1" dirty="0">
                      <a:solidFill>
                        <a:srgbClr val="000000"/>
                      </a:solidFill>
                      <a:latin typeface="Times New Roman" panose="02020603050405020304" pitchFamily="18" charset="0"/>
                      <a:ea typeface="ＭＳ Ｐゴシック" pitchFamily="68" charset="-128"/>
                      <a:cs typeface="Times New Roman" panose="02020603050405020304" pitchFamily="18" charset="0"/>
                    </a:rPr>
                    <a:t> </a:t>
                  </a:r>
                  <a:r>
                    <a:rPr lang="en-US" sz="2000" b="1" dirty="0" err="1">
                      <a:solidFill>
                        <a:srgbClr val="000000"/>
                      </a:solidFill>
                      <a:latin typeface="Times New Roman" panose="02020603050405020304" pitchFamily="18" charset="0"/>
                      <a:ea typeface="ＭＳ Ｐゴシック" pitchFamily="68" charset="-128"/>
                      <a:cs typeface="Times New Roman" panose="02020603050405020304" pitchFamily="18" charset="0"/>
                    </a:rPr>
                    <a:t>đợt</a:t>
                  </a:r>
                  <a:r>
                    <a:rPr lang="en-US" sz="2000" b="1" dirty="0">
                      <a:solidFill>
                        <a:srgbClr val="000000"/>
                      </a:solidFill>
                      <a:latin typeface="Times New Roman" panose="02020603050405020304" pitchFamily="18" charset="0"/>
                      <a:ea typeface="ＭＳ Ｐゴシック" pitchFamily="68" charset="-128"/>
                      <a:cs typeface="Times New Roman" panose="02020603050405020304" pitchFamily="18" charset="0"/>
                    </a:rPr>
                    <a:t> </a:t>
                  </a:r>
                  <a:r>
                    <a:rPr lang="en-US" sz="2000" b="1" dirty="0" err="1">
                      <a:solidFill>
                        <a:srgbClr val="000000"/>
                      </a:solidFill>
                      <a:latin typeface="Times New Roman" panose="02020603050405020304" pitchFamily="18" charset="0"/>
                      <a:ea typeface="ＭＳ Ｐゴシック" pitchFamily="68" charset="-128"/>
                      <a:cs typeface="Times New Roman" panose="02020603050405020304" pitchFamily="18" charset="0"/>
                    </a:rPr>
                    <a:t>cấp</a:t>
                  </a:r>
                  <a:endParaRPr lang="en-US" sz="2000" b="1" dirty="0">
                    <a:solidFill>
                      <a:srgbClr val="000000"/>
                    </a:solidFill>
                    <a:latin typeface="Times New Roman" panose="02020603050405020304" pitchFamily="18" charset="0"/>
                    <a:ea typeface="ＭＳ Ｐゴシック" pitchFamily="68" charset="-128"/>
                    <a:cs typeface="Times New Roman" panose="02020603050405020304" pitchFamily="18" charset="0"/>
                  </a:endParaRPr>
                </a:p>
              </p:txBody>
            </p:sp>
            <p:sp>
              <p:nvSpPr>
                <p:cNvPr id="12" name="Rectangle 55">
                  <a:extLst>
                    <a:ext uri="{FF2B5EF4-FFF2-40B4-BE49-F238E27FC236}">
                      <a16:creationId xmlns:a16="http://schemas.microsoft.com/office/drawing/2014/main" id="{EEA67D1E-328F-45C5-B275-6E4FBD47962F}"/>
                    </a:ext>
                  </a:extLst>
                </p:cNvPr>
                <p:cNvSpPr>
                  <a:spLocks noChangeArrowheads="1"/>
                </p:cNvSpPr>
                <p:nvPr/>
              </p:nvSpPr>
              <p:spPr bwMode="auto">
                <a:xfrm>
                  <a:off x="2934836" y="3902030"/>
                  <a:ext cx="3160536" cy="1660806"/>
                </a:xfrm>
                <a:prstGeom prst="rect">
                  <a:avLst/>
                </a:prstGeom>
                <a:solidFill>
                  <a:schemeClr val="accent1">
                    <a:lumMod val="20000"/>
                    <a:lumOff val="80000"/>
                  </a:schemeClr>
                </a:solidFill>
                <a:ln w="28575">
                  <a:solidFill>
                    <a:srgbClr val="3366FF"/>
                  </a:solidFill>
                  <a:round/>
                  <a:headEnd/>
                  <a:tailEnd/>
                </a:ln>
              </p:spPr>
              <p:txBody>
                <a:bodyPr/>
                <a:lstStyle/>
                <a:p>
                  <a:pPr marL="88104" indent="-88104" eaLnBrk="0" hangingPunct="0">
                    <a:buFont typeface="Arial" pitchFamily="34" charset="0"/>
                    <a:buChar char="•"/>
                    <a:defRPr/>
                  </a:pPr>
                  <a:r>
                    <a:rPr lang="en-US" sz="2000" b="1" dirty="0" err="1">
                      <a:solidFill>
                        <a:srgbClr val="000000"/>
                      </a:solidFill>
                      <a:latin typeface="Times New Roman" panose="02020603050405020304" pitchFamily="18" charset="0"/>
                      <a:ea typeface="ＭＳ Ｐゴシック" pitchFamily="68" charset="-128"/>
                      <a:cs typeface="Times New Roman" panose="02020603050405020304" pitchFamily="18" charset="0"/>
                    </a:rPr>
                    <a:t>Ngăn</a:t>
                  </a:r>
                  <a:r>
                    <a:rPr lang="en-US" sz="2000" b="1" dirty="0">
                      <a:solidFill>
                        <a:srgbClr val="000000"/>
                      </a:solidFill>
                      <a:latin typeface="Times New Roman" panose="02020603050405020304" pitchFamily="18" charset="0"/>
                      <a:ea typeface="ＭＳ Ｐゴシック" pitchFamily="68" charset="-128"/>
                      <a:cs typeface="Times New Roman" panose="02020603050405020304" pitchFamily="18" charset="0"/>
                    </a:rPr>
                    <a:t> </a:t>
                  </a:r>
                  <a:r>
                    <a:rPr lang="en-US" sz="2000" b="1" dirty="0" err="1">
                      <a:solidFill>
                        <a:srgbClr val="000000"/>
                      </a:solidFill>
                      <a:latin typeface="Times New Roman" panose="02020603050405020304" pitchFamily="18" charset="0"/>
                      <a:ea typeface="ＭＳ Ｐゴシック" pitchFamily="68" charset="-128"/>
                      <a:cs typeface="Times New Roman" panose="02020603050405020304" pitchFamily="18" charset="0"/>
                    </a:rPr>
                    <a:t>ngừa</a:t>
                  </a:r>
                  <a:r>
                    <a:rPr lang="en-US" sz="2000" b="1" dirty="0">
                      <a:solidFill>
                        <a:srgbClr val="000000"/>
                      </a:solidFill>
                      <a:latin typeface="Times New Roman" panose="02020603050405020304" pitchFamily="18" charset="0"/>
                      <a:ea typeface="ＭＳ Ｐゴシック" pitchFamily="68" charset="-128"/>
                      <a:cs typeface="Times New Roman" panose="02020603050405020304" pitchFamily="18" charset="0"/>
                    </a:rPr>
                    <a:t> </a:t>
                  </a:r>
                  <a:r>
                    <a:rPr lang="en-US" sz="2000" b="1" dirty="0" err="1">
                      <a:solidFill>
                        <a:srgbClr val="000000"/>
                      </a:solidFill>
                      <a:latin typeface="Times New Roman" panose="02020603050405020304" pitchFamily="18" charset="0"/>
                      <a:ea typeface="ＭＳ Ｐゴシック" pitchFamily="68" charset="-128"/>
                      <a:cs typeface="Times New Roman" panose="02020603050405020304" pitchFamily="18" charset="0"/>
                    </a:rPr>
                    <a:t>đợt</a:t>
                  </a:r>
                  <a:r>
                    <a:rPr lang="en-US" sz="2000" b="1" dirty="0">
                      <a:solidFill>
                        <a:srgbClr val="000000"/>
                      </a:solidFill>
                      <a:latin typeface="Times New Roman" panose="02020603050405020304" pitchFamily="18" charset="0"/>
                      <a:ea typeface="ＭＳ Ｐゴシック" pitchFamily="68" charset="-128"/>
                      <a:cs typeface="Times New Roman" panose="02020603050405020304" pitchFamily="18" charset="0"/>
                    </a:rPr>
                    <a:t> </a:t>
                  </a:r>
                  <a:r>
                    <a:rPr lang="en-US" sz="2000" b="1" dirty="0" err="1">
                      <a:solidFill>
                        <a:srgbClr val="000000"/>
                      </a:solidFill>
                      <a:latin typeface="Times New Roman" panose="02020603050405020304" pitchFamily="18" charset="0"/>
                      <a:ea typeface="ＭＳ Ｐゴシック" pitchFamily="68" charset="-128"/>
                      <a:cs typeface="Times New Roman" panose="02020603050405020304" pitchFamily="18" charset="0"/>
                    </a:rPr>
                    <a:t>cấp</a:t>
                  </a:r>
                  <a:r>
                    <a:rPr lang="en-US" sz="2000" b="1" dirty="0">
                      <a:solidFill>
                        <a:srgbClr val="000000"/>
                      </a:solidFill>
                      <a:latin typeface="Times New Roman" panose="02020603050405020304" pitchFamily="18" charset="0"/>
                      <a:ea typeface="ＭＳ Ｐゴシック" pitchFamily="68" charset="-128"/>
                      <a:cs typeface="Times New Roman" panose="02020603050405020304" pitchFamily="18" charset="0"/>
                    </a:rPr>
                    <a:t> </a:t>
                  </a:r>
                  <a:r>
                    <a:rPr lang="en-US" sz="2000" b="1" dirty="0" err="1">
                      <a:solidFill>
                        <a:srgbClr val="000000"/>
                      </a:solidFill>
                      <a:latin typeface="Times New Roman" panose="02020603050405020304" pitchFamily="18" charset="0"/>
                      <a:ea typeface="ＭＳ Ｐゴシック" pitchFamily="68" charset="-128"/>
                      <a:cs typeface="Times New Roman" panose="02020603050405020304" pitchFamily="18" charset="0"/>
                    </a:rPr>
                    <a:t>khi</a:t>
                  </a:r>
                  <a:r>
                    <a:rPr lang="en-US" sz="2000" b="1" dirty="0">
                      <a:solidFill>
                        <a:srgbClr val="000000"/>
                      </a:solidFill>
                      <a:latin typeface="Times New Roman" panose="02020603050405020304" pitchFamily="18" charset="0"/>
                      <a:ea typeface="ＭＳ Ｐゴシック" pitchFamily="68" charset="-128"/>
                      <a:cs typeface="Times New Roman" panose="02020603050405020304" pitchFamily="18" charset="0"/>
                    </a:rPr>
                    <a:t> người </a:t>
                  </a:r>
                  <a:r>
                    <a:rPr lang="en-US" sz="2000" b="1" dirty="0" err="1">
                      <a:solidFill>
                        <a:srgbClr val="000000"/>
                      </a:solidFill>
                      <a:latin typeface="Times New Roman" panose="02020603050405020304" pitchFamily="18" charset="0"/>
                      <a:ea typeface="ＭＳ Ｐゴシック" pitchFamily="68" charset="-128"/>
                      <a:cs typeface="Times New Roman" panose="02020603050405020304" pitchFamily="18" charset="0"/>
                    </a:rPr>
                    <a:t>bệnh</a:t>
                  </a:r>
                  <a:r>
                    <a:rPr lang="en-US" sz="2000" b="1" dirty="0">
                      <a:solidFill>
                        <a:srgbClr val="000000"/>
                      </a:solidFill>
                      <a:latin typeface="Times New Roman" panose="02020603050405020304" pitchFamily="18" charset="0"/>
                      <a:ea typeface="ＭＳ Ｐゴシック" pitchFamily="68" charset="-128"/>
                      <a:cs typeface="Times New Roman" panose="02020603050405020304" pitchFamily="18" charset="0"/>
                    </a:rPr>
                    <a:t> </a:t>
                  </a:r>
                  <a:r>
                    <a:rPr lang="en-US" sz="2000" b="1" dirty="0" err="1">
                      <a:solidFill>
                        <a:srgbClr val="000000"/>
                      </a:solidFill>
                      <a:latin typeface="Times New Roman" panose="02020603050405020304" pitchFamily="18" charset="0"/>
                      <a:ea typeface="ＭＳ Ｐゴシック" pitchFamily="68" charset="-128"/>
                      <a:cs typeface="Times New Roman" panose="02020603050405020304" pitchFamily="18" charset="0"/>
                    </a:rPr>
                    <a:t>tiếp</a:t>
                  </a:r>
                  <a:r>
                    <a:rPr lang="en-US" sz="2000" b="1" dirty="0">
                      <a:solidFill>
                        <a:srgbClr val="000000"/>
                      </a:solidFill>
                      <a:latin typeface="Times New Roman" panose="02020603050405020304" pitchFamily="18" charset="0"/>
                      <a:ea typeface="ＭＳ Ｐゴシック" pitchFamily="68" charset="-128"/>
                      <a:cs typeface="Times New Roman" panose="02020603050405020304" pitchFamily="18" charset="0"/>
                    </a:rPr>
                    <a:t> </a:t>
                  </a:r>
                  <a:r>
                    <a:rPr lang="en-US" sz="2000" b="1" dirty="0" err="1">
                      <a:solidFill>
                        <a:srgbClr val="000000"/>
                      </a:solidFill>
                      <a:latin typeface="Times New Roman" panose="02020603050405020304" pitchFamily="18" charset="0"/>
                      <a:ea typeface="ＭＳ Ｐゴシック" pitchFamily="68" charset="-128"/>
                      <a:cs typeface="Times New Roman" panose="02020603050405020304" pitchFamily="18" charset="0"/>
                    </a:rPr>
                    <a:t>xúc</a:t>
                  </a:r>
                  <a:r>
                    <a:rPr lang="en-US" sz="2000" b="1" dirty="0">
                      <a:solidFill>
                        <a:srgbClr val="000000"/>
                      </a:solidFill>
                      <a:latin typeface="Times New Roman" panose="02020603050405020304" pitchFamily="18" charset="0"/>
                      <a:ea typeface="ＭＳ Ｐゴシック" pitchFamily="68" charset="-128"/>
                      <a:cs typeface="Times New Roman" panose="02020603050405020304" pitchFamily="18" charset="0"/>
                    </a:rPr>
                    <a:t> </a:t>
                  </a:r>
                  <a:r>
                    <a:rPr lang="en-US" sz="2000" b="1" dirty="0" err="1">
                      <a:solidFill>
                        <a:srgbClr val="000000"/>
                      </a:solidFill>
                      <a:latin typeface="Times New Roman" panose="02020603050405020304" pitchFamily="18" charset="0"/>
                      <a:ea typeface="ＭＳ Ｐゴシック" pitchFamily="68" charset="-128"/>
                      <a:cs typeface="Times New Roman" panose="02020603050405020304" pitchFamily="18" charset="0"/>
                    </a:rPr>
                    <a:t>với</a:t>
                  </a:r>
                  <a:r>
                    <a:rPr lang="en-US" sz="2000" b="1" dirty="0">
                      <a:solidFill>
                        <a:srgbClr val="000000"/>
                      </a:solidFill>
                      <a:latin typeface="Times New Roman" panose="02020603050405020304" pitchFamily="18" charset="0"/>
                      <a:ea typeface="ＭＳ Ｐゴシック" pitchFamily="68" charset="-128"/>
                      <a:cs typeface="Times New Roman" panose="02020603050405020304" pitchFamily="18" charset="0"/>
                    </a:rPr>
                    <a:t> </a:t>
                  </a:r>
                  <a:r>
                    <a:rPr lang="en-US" sz="2000" b="1" dirty="0" err="1">
                      <a:solidFill>
                        <a:srgbClr val="000000"/>
                      </a:solidFill>
                      <a:latin typeface="Times New Roman" panose="02020603050405020304" pitchFamily="18" charset="0"/>
                      <a:ea typeface="ＭＳ Ｐゴシック" pitchFamily="68" charset="-128"/>
                      <a:cs typeface="Times New Roman" panose="02020603050405020304" pitchFamily="18" charset="0"/>
                    </a:rPr>
                    <a:t>yếu</a:t>
                  </a:r>
                  <a:r>
                    <a:rPr lang="en-US" sz="2000" b="1" dirty="0">
                      <a:solidFill>
                        <a:srgbClr val="000000"/>
                      </a:solidFill>
                      <a:latin typeface="Times New Roman" panose="02020603050405020304" pitchFamily="18" charset="0"/>
                      <a:ea typeface="ＭＳ Ｐゴシック" pitchFamily="68" charset="-128"/>
                      <a:cs typeface="Times New Roman" panose="02020603050405020304" pitchFamily="18" charset="0"/>
                    </a:rPr>
                    <a:t> </a:t>
                  </a:r>
                  <a:r>
                    <a:rPr lang="en-US" sz="2000" b="1" dirty="0" err="1">
                      <a:solidFill>
                        <a:srgbClr val="000000"/>
                      </a:solidFill>
                      <a:latin typeface="Times New Roman" panose="02020603050405020304" pitchFamily="18" charset="0"/>
                      <a:ea typeface="ＭＳ Ｐゴシック" pitchFamily="68" charset="-128"/>
                      <a:cs typeface="Times New Roman" panose="02020603050405020304" pitchFamily="18" charset="0"/>
                    </a:rPr>
                    <a:t>tố</a:t>
                  </a:r>
                  <a:r>
                    <a:rPr lang="en-US" sz="2000" b="1" dirty="0">
                      <a:solidFill>
                        <a:srgbClr val="000000"/>
                      </a:solidFill>
                      <a:latin typeface="Times New Roman" panose="02020603050405020304" pitchFamily="18" charset="0"/>
                      <a:ea typeface="ＭＳ Ｐゴシック" pitchFamily="68" charset="-128"/>
                      <a:cs typeface="Times New Roman" panose="02020603050405020304" pitchFamily="18" charset="0"/>
                    </a:rPr>
                    <a:t> </a:t>
                  </a:r>
                  <a:r>
                    <a:rPr lang="en-US" sz="2000" b="1" dirty="0" err="1">
                      <a:solidFill>
                        <a:srgbClr val="000000"/>
                      </a:solidFill>
                      <a:latin typeface="Times New Roman" panose="02020603050405020304" pitchFamily="18" charset="0"/>
                      <a:ea typeface="ＭＳ Ｐゴシック" pitchFamily="68" charset="-128"/>
                      <a:cs typeface="Times New Roman" panose="02020603050405020304" pitchFamily="18" charset="0"/>
                    </a:rPr>
                    <a:t>nguy</a:t>
                  </a:r>
                  <a:r>
                    <a:rPr lang="en-US" sz="2000" b="1" dirty="0">
                      <a:solidFill>
                        <a:srgbClr val="000000"/>
                      </a:solidFill>
                      <a:latin typeface="Times New Roman" panose="02020603050405020304" pitchFamily="18" charset="0"/>
                      <a:ea typeface="ＭＳ Ｐゴシック" pitchFamily="68" charset="-128"/>
                      <a:cs typeface="Times New Roman" panose="02020603050405020304" pitchFamily="18" charset="0"/>
                    </a:rPr>
                    <a:t> </a:t>
                  </a:r>
                  <a:r>
                    <a:rPr lang="en-US" sz="2000" b="1" dirty="0" err="1">
                      <a:solidFill>
                        <a:srgbClr val="000000"/>
                      </a:solidFill>
                      <a:latin typeface="Times New Roman" panose="02020603050405020304" pitchFamily="18" charset="0"/>
                      <a:ea typeface="ＭＳ Ｐゴシック" pitchFamily="68" charset="-128"/>
                      <a:cs typeface="Times New Roman" panose="02020603050405020304" pitchFamily="18" charset="0"/>
                    </a:rPr>
                    <a:t>cơ</a:t>
                  </a:r>
                  <a:endParaRPr lang="en-US" sz="2000" b="1" dirty="0">
                    <a:solidFill>
                      <a:srgbClr val="000000"/>
                    </a:solidFill>
                    <a:latin typeface="Times New Roman" panose="02020603050405020304" pitchFamily="18" charset="0"/>
                    <a:ea typeface="ＭＳ Ｐゴシック" pitchFamily="68" charset="-128"/>
                    <a:cs typeface="Times New Roman" panose="02020603050405020304" pitchFamily="18" charset="0"/>
                  </a:endParaRPr>
                </a:p>
              </p:txBody>
            </p:sp>
            <p:cxnSp>
              <p:nvCxnSpPr>
                <p:cNvPr id="13" name="Straight Arrow Connector 104">
                  <a:extLst>
                    <a:ext uri="{FF2B5EF4-FFF2-40B4-BE49-F238E27FC236}">
                      <a16:creationId xmlns:a16="http://schemas.microsoft.com/office/drawing/2014/main" id="{8FDC1449-33E1-4C79-8146-9DD273BF6BA9}"/>
                    </a:ext>
                  </a:extLst>
                </p:cNvPr>
                <p:cNvCxnSpPr>
                  <a:cxnSpLocks noChangeShapeType="1"/>
                </p:cNvCxnSpPr>
                <p:nvPr/>
              </p:nvCxnSpPr>
              <p:spPr bwMode="auto">
                <a:xfrm flipH="1">
                  <a:off x="4657203" y="3351496"/>
                  <a:ext cx="5294" cy="441309"/>
                </a:xfrm>
                <a:prstGeom prst="straightConnector1">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4" name="Straight Arrow Connector 104">
                  <a:extLst>
                    <a:ext uri="{FF2B5EF4-FFF2-40B4-BE49-F238E27FC236}">
                      <a16:creationId xmlns:a16="http://schemas.microsoft.com/office/drawing/2014/main" id="{56A5CC95-119C-4D20-BF05-62981C557060}"/>
                    </a:ext>
                  </a:extLst>
                </p:cNvPr>
                <p:cNvCxnSpPr>
                  <a:cxnSpLocks noChangeShapeType="1"/>
                </p:cNvCxnSpPr>
                <p:nvPr/>
              </p:nvCxnSpPr>
              <p:spPr bwMode="auto">
                <a:xfrm flipH="1">
                  <a:off x="7481883" y="3364190"/>
                  <a:ext cx="5294" cy="441309"/>
                </a:xfrm>
                <a:prstGeom prst="straightConnector1">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grpSp>
          <p:sp>
            <p:nvSpPr>
              <p:cNvPr id="15" name="Rectangle 1">
                <a:extLst>
                  <a:ext uri="{FF2B5EF4-FFF2-40B4-BE49-F238E27FC236}">
                    <a16:creationId xmlns:a16="http://schemas.microsoft.com/office/drawing/2014/main" id="{E6B1DAC1-75AE-4869-9F43-695BA89CB412}"/>
                  </a:ext>
                </a:extLst>
              </p:cNvPr>
              <p:cNvSpPr>
                <a:spLocks noChangeArrowheads="1"/>
              </p:cNvSpPr>
              <p:nvPr/>
            </p:nvSpPr>
            <p:spPr bwMode="auto">
              <a:xfrm>
                <a:off x="1313011" y="5631874"/>
                <a:ext cx="6438753" cy="685501"/>
              </a:xfrm>
              <a:prstGeom prst="rect">
                <a:avLst/>
              </a:prstGeom>
              <a:solidFill>
                <a:schemeClr val="accent2">
                  <a:lumMod val="20000"/>
                  <a:lumOff val="80000"/>
                </a:schemeClr>
              </a:solidFill>
              <a:ln w="9525">
                <a:solidFill>
                  <a:srgbClr val="00CC98"/>
                </a:solidFill>
                <a:miter lim="800000"/>
                <a:headEnd/>
                <a:tailEnd/>
              </a:ln>
              <a:effectLst>
                <a:outerShdw blurRad="40000" dist="23000" dir="5400000" rotWithShape="0">
                  <a:srgbClr val="000000">
                    <a:alpha val="34998"/>
                  </a:srgbClr>
                </a:outerShdw>
              </a:effectLst>
            </p:spPr>
            <p:txBody>
              <a:bodyPr anchor="ctr"/>
              <a:lstStyle/>
              <a:p>
                <a:pPr lvl="0" algn="ctr" fontAlgn="base">
                  <a:spcBef>
                    <a:spcPct val="0"/>
                  </a:spcBef>
                  <a:spcAft>
                    <a:spcPct val="0"/>
                  </a:spcAft>
                  <a:defRPr/>
                </a:pPr>
                <a:r>
                  <a:rPr lang="en-US" altLang="en-US" sz="2000" dirty="0" err="1">
                    <a:solidFill>
                      <a:srgbClr val="000000"/>
                    </a:solidFill>
                    <a:latin typeface="Times New Roman" panose="02020603050405020304" pitchFamily="18" charset="0"/>
                    <a:cs typeface="Times New Roman" panose="02020603050405020304" pitchFamily="18" charset="0"/>
                  </a:rPr>
                  <a:t>Cá</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thể</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hóa</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điều</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trị</a:t>
                </a:r>
                <a:r>
                  <a:rPr lang="en-US" altLang="en-US" sz="2000" dirty="0">
                    <a:solidFill>
                      <a:srgbClr val="000000"/>
                    </a:solidFill>
                    <a:latin typeface="Times New Roman" panose="02020603050405020304" pitchFamily="18" charset="0"/>
                    <a:cs typeface="Times New Roman" panose="02020603050405020304" pitchFamily="18" charset="0"/>
                  </a:rPr>
                  <a:t> HAE </a:t>
                </a:r>
                <a:r>
                  <a:rPr lang="en-US" altLang="en-US" sz="2000" dirty="0" err="1">
                    <a:solidFill>
                      <a:srgbClr val="000000"/>
                    </a:solidFill>
                    <a:latin typeface="Times New Roman" panose="02020603050405020304" pitchFamily="18" charset="0"/>
                    <a:cs typeface="Times New Roman" panose="02020603050405020304" pitchFamily="18" charset="0"/>
                  </a:rPr>
                  <a:t>để</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đạt</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được</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hiệu</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quả</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tốt</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nhất</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và</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nâng</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cao</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chất</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lượng</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cuộc</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sống</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cho</a:t>
                </a:r>
                <a:r>
                  <a:rPr lang="en-US" altLang="en-US" sz="2000" dirty="0">
                    <a:solidFill>
                      <a:srgbClr val="000000"/>
                    </a:solidFill>
                    <a:latin typeface="Times New Roman" panose="02020603050405020304" pitchFamily="18" charset="0"/>
                    <a:cs typeface="Times New Roman" panose="02020603050405020304" pitchFamily="18" charset="0"/>
                  </a:rPr>
                  <a:t> người </a:t>
                </a:r>
                <a:r>
                  <a:rPr lang="en-US" altLang="en-US" sz="2000" dirty="0" err="1">
                    <a:solidFill>
                      <a:srgbClr val="000000"/>
                    </a:solidFill>
                    <a:latin typeface="Times New Roman" panose="02020603050405020304" pitchFamily="18" charset="0"/>
                    <a:cs typeface="Times New Roman" panose="02020603050405020304" pitchFamily="18" charset="0"/>
                  </a:rPr>
                  <a:t>bệnh</a:t>
                </a:r>
                <a:r>
                  <a:rPr lang="en-US" altLang="en-US" sz="2000" dirty="0">
                    <a:latin typeface="Times New Roman" panose="02020603050405020304" pitchFamily="18" charset="0"/>
                    <a:cs typeface="Times New Roman" panose="02020603050405020304" pitchFamily="18" charset="0"/>
                  </a:rPr>
                  <a:t>.</a:t>
                </a:r>
              </a:p>
            </p:txBody>
          </p:sp>
          <p:sp>
            <p:nvSpPr>
              <p:cNvPr id="16" name="TextBox 5">
                <a:extLst>
                  <a:ext uri="{FF2B5EF4-FFF2-40B4-BE49-F238E27FC236}">
                    <a16:creationId xmlns:a16="http://schemas.microsoft.com/office/drawing/2014/main" id="{7F28BE49-0C6D-4F31-B158-B9757A38AFD1}"/>
                  </a:ext>
                </a:extLst>
              </p:cNvPr>
              <p:cNvSpPr txBox="1"/>
              <p:nvPr/>
            </p:nvSpPr>
            <p:spPr>
              <a:xfrm>
                <a:off x="-50798" y="2186822"/>
                <a:ext cx="1363809" cy="936722"/>
              </a:xfrm>
              <a:prstGeom prst="rect">
                <a:avLst/>
              </a:prstGeom>
              <a:noFill/>
              <a:ln w="38100">
                <a:solidFill>
                  <a:srgbClr val="FF0000"/>
                </a:solidFill>
              </a:ln>
            </p:spPr>
            <p:txBody>
              <a:bodyPr wrap="square" rtlCol="0">
                <a:spAutoFit/>
              </a:bodyPr>
              <a:lstStyle/>
              <a:p>
                <a:pPr algn="ctr"/>
                <a:r>
                  <a:rPr lang="en-US" sz="2000" dirty="0" err="1">
                    <a:latin typeface="Times New Roman" panose="02020603050405020304" pitchFamily="18" charset="0"/>
                    <a:cs typeface="Times New Roman" panose="02020603050405020304" pitchFamily="18" charset="0"/>
                  </a:rPr>
                  <a:t>Cần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bệnh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endParaRPr lang="en-US" sz="2000" dirty="0">
                  <a:latin typeface="Times New Roman" panose="02020603050405020304" pitchFamily="18" charset="0"/>
                  <a:cs typeface="Times New Roman" panose="02020603050405020304" pitchFamily="18" charset="0"/>
                </a:endParaRPr>
              </a:p>
            </p:txBody>
          </p:sp>
          <p:cxnSp>
            <p:nvCxnSpPr>
              <p:cNvPr id="17" name="Straight Arrow Connector 7">
                <a:extLst>
                  <a:ext uri="{FF2B5EF4-FFF2-40B4-BE49-F238E27FC236}">
                    <a16:creationId xmlns:a16="http://schemas.microsoft.com/office/drawing/2014/main" id="{848C75BD-FE33-486D-B068-778EA1D5C643}"/>
                  </a:ext>
                </a:extLst>
              </p:cNvPr>
              <p:cNvCxnSpPr>
                <a:cxnSpLocks/>
              </p:cNvCxnSpPr>
              <p:nvPr/>
            </p:nvCxnSpPr>
            <p:spPr>
              <a:xfrm>
                <a:off x="315378" y="3209505"/>
                <a:ext cx="604117" cy="65887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 name="TextBox 8">
                <a:extLst>
                  <a:ext uri="{FF2B5EF4-FFF2-40B4-BE49-F238E27FC236}">
                    <a16:creationId xmlns:a16="http://schemas.microsoft.com/office/drawing/2014/main" id="{2373BFEF-73EE-4080-AB32-6C66A55CA5E5}"/>
                  </a:ext>
                </a:extLst>
              </p:cNvPr>
              <p:cNvSpPr txBox="1"/>
              <p:nvPr/>
            </p:nvSpPr>
            <p:spPr>
              <a:xfrm>
                <a:off x="6635889" y="2211942"/>
                <a:ext cx="2687861" cy="652867"/>
              </a:xfrm>
              <a:prstGeom prst="rect">
                <a:avLst/>
              </a:prstGeom>
              <a:noFill/>
              <a:ln w="38100">
                <a:solidFill>
                  <a:srgbClr val="FFC000"/>
                </a:solidFill>
              </a:ln>
            </p:spPr>
            <p:txBody>
              <a:bodyPr wrap="square" rtlCol="0">
                <a:spAutoFit/>
              </a:bodyPr>
              <a:lstStyle/>
              <a:p>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endParaRPr lang="en-US" sz="2000" dirty="0">
                  <a:latin typeface="Times New Roman" panose="02020603050405020304" pitchFamily="18" charset="0"/>
                  <a:cs typeface="Times New Roman" panose="02020603050405020304" pitchFamily="18" charset="0"/>
                </a:endParaRPr>
              </a:p>
            </p:txBody>
          </p:sp>
          <p:sp>
            <p:nvSpPr>
              <p:cNvPr id="19" name="Rectangle 9">
                <a:extLst>
                  <a:ext uri="{FF2B5EF4-FFF2-40B4-BE49-F238E27FC236}">
                    <a16:creationId xmlns:a16="http://schemas.microsoft.com/office/drawing/2014/main" id="{C4C219FA-23EF-4931-8A25-DAEC1F23A3B5}"/>
                  </a:ext>
                </a:extLst>
              </p:cNvPr>
              <p:cNvSpPr/>
              <p:nvPr/>
            </p:nvSpPr>
            <p:spPr>
              <a:xfrm>
                <a:off x="3308396" y="3101699"/>
                <a:ext cx="4537391" cy="2464790"/>
              </a:xfrm>
              <a:prstGeom prst="rect">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0" name="Straight Arrow Connector 11">
                <a:extLst>
                  <a:ext uri="{FF2B5EF4-FFF2-40B4-BE49-F238E27FC236}">
                    <a16:creationId xmlns:a16="http://schemas.microsoft.com/office/drawing/2014/main" id="{524CC662-3B42-400A-A3A7-0B680B486AF3}"/>
                  </a:ext>
                </a:extLst>
              </p:cNvPr>
              <p:cNvCxnSpPr/>
              <p:nvPr/>
            </p:nvCxnSpPr>
            <p:spPr>
              <a:xfrm flipH="1">
                <a:off x="7888836" y="2972540"/>
                <a:ext cx="473545" cy="635033"/>
              </a:xfrm>
              <a:prstGeom prst="straightConnector1">
                <a:avLst/>
              </a:prstGeom>
              <a:ln>
                <a:solidFill>
                  <a:srgbClr val="FFC000"/>
                </a:solidFill>
                <a:tailEnd type="arrow"/>
              </a:ln>
            </p:spPr>
            <p:style>
              <a:lnRef idx="2">
                <a:schemeClr val="accent1"/>
              </a:lnRef>
              <a:fillRef idx="0">
                <a:schemeClr val="accent1"/>
              </a:fillRef>
              <a:effectRef idx="1">
                <a:schemeClr val="accent1"/>
              </a:effectRef>
              <a:fontRef idx="minor">
                <a:schemeClr val="tx1"/>
              </a:fontRef>
            </p:style>
          </p:cxnSp>
          <p:sp>
            <p:nvSpPr>
              <p:cNvPr id="21" name="Oval 51">
                <a:extLst>
                  <a:ext uri="{FF2B5EF4-FFF2-40B4-BE49-F238E27FC236}">
                    <a16:creationId xmlns:a16="http://schemas.microsoft.com/office/drawing/2014/main" id="{04FDF5BC-3493-47D3-A52B-7090BD682201}"/>
                  </a:ext>
                </a:extLst>
              </p:cNvPr>
              <p:cNvSpPr>
                <a:spLocks noChangeArrowheads="1"/>
              </p:cNvSpPr>
              <p:nvPr/>
            </p:nvSpPr>
            <p:spPr bwMode="auto">
              <a:xfrm>
                <a:off x="1443039" y="3171434"/>
                <a:ext cx="2008187" cy="735012"/>
              </a:xfrm>
              <a:prstGeom prst="ellipse">
                <a:avLst/>
              </a:prstGeom>
              <a:solidFill>
                <a:srgbClr val="A8D18D"/>
              </a:solidFill>
              <a:ln w="28575">
                <a:solidFill>
                  <a:srgbClr val="3366FF"/>
                </a:solidFill>
                <a:round/>
                <a:headEnd/>
                <a:tailEnd/>
              </a:ln>
            </p:spPr>
            <p:txBody>
              <a:bodyPr wrap="none" lIns="91438" tIns="45719" rIns="91438" bIns="45719" anchor="ct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eaLnBrk="0" fontAlgn="base" hangingPunct="0">
                  <a:spcBef>
                    <a:spcPct val="0"/>
                  </a:spcBef>
                  <a:spcAft>
                    <a:spcPct val="0"/>
                  </a:spcAft>
                </a:pPr>
                <a:r>
                  <a:rPr lang="en-US" altLang="en-US" sz="2000" b="1" dirty="0" err="1">
                    <a:solidFill>
                      <a:srgbClr val="000000"/>
                    </a:solidFill>
                    <a:latin typeface="Times New Roman" panose="02020603050405020304" pitchFamily="18" charset="0"/>
                    <a:cs typeface="Times New Roman" panose="02020603050405020304" pitchFamily="18" charset="0"/>
                  </a:rPr>
                  <a:t>Đợt</a:t>
                </a:r>
                <a:r>
                  <a:rPr lang="en-US" altLang="en-US" sz="2000" b="1" dirty="0">
                    <a:solidFill>
                      <a:srgbClr val="000000"/>
                    </a:solidFill>
                    <a:latin typeface="Times New Roman" panose="02020603050405020304" pitchFamily="18" charset="0"/>
                    <a:cs typeface="Times New Roman" panose="02020603050405020304" pitchFamily="18" charset="0"/>
                  </a:rPr>
                  <a:t> </a:t>
                </a:r>
                <a:r>
                  <a:rPr lang="en-US" altLang="en-US" sz="2000" b="1" dirty="0" err="1">
                    <a:solidFill>
                      <a:srgbClr val="000000"/>
                    </a:solidFill>
                    <a:latin typeface="Times New Roman" panose="02020603050405020304" pitchFamily="18" charset="0"/>
                    <a:cs typeface="Times New Roman" panose="02020603050405020304" pitchFamily="18" charset="0"/>
                  </a:rPr>
                  <a:t>cấp</a:t>
                </a:r>
                <a:endParaRPr lang="en-US" altLang="en-US" sz="2000" b="1" dirty="0">
                  <a:solidFill>
                    <a:srgbClr val="000000"/>
                  </a:solidFill>
                  <a:latin typeface="Times New Roman" panose="02020603050405020304" pitchFamily="18" charset="0"/>
                  <a:cs typeface="Times New Roman" panose="02020603050405020304" pitchFamily="18" charset="0"/>
                </a:endParaRPr>
              </a:p>
            </p:txBody>
          </p:sp>
          <p:sp>
            <p:nvSpPr>
              <p:cNvPr id="22" name="Oval 51">
                <a:extLst>
                  <a:ext uri="{FF2B5EF4-FFF2-40B4-BE49-F238E27FC236}">
                    <a16:creationId xmlns:a16="http://schemas.microsoft.com/office/drawing/2014/main" id="{5A053505-D0EB-4811-B324-67C5DC22C23B}"/>
                  </a:ext>
                </a:extLst>
              </p:cNvPr>
              <p:cNvSpPr>
                <a:spLocks noChangeArrowheads="1"/>
              </p:cNvSpPr>
              <p:nvPr/>
            </p:nvSpPr>
            <p:spPr bwMode="auto">
              <a:xfrm>
                <a:off x="3646489" y="3171434"/>
                <a:ext cx="2006600" cy="735012"/>
              </a:xfrm>
              <a:prstGeom prst="ellipse">
                <a:avLst/>
              </a:prstGeom>
              <a:solidFill>
                <a:srgbClr val="A8D18D"/>
              </a:solidFill>
              <a:ln w="28575">
                <a:solidFill>
                  <a:srgbClr val="3366FF"/>
                </a:solidFill>
                <a:round/>
                <a:headEnd/>
                <a:tailEnd/>
              </a:ln>
            </p:spPr>
            <p:txBody>
              <a:bodyPr wrap="none" lIns="91438" tIns="45719" rIns="91438" bIns="45719" anchor="ct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eaLnBrk="0" fontAlgn="base" hangingPunct="0">
                  <a:spcBef>
                    <a:spcPct val="0"/>
                  </a:spcBef>
                  <a:spcAft>
                    <a:spcPct val="0"/>
                  </a:spcAft>
                </a:pPr>
                <a:r>
                  <a:rPr lang="en-US" altLang="en-US" sz="2000" b="1" dirty="0" err="1">
                    <a:solidFill>
                      <a:srgbClr val="000000"/>
                    </a:solidFill>
                    <a:latin typeface="Times New Roman" panose="02020603050405020304" pitchFamily="18" charset="0"/>
                    <a:cs typeface="Times New Roman" panose="02020603050405020304" pitchFamily="18" charset="0"/>
                  </a:rPr>
                  <a:t>Dự</a:t>
                </a:r>
                <a:r>
                  <a:rPr lang="en-US" altLang="en-US" sz="2000" b="1" dirty="0">
                    <a:solidFill>
                      <a:srgbClr val="000000"/>
                    </a:solidFill>
                    <a:latin typeface="Times New Roman" panose="02020603050405020304" pitchFamily="18" charset="0"/>
                    <a:cs typeface="Times New Roman" panose="02020603050405020304" pitchFamily="18" charset="0"/>
                  </a:rPr>
                  <a:t> </a:t>
                </a:r>
                <a:r>
                  <a:rPr lang="en-US" altLang="en-US" sz="2000" b="1" dirty="0" err="1">
                    <a:solidFill>
                      <a:srgbClr val="000000"/>
                    </a:solidFill>
                    <a:latin typeface="Times New Roman" panose="02020603050405020304" pitchFamily="18" charset="0"/>
                    <a:cs typeface="Times New Roman" panose="02020603050405020304" pitchFamily="18" charset="0"/>
                  </a:rPr>
                  <a:t>phòng</a:t>
                </a:r>
                <a:endParaRPr lang="en-US" altLang="en-US" sz="2000" b="1" dirty="0">
                  <a:solidFill>
                    <a:srgbClr val="000000"/>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pPr>
                <a:r>
                  <a:rPr lang="en-US" altLang="en-US" sz="2000" b="1" dirty="0">
                    <a:solidFill>
                      <a:srgbClr val="000000"/>
                    </a:solidFill>
                    <a:latin typeface="Times New Roman" panose="02020603050405020304" pitchFamily="18" charset="0"/>
                    <a:cs typeface="Times New Roman" panose="02020603050405020304" pitchFamily="18" charset="0"/>
                  </a:rPr>
                  <a:t> </a:t>
                </a:r>
                <a:r>
                  <a:rPr lang="en-US" altLang="en-US" sz="2000" b="1" dirty="0" err="1">
                    <a:solidFill>
                      <a:srgbClr val="000000"/>
                    </a:solidFill>
                    <a:latin typeface="Times New Roman" panose="02020603050405020304" pitchFamily="18" charset="0"/>
                    <a:cs typeface="Times New Roman" panose="02020603050405020304" pitchFamily="18" charset="0"/>
                  </a:rPr>
                  <a:t>ngắn</a:t>
                </a:r>
                <a:r>
                  <a:rPr lang="en-US" altLang="en-US" sz="2000" b="1" dirty="0">
                    <a:solidFill>
                      <a:srgbClr val="000000"/>
                    </a:solidFill>
                    <a:latin typeface="Times New Roman" panose="02020603050405020304" pitchFamily="18" charset="0"/>
                    <a:cs typeface="Times New Roman" panose="02020603050405020304" pitchFamily="18" charset="0"/>
                  </a:rPr>
                  <a:t> </a:t>
                </a:r>
                <a:r>
                  <a:rPr lang="en-US" altLang="en-US" sz="2000" b="1" dirty="0" err="1">
                    <a:solidFill>
                      <a:srgbClr val="000000"/>
                    </a:solidFill>
                    <a:latin typeface="Times New Roman" panose="02020603050405020304" pitchFamily="18" charset="0"/>
                    <a:cs typeface="Times New Roman" panose="02020603050405020304" pitchFamily="18" charset="0"/>
                  </a:rPr>
                  <a:t>hạn</a:t>
                </a:r>
                <a:endParaRPr lang="en-US" altLang="en-US" sz="2000" b="1" dirty="0">
                  <a:solidFill>
                    <a:srgbClr val="000000"/>
                  </a:solidFill>
                  <a:latin typeface="Times New Roman" panose="02020603050405020304" pitchFamily="18" charset="0"/>
                  <a:cs typeface="Times New Roman" panose="02020603050405020304" pitchFamily="18" charset="0"/>
                </a:endParaRPr>
              </a:p>
            </p:txBody>
          </p:sp>
          <p:sp>
            <p:nvSpPr>
              <p:cNvPr id="23" name="Oval 49">
                <a:extLst>
                  <a:ext uri="{FF2B5EF4-FFF2-40B4-BE49-F238E27FC236}">
                    <a16:creationId xmlns:a16="http://schemas.microsoft.com/office/drawing/2014/main" id="{1F1EC89E-626B-43D3-A148-2C1736B95AC2}"/>
                  </a:ext>
                </a:extLst>
              </p:cNvPr>
              <p:cNvSpPr>
                <a:spLocks noChangeArrowheads="1"/>
              </p:cNvSpPr>
              <p:nvPr/>
            </p:nvSpPr>
            <p:spPr bwMode="auto">
              <a:xfrm>
                <a:off x="5729288" y="3163496"/>
                <a:ext cx="1943100" cy="755650"/>
              </a:xfrm>
              <a:prstGeom prst="ellipse">
                <a:avLst/>
              </a:prstGeom>
              <a:solidFill>
                <a:srgbClr val="A8D18D"/>
              </a:solidFill>
              <a:ln w="28575">
                <a:solidFill>
                  <a:srgbClr val="3366FF"/>
                </a:solidFill>
                <a:round/>
                <a:headEnd/>
                <a:tailEnd/>
              </a:ln>
            </p:spPr>
            <p:txBody>
              <a:bodyPr wrap="none" lIns="91438" tIns="45719" rIns="91438" bIns="45719" anchor="ct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eaLnBrk="0" fontAlgn="base" hangingPunct="0">
                  <a:spcBef>
                    <a:spcPct val="0"/>
                  </a:spcBef>
                  <a:spcAft>
                    <a:spcPct val="0"/>
                  </a:spcAft>
                </a:pPr>
                <a:r>
                  <a:rPr lang="en-US" altLang="en-US" sz="2000" b="1" dirty="0" err="1">
                    <a:solidFill>
                      <a:srgbClr val="000000"/>
                    </a:solidFill>
                    <a:latin typeface="Times New Roman" panose="02020603050405020304" pitchFamily="18" charset="0"/>
                    <a:cs typeface="Times New Roman" panose="02020603050405020304" pitchFamily="18" charset="0"/>
                  </a:rPr>
                  <a:t>Dự</a:t>
                </a:r>
                <a:r>
                  <a:rPr lang="en-US" altLang="en-US" sz="2000" b="1" dirty="0">
                    <a:solidFill>
                      <a:srgbClr val="000000"/>
                    </a:solidFill>
                    <a:latin typeface="Times New Roman" panose="02020603050405020304" pitchFamily="18" charset="0"/>
                    <a:cs typeface="Times New Roman" panose="02020603050405020304" pitchFamily="18" charset="0"/>
                  </a:rPr>
                  <a:t> </a:t>
                </a:r>
                <a:r>
                  <a:rPr lang="en-US" altLang="en-US" sz="2000" b="1" dirty="0" err="1">
                    <a:solidFill>
                      <a:srgbClr val="000000"/>
                    </a:solidFill>
                    <a:latin typeface="Times New Roman" panose="02020603050405020304" pitchFamily="18" charset="0"/>
                    <a:cs typeface="Times New Roman" panose="02020603050405020304" pitchFamily="18" charset="0"/>
                  </a:rPr>
                  <a:t>phòng</a:t>
                </a:r>
                <a:r>
                  <a:rPr lang="en-US" altLang="en-US" sz="2000" b="1" dirty="0">
                    <a:solidFill>
                      <a:srgbClr val="000000"/>
                    </a:solidFill>
                    <a:latin typeface="Times New Roman" panose="02020603050405020304" pitchFamily="18" charset="0"/>
                    <a:cs typeface="Times New Roman" panose="02020603050405020304" pitchFamily="18" charset="0"/>
                  </a:rPr>
                  <a:t> </a:t>
                </a:r>
              </a:p>
              <a:p>
                <a:pPr algn="ctr" eaLnBrk="0" fontAlgn="base" hangingPunct="0">
                  <a:spcBef>
                    <a:spcPct val="0"/>
                  </a:spcBef>
                  <a:spcAft>
                    <a:spcPct val="0"/>
                  </a:spcAft>
                </a:pPr>
                <a:r>
                  <a:rPr lang="en-US" altLang="en-US" sz="2000" b="1" dirty="0" err="1">
                    <a:solidFill>
                      <a:srgbClr val="000000"/>
                    </a:solidFill>
                    <a:latin typeface="Times New Roman" panose="02020603050405020304" pitchFamily="18" charset="0"/>
                    <a:cs typeface="Times New Roman" panose="02020603050405020304" pitchFamily="18" charset="0"/>
                  </a:rPr>
                  <a:t>dài</a:t>
                </a:r>
                <a:r>
                  <a:rPr lang="en-US" altLang="en-US" sz="2000" b="1" dirty="0">
                    <a:solidFill>
                      <a:srgbClr val="000000"/>
                    </a:solidFill>
                    <a:latin typeface="Times New Roman" panose="02020603050405020304" pitchFamily="18" charset="0"/>
                    <a:cs typeface="Times New Roman" panose="02020603050405020304" pitchFamily="18" charset="0"/>
                  </a:rPr>
                  <a:t> </a:t>
                </a:r>
                <a:r>
                  <a:rPr lang="en-US" altLang="en-US" sz="2000" b="1" dirty="0" err="1">
                    <a:solidFill>
                      <a:srgbClr val="000000"/>
                    </a:solidFill>
                    <a:latin typeface="Times New Roman" panose="02020603050405020304" pitchFamily="18" charset="0"/>
                    <a:cs typeface="Times New Roman" panose="02020603050405020304" pitchFamily="18" charset="0"/>
                  </a:rPr>
                  <a:t>hạn</a:t>
                </a:r>
                <a:endParaRPr lang="en-US" altLang="en-US" sz="2000" b="1" dirty="0">
                  <a:solidFill>
                    <a:srgbClr val="000000"/>
                  </a:solidFill>
                  <a:latin typeface="Times New Roman" panose="02020603050405020304" pitchFamily="18" charset="0"/>
                  <a:cs typeface="Times New Roman" panose="02020603050405020304" pitchFamily="18" charset="0"/>
                </a:endParaRPr>
              </a:p>
            </p:txBody>
          </p:sp>
        </p:grpSp>
        <p:pic>
          <p:nvPicPr>
            <p:cNvPr id="28" name="Picture 27"/>
            <p:cNvPicPr>
              <a:picLocks noChangeAspect="1"/>
            </p:cNvPicPr>
            <p:nvPr/>
          </p:nvPicPr>
          <p:blipFill>
            <a:blip r:embed="rId3"/>
            <a:stretch>
              <a:fillRect/>
            </a:stretch>
          </p:blipFill>
          <p:spPr>
            <a:xfrm>
              <a:off x="3972171" y="5109635"/>
              <a:ext cx="626258" cy="129785"/>
            </a:xfrm>
            <a:prstGeom prst="rect">
              <a:avLst/>
            </a:prstGeom>
          </p:spPr>
        </p:pic>
      </p:grpSp>
    </p:spTree>
    <p:extLst>
      <p:ext uri="{BB962C8B-B14F-4D97-AF65-F5344CB8AC3E}">
        <p14:creationId xmlns:p14="http://schemas.microsoft.com/office/powerpoint/2010/main" val="3127628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2679" y="166844"/>
            <a:ext cx="8911687" cy="1280890"/>
          </a:xfrm>
        </p:spPr>
        <p:txBody>
          <a:bodyPr/>
          <a:lstStyle/>
          <a:p>
            <a:r>
              <a:rPr lang="en-US" b="1" dirty="0" err="1">
                <a:solidFill>
                  <a:srgbClr val="006600"/>
                </a:solidFill>
                <a:latin typeface="Arial" panose="020B0604020202020204" pitchFamily="34" charset="0"/>
                <a:cs typeface="Arial" panose="020B0604020202020204" pitchFamily="34" charset="0"/>
              </a:rPr>
              <a:t>Điều</a:t>
            </a:r>
            <a:r>
              <a:rPr lang="en-US" b="1" dirty="0">
                <a:solidFill>
                  <a:srgbClr val="006600"/>
                </a:solidFill>
                <a:latin typeface="Arial" panose="020B0604020202020204" pitchFamily="34" charset="0"/>
                <a:cs typeface="Arial" panose="020B0604020202020204" pitchFamily="34" charset="0"/>
              </a:rPr>
              <a:t> </a:t>
            </a:r>
            <a:r>
              <a:rPr lang="en-US" b="1" dirty="0" err="1">
                <a:solidFill>
                  <a:srgbClr val="006600"/>
                </a:solidFill>
                <a:latin typeface="Arial" panose="020B0604020202020204" pitchFamily="34" charset="0"/>
                <a:cs typeface="Arial" panose="020B0604020202020204" pitchFamily="34" charset="0"/>
              </a:rPr>
              <a:t>trị</a:t>
            </a:r>
            <a:r>
              <a:rPr lang="en-US" b="1" dirty="0">
                <a:solidFill>
                  <a:srgbClr val="006600"/>
                </a:solidFill>
                <a:latin typeface="Arial" panose="020B0604020202020204" pitchFamily="34" charset="0"/>
                <a:cs typeface="Arial" panose="020B0604020202020204" pitchFamily="34" charset="0"/>
              </a:rPr>
              <a:t> </a:t>
            </a:r>
            <a:r>
              <a:rPr lang="en-US" b="1" dirty="0" err="1">
                <a:solidFill>
                  <a:srgbClr val="006600"/>
                </a:solidFill>
                <a:latin typeface="Arial" panose="020B0604020202020204" pitchFamily="34" charset="0"/>
                <a:cs typeface="Arial" panose="020B0604020202020204" pitchFamily="34" charset="0"/>
              </a:rPr>
              <a:t>đợt</a:t>
            </a:r>
            <a:r>
              <a:rPr lang="en-US" b="1" dirty="0">
                <a:solidFill>
                  <a:srgbClr val="006600"/>
                </a:solidFill>
                <a:latin typeface="Arial" panose="020B0604020202020204" pitchFamily="34" charset="0"/>
                <a:cs typeface="Arial" panose="020B0604020202020204" pitchFamily="34" charset="0"/>
              </a:rPr>
              <a:t> </a:t>
            </a:r>
            <a:r>
              <a:rPr lang="en-US" b="1" dirty="0" err="1">
                <a:solidFill>
                  <a:srgbClr val="006600"/>
                </a:solidFill>
                <a:latin typeface="Arial" panose="020B0604020202020204" pitchFamily="34" charset="0"/>
                <a:cs typeface="Arial" panose="020B0604020202020204" pitchFamily="34" charset="0"/>
              </a:rPr>
              <a:t>cấp</a:t>
            </a:r>
            <a:r>
              <a:rPr lang="en-US" b="1" dirty="0">
                <a:solidFill>
                  <a:srgbClr val="006600"/>
                </a:solidFill>
                <a:latin typeface="Arial" panose="020B0604020202020204" pitchFamily="34" charset="0"/>
                <a:cs typeface="Arial" panose="020B0604020202020204" pitchFamily="34" charset="0"/>
              </a:rPr>
              <a:t> HAE</a:t>
            </a:r>
            <a:br>
              <a:rPr lang="vi-VN" b="1" dirty="0">
                <a:solidFill>
                  <a:srgbClr val="006600"/>
                </a:solidFill>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423042" y="1739966"/>
            <a:ext cx="8915400" cy="3777622"/>
          </a:xfrm>
        </p:spPr>
        <p:txBody>
          <a:bodyPr>
            <a:normAutofit/>
          </a:bodyPr>
          <a:lstStyle/>
          <a:p>
            <a:r>
              <a:rPr lang="en-US" sz="2000" dirty="0" err="1">
                <a:latin typeface="Arial" panose="020B0604020202020204" pitchFamily="34" charset="0"/>
                <a:cs typeface="Arial" panose="020B0604020202020204" pitchFamily="34" charset="0"/>
              </a:rPr>
              <a:t>Tất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cả</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đợt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cấp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điều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trị</a:t>
            </a:r>
            <a:r>
              <a:rPr lang="en-US" sz="2000" dirty="0">
                <a:latin typeface="Arial" panose="020B0604020202020204" pitchFamily="34" charset="0"/>
                <a:cs typeface="Arial" panose="020B0604020202020204" pitchFamily="34" charset="0"/>
              </a:rPr>
              <a:t> (98% </a:t>
            </a:r>
            <a:r>
              <a:rPr lang="en-US" sz="2000" dirty="0" err="1">
                <a:latin typeface="Arial" panose="020B0604020202020204" pitchFamily="34" charset="0"/>
                <a:cs typeface="Arial" panose="020B0604020202020204" pitchFamily="34" charset="0"/>
              </a:rPr>
              <a:t>đồng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thuậnbằng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chứng</a:t>
            </a:r>
            <a:r>
              <a:rPr lang="en-US" sz="2000" dirty="0">
                <a:latin typeface="Arial" panose="020B0604020202020204" pitchFamily="34" charset="0"/>
                <a:cs typeface="Arial" panose="020B0604020202020204" pitchFamily="34" charset="0"/>
              </a:rPr>
              <a:t> D)</a:t>
            </a:r>
          </a:p>
          <a:p>
            <a:endParaRPr lang="en-US" sz="2000" dirty="0">
              <a:latin typeface="Arial" panose="020B0604020202020204" pitchFamily="34" charset="0"/>
              <a:cs typeface="Arial" panose="020B0604020202020204" pitchFamily="34" charset="0"/>
            </a:endParaRPr>
          </a:p>
          <a:p>
            <a:r>
              <a:rPr lang="en-US" sz="2000" dirty="0" err="1">
                <a:latin typeface="Arial" panose="020B0604020202020204" pitchFamily="34" charset="0"/>
                <a:cs typeface="Arial" panose="020B0604020202020204" pitchFamily="34" charset="0"/>
              </a:rPr>
              <a:t>Bất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cứ</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đợt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cấp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nào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ảnh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hưởng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hoặc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tiềm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năng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ảnh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hưởng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đến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đường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hô</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hấp</a:t>
            </a:r>
            <a:r>
              <a:rPr lang="en-US" sz="2000" dirty="0">
                <a:latin typeface="Arial" panose="020B0604020202020204" pitchFamily="34" charset="0"/>
                <a:cs typeface="Arial" panose="020B0604020202020204" pitchFamily="34" charset="0"/>
              </a:rPr>
              <a:t> trên </a:t>
            </a:r>
            <a:r>
              <a:rPr lang="en-US" sz="2000" dirty="0" err="1">
                <a:latin typeface="Arial" panose="020B0604020202020204" pitchFamily="34" charset="0"/>
                <a:cs typeface="Arial" panose="020B0604020202020204" pitchFamily="34" charset="0"/>
              </a:rPr>
              <a:t>phải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điêu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trị</a:t>
            </a:r>
            <a:r>
              <a:rPr lang="en-US" sz="2000" dirty="0">
                <a:latin typeface="Arial" panose="020B0604020202020204" pitchFamily="34" charset="0"/>
                <a:cs typeface="Arial" panose="020B0604020202020204" pitchFamily="34" charset="0"/>
              </a:rPr>
              <a:t> (100% </a:t>
            </a:r>
            <a:r>
              <a:rPr lang="en-US" sz="2000" dirty="0" err="1">
                <a:latin typeface="Arial" panose="020B0604020202020204" pitchFamily="34" charset="0"/>
                <a:cs typeface="Arial" panose="020B0604020202020204" pitchFamily="34" charset="0"/>
              </a:rPr>
              <a:t>đồng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thuận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bằng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chứng</a:t>
            </a:r>
            <a:r>
              <a:rPr lang="en-US" sz="2000" dirty="0">
                <a:latin typeface="Arial" panose="020B0604020202020204" pitchFamily="34" charset="0"/>
                <a:cs typeface="Arial" panose="020B0604020202020204" pitchFamily="34" charset="0"/>
              </a:rPr>
              <a:t> C)</a:t>
            </a:r>
          </a:p>
          <a:p>
            <a:endParaRPr lang="en-US" sz="2000" dirty="0">
              <a:latin typeface="Arial" panose="020B0604020202020204" pitchFamily="34" charset="0"/>
              <a:cs typeface="Arial" panose="020B0604020202020204" pitchFamily="34" charset="0"/>
            </a:endParaRPr>
          </a:p>
          <a:p>
            <a:r>
              <a:rPr lang="en-US" sz="2000" dirty="0" err="1">
                <a:latin typeface="Arial" panose="020B0604020202020204" pitchFamily="34" charset="0"/>
                <a:cs typeface="Arial" panose="020B0604020202020204" pitchFamily="34" charset="0"/>
              </a:rPr>
              <a:t>Tất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cả</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đợt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cấp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điều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càng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sớm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càng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tốt</a:t>
            </a:r>
            <a:r>
              <a:rPr lang="en-US" sz="2000" dirty="0">
                <a:latin typeface="Arial" panose="020B0604020202020204" pitchFamily="34" charset="0"/>
                <a:cs typeface="Arial" panose="020B0604020202020204" pitchFamily="34" charset="0"/>
              </a:rPr>
              <a:t> (100% </a:t>
            </a:r>
            <a:r>
              <a:rPr lang="en-US" sz="2000" dirty="0" err="1">
                <a:latin typeface="Arial" panose="020B0604020202020204" pitchFamily="34" charset="0"/>
                <a:cs typeface="Arial" panose="020B0604020202020204" pitchFamily="34" charset="0"/>
              </a:rPr>
              <a:t>đồng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thuận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bằng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chứng</a:t>
            </a:r>
            <a:r>
              <a:rPr lang="en-US" sz="2000" dirty="0">
                <a:latin typeface="Arial" panose="020B0604020202020204" pitchFamily="34" charset="0"/>
                <a:cs typeface="Arial" panose="020B0604020202020204" pitchFamily="34" charset="0"/>
              </a:rPr>
              <a:t> D)</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stretch>
            <a:fillRect/>
          </a:stretch>
        </p:blipFill>
        <p:spPr>
          <a:xfrm>
            <a:off x="1750474" y="6416278"/>
            <a:ext cx="1886213" cy="266737"/>
          </a:xfrm>
          <a:prstGeom prst="rect">
            <a:avLst/>
          </a:prstGeom>
        </p:spPr>
      </p:pic>
      <p:pic>
        <p:nvPicPr>
          <p:cNvPr id="9" name="Picture 8"/>
          <p:cNvPicPr>
            <a:picLocks noChangeAspect="1"/>
          </p:cNvPicPr>
          <p:nvPr/>
        </p:nvPicPr>
        <p:blipFill>
          <a:blip r:embed="rId3"/>
          <a:stretch>
            <a:fillRect/>
          </a:stretch>
        </p:blipFill>
        <p:spPr>
          <a:xfrm>
            <a:off x="9231749" y="6483503"/>
            <a:ext cx="2170778" cy="199512"/>
          </a:xfrm>
          <a:prstGeom prst="rect">
            <a:avLst/>
          </a:prstGeom>
        </p:spPr>
      </p:pic>
      <p:grpSp>
        <p:nvGrpSpPr>
          <p:cNvPr id="10" name="Group 9"/>
          <p:cNvGrpSpPr/>
          <p:nvPr/>
        </p:nvGrpSpPr>
        <p:grpSpPr>
          <a:xfrm>
            <a:off x="486249" y="6416949"/>
            <a:ext cx="9955014" cy="432068"/>
            <a:chOff x="486249" y="6416949"/>
            <a:chExt cx="9955014" cy="432068"/>
          </a:xfrm>
        </p:grpSpPr>
        <p:pic>
          <p:nvPicPr>
            <p:cNvPr id="11" name="Picture 10"/>
            <p:cNvPicPr>
              <a:picLocks noChangeAspect="1"/>
            </p:cNvPicPr>
            <p:nvPr/>
          </p:nvPicPr>
          <p:blipFill>
            <a:blip r:embed="rId4"/>
            <a:stretch>
              <a:fillRect/>
            </a:stretch>
          </p:blipFill>
          <p:spPr>
            <a:xfrm>
              <a:off x="486249" y="6416949"/>
              <a:ext cx="9955014" cy="419158"/>
            </a:xfrm>
            <a:prstGeom prst="rect">
              <a:avLst/>
            </a:prstGeom>
          </p:spPr>
        </p:pic>
        <p:pic>
          <p:nvPicPr>
            <p:cNvPr id="12" name="Picture 11"/>
            <p:cNvPicPr>
              <a:picLocks noChangeAspect="1"/>
            </p:cNvPicPr>
            <p:nvPr/>
          </p:nvPicPr>
          <p:blipFill>
            <a:blip r:embed="rId5"/>
            <a:stretch>
              <a:fillRect/>
            </a:stretch>
          </p:blipFill>
          <p:spPr>
            <a:xfrm>
              <a:off x="2745152" y="6499446"/>
              <a:ext cx="1876687" cy="316983"/>
            </a:xfrm>
            <a:prstGeom prst="rect">
              <a:avLst/>
            </a:prstGeom>
          </p:spPr>
        </p:pic>
        <p:pic>
          <p:nvPicPr>
            <p:cNvPr id="13" name="Picture 12"/>
            <p:cNvPicPr>
              <a:picLocks noChangeAspect="1"/>
            </p:cNvPicPr>
            <p:nvPr/>
          </p:nvPicPr>
          <p:blipFill>
            <a:blip r:embed="rId6"/>
            <a:stretch>
              <a:fillRect/>
            </a:stretch>
          </p:blipFill>
          <p:spPr>
            <a:xfrm>
              <a:off x="5689951" y="6515595"/>
              <a:ext cx="1190791" cy="333422"/>
            </a:xfrm>
            <a:prstGeom prst="rect">
              <a:avLst/>
            </a:prstGeom>
          </p:spPr>
        </p:pic>
      </p:grpSp>
    </p:spTree>
    <p:extLst>
      <p:ext uri="{BB962C8B-B14F-4D97-AF65-F5344CB8AC3E}">
        <p14:creationId xmlns:p14="http://schemas.microsoft.com/office/powerpoint/2010/main" val="783326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36509" y="1484226"/>
            <a:ext cx="11755491" cy="4829849"/>
          </a:xfrm>
          <a:prstGeom prst="rect">
            <a:avLst/>
          </a:prstGeom>
        </p:spPr>
      </p:pic>
      <p:pic>
        <p:nvPicPr>
          <p:cNvPr id="5" name="Picture 4"/>
          <p:cNvPicPr>
            <a:picLocks noChangeAspect="1"/>
          </p:cNvPicPr>
          <p:nvPr/>
        </p:nvPicPr>
        <p:blipFill>
          <a:blip r:embed="rId3"/>
          <a:stretch>
            <a:fillRect/>
          </a:stretch>
        </p:blipFill>
        <p:spPr>
          <a:xfrm>
            <a:off x="1475730" y="6533538"/>
            <a:ext cx="10498015" cy="200053"/>
          </a:xfrm>
          <a:prstGeom prst="rect">
            <a:avLst/>
          </a:prstGeom>
        </p:spPr>
      </p:pic>
      <p:sp>
        <p:nvSpPr>
          <p:cNvPr id="2" name="TextBox 1">
            <a:extLst>
              <a:ext uri="{FF2B5EF4-FFF2-40B4-BE49-F238E27FC236}">
                <a16:creationId xmlns:a16="http://schemas.microsoft.com/office/drawing/2014/main" id="{B61F6B8E-3C95-0571-9126-808E32561702}"/>
              </a:ext>
            </a:extLst>
          </p:cNvPr>
          <p:cNvSpPr txBox="1"/>
          <p:nvPr/>
        </p:nvSpPr>
        <p:spPr>
          <a:xfrm>
            <a:off x="2835827" y="373487"/>
            <a:ext cx="6956854" cy="707886"/>
          </a:xfrm>
          <a:prstGeom prst="rect">
            <a:avLst/>
          </a:prstGeom>
          <a:noFill/>
        </p:spPr>
        <p:txBody>
          <a:bodyPr wrap="square" rtlCol="0">
            <a:spAutoFit/>
          </a:bodyPr>
          <a:lstStyle/>
          <a:p>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đợt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cấp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điều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hoặc</a:t>
            </a:r>
            <a:r>
              <a:rPr lang="en-US" sz="2000" dirty="0">
                <a:latin typeface="Arial" panose="020B0604020202020204" pitchFamily="34" charset="0"/>
                <a:cs typeface="Arial" panose="020B0604020202020204" pitchFamily="34" charset="0"/>
              </a:rPr>
              <a:t> C1-INH </a:t>
            </a:r>
            <a:r>
              <a:rPr lang="en-US" sz="2000" dirty="0" err="1">
                <a:latin typeface="Arial" panose="020B0604020202020204" pitchFamily="34" charset="0"/>
                <a:cs typeface="Arial" panose="020B0604020202020204" pitchFamily="34" charset="0"/>
              </a:rPr>
              <a:t>tĩnh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mạch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hoặc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ecalantide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hoặc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icatibant</a:t>
            </a:r>
            <a:r>
              <a:rPr lang="en-US" sz="2000" dirty="0">
                <a:latin typeface="Arial" panose="020B0604020202020204" pitchFamily="34" charset="0"/>
                <a:cs typeface="Arial" panose="020B0604020202020204" pitchFamily="34" charset="0"/>
              </a:rPr>
              <a:t> (96% </a:t>
            </a:r>
            <a:r>
              <a:rPr lang="en-US" sz="2000" dirty="0" err="1">
                <a:latin typeface="Arial" panose="020B0604020202020204" pitchFamily="34" charset="0"/>
                <a:cs typeface="Arial" panose="020B0604020202020204" pitchFamily="34" charset="0"/>
              </a:rPr>
              <a:t>đồng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thuận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bằng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chứng</a:t>
            </a:r>
            <a:r>
              <a:rPr lang="en-US" sz="2000" dirty="0">
                <a:latin typeface="Arial" panose="020B0604020202020204" pitchFamily="34" charset="0"/>
                <a:cs typeface="Arial" panose="020B0604020202020204" pitchFamily="34" charset="0"/>
              </a:rPr>
              <a:t> A)</a:t>
            </a:r>
          </a:p>
        </p:txBody>
      </p:sp>
    </p:spTree>
    <p:extLst>
      <p:ext uri="{BB962C8B-B14F-4D97-AF65-F5344CB8AC3E}">
        <p14:creationId xmlns:p14="http://schemas.microsoft.com/office/powerpoint/2010/main" val="1283160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0240" y="817300"/>
            <a:ext cx="8911687" cy="1280890"/>
          </a:xfrm>
        </p:spPr>
        <p:txBody>
          <a:bodyPr/>
          <a:lstStyle/>
          <a:p>
            <a:r>
              <a:rPr lang="en-US" b="1" dirty="0">
                <a:solidFill>
                  <a:srgbClr val="006600"/>
                </a:solidFill>
              </a:rPr>
              <a:t>Treatment of Acute Attacks of HAE</a:t>
            </a:r>
            <a:endParaRPr lang="en-US" b="1" dirty="0"/>
          </a:p>
        </p:txBody>
      </p:sp>
      <p:sp>
        <p:nvSpPr>
          <p:cNvPr id="3" name="Content Placeholder 2"/>
          <p:cNvSpPr>
            <a:spLocks noGrp="1"/>
          </p:cNvSpPr>
          <p:nvPr>
            <p:ph idx="1"/>
          </p:nvPr>
        </p:nvSpPr>
        <p:spPr>
          <a:xfrm>
            <a:off x="2423042" y="2295390"/>
            <a:ext cx="8915400" cy="2769822"/>
          </a:xfrm>
        </p:spPr>
        <p:txBody>
          <a:bodyPr>
            <a:normAutofit/>
          </a:bodyPr>
          <a:lstStyle/>
          <a:p>
            <a:r>
              <a:rPr lang="en-US" sz="2000" dirty="0" err="1">
                <a:latin typeface="Arial" panose="020B0604020202020204" pitchFamily="34" charset="0"/>
                <a:cs typeface="Arial" panose="020B0604020202020204" pitchFamily="34" charset="0"/>
              </a:rPr>
              <a:t>Đặt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nội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quản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hoặc</a:t>
            </a:r>
            <a:r>
              <a:rPr lang="en-US" sz="2000" dirty="0">
                <a:latin typeface="Arial" panose="020B0604020202020204" pitchFamily="34" charset="0"/>
                <a:cs typeface="Arial" panose="020B0604020202020204" pitchFamily="34" charset="0"/>
              </a:rPr>
              <a:t> can </a:t>
            </a:r>
            <a:r>
              <a:rPr lang="en-US" sz="2000" dirty="0" err="1">
                <a:latin typeface="Arial" panose="020B0604020202020204" pitchFamily="34" charset="0"/>
                <a:cs typeface="Arial" panose="020B0604020202020204" pitchFamily="34" charset="0"/>
              </a:rPr>
              <a:t>thiệp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phẫu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thuật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đường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hô</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hấp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nhắc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sớm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đến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tiến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triển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phù</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đường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hô</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hấp</a:t>
            </a:r>
            <a:r>
              <a:rPr lang="en-US" sz="2000" dirty="0">
                <a:latin typeface="Arial" panose="020B0604020202020204" pitchFamily="34" charset="0"/>
                <a:cs typeface="Arial" panose="020B0604020202020204" pitchFamily="34" charset="0"/>
              </a:rPr>
              <a:t> trên (100% </a:t>
            </a:r>
            <a:r>
              <a:rPr lang="en-US" sz="2000" dirty="0" err="1">
                <a:latin typeface="Arial" panose="020B0604020202020204" pitchFamily="34" charset="0"/>
                <a:cs typeface="Arial" panose="020B0604020202020204" pitchFamily="34" charset="0"/>
              </a:rPr>
              <a:t>đồng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thuận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bằng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chứng</a:t>
            </a:r>
            <a:r>
              <a:rPr lang="en-US" sz="2000" dirty="0">
                <a:latin typeface="Arial" panose="020B0604020202020204" pitchFamily="34" charset="0"/>
                <a:cs typeface="Arial" panose="020B0604020202020204" pitchFamily="34" charset="0"/>
              </a:rPr>
              <a:t> D)</a:t>
            </a:r>
          </a:p>
          <a:p>
            <a:endParaRPr lang="en-US" sz="2000" dirty="0">
              <a:latin typeface="Arial" panose="020B0604020202020204" pitchFamily="34" charset="0"/>
              <a:cs typeface="Arial" panose="020B0604020202020204" pitchFamily="34" charset="0"/>
            </a:endParaRPr>
          </a:p>
          <a:p>
            <a:r>
              <a:rPr lang="en-US" sz="2000" dirty="0" err="1">
                <a:latin typeface="Arial" panose="020B0604020202020204" pitchFamily="34" charset="0"/>
                <a:cs typeface="Arial" panose="020B0604020202020204" pitchFamily="34" charset="0"/>
              </a:rPr>
              <a:t>Tất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cả</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bệnh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đủ</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ít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hai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liều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thuốc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điều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đợt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cấp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luôn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mang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theo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mình</a:t>
            </a:r>
            <a:r>
              <a:rPr lang="en-US" sz="2000" dirty="0">
                <a:latin typeface="Arial" panose="020B0604020202020204" pitchFamily="34" charset="0"/>
                <a:cs typeface="Arial" panose="020B0604020202020204" pitchFamily="34" charset="0"/>
              </a:rPr>
              <a:t>  (100% </a:t>
            </a:r>
            <a:r>
              <a:rPr lang="en-US" sz="2000" dirty="0" err="1">
                <a:latin typeface="Arial" panose="020B0604020202020204" pitchFamily="34" charset="0"/>
                <a:cs typeface="Arial" panose="020B0604020202020204" pitchFamily="34" charset="0"/>
              </a:rPr>
              <a:t>đồng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thuận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bằng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chứng</a:t>
            </a:r>
            <a:r>
              <a:rPr lang="en-US" sz="2000" dirty="0">
                <a:latin typeface="Arial" panose="020B0604020202020204" pitchFamily="34" charset="0"/>
                <a:cs typeface="Arial" panose="020B0604020202020204" pitchFamily="34" charset="0"/>
              </a:rPr>
              <a:t> D)</a:t>
            </a:r>
          </a:p>
          <a:p>
            <a:endParaRPr lang="en-US" sz="2000" dirty="0">
              <a:latin typeface="Arial" panose="020B0604020202020204" pitchFamily="34" charset="0"/>
              <a:cs typeface="Arial" panose="020B0604020202020204" pitchFamily="34" charset="0"/>
            </a:endParaRPr>
          </a:p>
        </p:txBody>
      </p:sp>
      <p:grpSp>
        <p:nvGrpSpPr>
          <p:cNvPr id="14" name="Group 13"/>
          <p:cNvGrpSpPr/>
          <p:nvPr/>
        </p:nvGrpSpPr>
        <p:grpSpPr>
          <a:xfrm>
            <a:off x="486249" y="6416949"/>
            <a:ext cx="9955014" cy="432068"/>
            <a:chOff x="486249" y="6416949"/>
            <a:chExt cx="9955014" cy="432068"/>
          </a:xfrm>
        </p:grpSpPr>
        <p:pic>
          <p:nvPicPr>
            <p:cNvPr id="10" name="Picture 9"/>
            <p:cNvPicPr>
              <a:picLocks noChangeAspect="1"/>
            </p:cNvPicPr>
            <p:nvPr/>
          </p:nvPicPr>
          <p:blipFill>
            <a:blip r:embed="rId2"/>
            <a:stretch>
              <a:fillRect/>
            </a:stretch>
          </p:blipFill>
          <p:spPr>
            <a:xfrm>
              <a:off x="486249" y="6416949"/>
              <a:ext cx="9955014" cy="419158"/>
            </a:xfrm>
            <a:prstGeom prst="rect">
              <a:avLst/>
            </a:prstGeom>
          </p:spPr>
        </p:pic>
        <p:pic>
          <p:nvPicPr>
            <p:cNvPr id="11" name="Picture 10"/>
            <p:cNvPicPr>
              <a:picLocks noChangeAspect="1"/>
            </p:cNvPicPr>
            <p:nvPr/>
          </p:nvPicPr>
          <p:blipFill>
            <a:blip r:embed="rId3"/>
            <a:stretch>
              <a:fillRect/>
            </a:stretch>
          </p:blipFill>
          <p:spPr>
            <a:xfrm>
              <a:off x="2745152" y="6499446"/>
              <a:ext cx="1876687" cy="316983"/>
            </a:xfrm>
            <a:prstGeom prst="rect">
              <a:avLst/>
            </a:prstGeom>
          </p:spPr>
        </p:pic>
        <p:pic>
          <p:nvPicPr>
            <p:cNvPr id="12" name="Picture 11"/>
            <p:cNvPicPr>
              <a:picLocks noChangeAspect="1"/>
            </p:cNvPicPr>
            <p:nvPr/>
          </p:nvPicPr>
          <p:blipFill>
            <a:blip r:embed="rId4"/>
            <a:stretch>
              <a:fillRect/>
            </a:stretch>
          </p:blipFill>
          <p:spPr>
            <a:xfrm>
              <a:off x="5689951" y="6515595"/>
              <a:ext cx="1190791" cy="333422"/>
            </a:xfrm>
            <a:prstGeom prst="rect">
              <a:avLst/>
            </a:prstGeom>
          </p:spPr>
        </p:pic>
      </p:grpSp>
    </p:spTree>
    <p:extLst>
      <p:ext uri="{BB962C8B-B14F-4D97-AF65-F5344CB8AC3E}">
        <p14:creationId xmlns:p14="http://schemas.microsoft.com/office/powerpoint/2010/main" val="1792493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9B80775-18C9-4564-945F-A8B72E42DADF}"/>
              </a:ext>
            </a:extLst>
          </p:cNvPr>
          <p:cNvSpPr>
            <a:spLocks noGrp="1"/>
          </p:cNvSpPr>
          <p:nvPr>
            <p:ph type="title"/>
          </p:nvPr>
        </p:nvSpPr>
        <p:spPr/>
        <p:txBody>
          <a:bodyPr/>
          <a:lstStyle/>
          <a:p>
            <a:r>
              <a:rPr lang="en-US" b="1" dirty="0">
                <a:solidFill>
                  <a:srgbClr val="006600"/>
                </a:solidFill>
              </a:rPr>
              <a:t>Comparison of Acute Treatments</a:t>
            </a:r>
          </a:p>
        </p:txBody>
      </p:sp>
      <p:sp>
        <p:nvSpPr>
          <p:cNvPr id="4" name="Title 1">
            <a:extLst>
              <a:ext uri="{FF2B5EF4-FFF2-40B4-BE49-F238E27FC236}">
                <a16:creationId xmlns:a16="http://schemas.microsoft.com/office/drawing/2014/main" id="{60B5C4C8-6601-42CC-B6DB-3735E955889B}"/>
              </a:ext>
            </a:extLst>
          </p:cNvPr>
          <p:cNvSpPr txBox="1">
            <a:spLocks/>
          </p:cNvSpPr>
          <p:nvPr/>
        </p:nvSpPr>
        <p:spPr>
          <a:xfrm>
            <a:off x="239430" y="1285557"/>
            <a:ext cx="8176437" cy="675764"/>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graphicFrame>
        <p:nvGraphicFramePr>
          <p:cNvPr id="5" name="Content Placeholder 6">
            <a:extLst>
              <a:ext uri="{FF2B5EF4-FFF2-40B4-BE49-F238E27FC236}">
                <a16:creationId xmlns:a16="http://schemas.microsoft.com/office/drawing/2014/main" id="{72163B7F-1454-4D4F-8349-A657558A443F}"/>
              </a:ext>
            </a:extLst>
          </p:cNvPr>
          <p:cNvGraphicFramePr>
            <a:graphicFrameLocks/>
          </p:cNvGraphicFramePr>
          <p:nvPr>
            <p:extLst>
              <p:ext uri="{D42A27DB-BD31-4B8C-83A1-F6EECF244321}">
                <p14:modId xmlns:p14="http://schemas.microsoft.com/office/powerpoint/2010/main" val="899251271"/>
              </p:ext>
            </p:extLst>
          </p:nvPr>
        </p:nvGraphicFramePr>
        <p:xfrm>
          <a:off x="1161535" y="1544596"/>
          <a:ext cx="10056699" cy="4020249"/>
        </p:xfrm>
        <a:graphic>
          <a:graphicData uri="http://schemas.openxmlformats.org/drawingml/2006/table">
            <a:tbl>
              <a:tblPr firstRow="1" bandRow="1">
                <a:tableStyleId>{5C22544A-7EE6-4342-B048-85BDC9FD1C3A}</a:tableStyleId>
              </a:tblPr>
              <a:tblGrid>
                <a:gridCol w="1315108">
                  <a:extLst>
                    <a:ext uri="{9D8B030D-6E8A-4147-A177-3AD203B41FA5}">
                      <a16:colId xmlns:a16="http://schemas.microsoft.com/office/drawing/2014/main" val="20000"/>
                    </a:ext>
                  </a:extLst>
                </a:gridCol>
                <a:gridCol w="1234477">
                  <a:extLst>
                    <a:ext uri="{9D8B030D-6E8A-4147-A177-3AD203B41FA5}">
                      <a16:colId xmlns:a16="http://schemas.microsoft.com/office/drawing/2014/main" val="20001"/>
                    </a:ext>
                  </a:extLst>
                </a:gridCol>
                <a:gridCol w="751801">
                  <a:extLst>
                    <a:ext uri="{9D8B030D-6E8A-4147-A177-3AD203B41FA5}">
                      <a16:colId xmlns:a16="http://schemas.microsoft.com/office/drawing/2014/main" val="20002"/>
                    </a:ext>
                  </a:extLst>
                </a:gridCol>
                <a:gridCol w="1242106">
                  <a:extLst>
                    <a:ext uri="{9D8B030D-6E8A-4147-A177-3AD203B41FA5}">
                      <a16:colId xmlns:a16="http://schemas.microsoft.com/office/drawing/2014/main" val="20003"/>
                    </a:ext>
                  </a:extLst>
                </a:gridCol>
                <a:gridCol w="1844172">
                  <a:extLst>
                    <a:ext uri="{9D8B030D-6E8A-4147-A177-3AD203B41FA5}">
                      <a16:colId xmlns:a16="http://schemas.microsoft.com/office/drawing/2014/main" val="20004"/>
                    </a:ext>
                  </a:extLst>
                </a:gridCol>
                <a:gridCol w="1060927">
                  <a:extLst>
                    <a:ext uri="{9D8B030D-6E8A-4147-A177-3AD203B41FA5}">
                      <a16:colId xmlns:a16="http://schemas.microsoft.com/office/drawing/2014/main" val="20005"/>
                    </a:ext>
                  </a:extLst>
                </a:gridCol>
                <a:gridCol w="795695">
                  <a:extLst>
                    <a:ext uri="{9D8B030D-6E8A-4147-A177-3AD203B41FA5}">
                      <a16:colId xmlns:a16="http://schemas.microsoft.com/office/drawing/2014/main" val="20006"/>
                    </a:ext>
                  </a:extLst>
                </a:gridCol>
                <a:gridCol w="1105132">
                  <a:extLst>
                    <a:ext uri="{9D8B030D-6E8A-4147-A177-3AD203B41FA5}">
                      <a16:colId xmlns:a16="http://schemas.microsoft.com/office/drawing/2014/main" val="20007"/>
                    </a:ext>
                  </a:extLst>
                </a:gridCol>
                <a:gridCol w="707281">
                  <a:extLst>
                    <a:ext uri="{9D8B030D-6E8A-4147-A177-3AD203B41FA5}">
                      <a16:colId xmlns:a16="http://schemas.microsoft.com/office/drawing/2014/main" val="20008"/>
                    </a:ext>
                  </a:extLst>
                </a:gridCol>
              </a:tblGrid>
              <a:tr h="626602">
                <a:tc>
                  <a:txBody>
                    <a:bodyPr/>
                    <a:lstStyle/>
                    <a:p>
                      <a:r>
                        <a:rPr lang="en-US" sz="1400" dirty="0">
                          <a:solidFill>
                            <a:schemeClr val="bg2"/>
                          </a:solidFill>
                        </a:rPr>
                        <a:t>Agent</a:t>
                      </a:r>
                    </a:p>
                  </a:txBody>
                  <a:tcPr marL="86627" marR="86627" marT="34290" marB="34290" anchor="b">
                    <a:lnB w="12700" cap="flat" cmpd="sng" algn="ctr">
                      <a:solidFill>
                        <a:schemeClr val="tx1"/>
                      </a:solidFill>
                      <a:prstDash val="solid"/>
                      <a:round/>
                      <a:headEnd type="none" w="med" len="med"/>
                      <a:tailEnd type="none" w="med" len="med"/>
                    </a:lnB>
                    <a:solidFill>
                      <a:schemeClr val="tx2"/>
                    </a:solidFill>
                  </a:tcPr>
                </a:tc>
                <a:tc>
                  <a:txBody>
                    <a:bodyPr/>
                    <a:lstStyle/>
                    <a:p>
                      <a:pPr algn="l"/>
                      <a:r>
                        <a:rPr lang="en-US" sz="1400" dirty="0">
                          <a:solidFill>
                            <a:schemeClr val="bg2"/>
                          </a:solidFill>
                        </a:rPr>
                        <a:t>Age</a:t>
                      </a:r>
                    </a:p>
                  </a:txBody>
                  <a:tcPr marL="86627" marR="86627" marT="34290" marB="34290" anchor="b">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400" dirty="0">
                          <a:solidFill>
                            <a:schemeClr val="bg2"/>
                          </a:solidFill>
                        </a:rPr>
                        <a:t>Route</a:t>
                      </a:r>
                    </a:p>
                  </a:txBody>
                  <a:tcPr marL="86627" marR="86627" marT="34290" marB="34290" anchor="b">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400" dirty="0">
                          <a:solidFill>
                            <a:schemeClr val="bg2"/>
                          </a:solidFill>
                        </a:rPr>
                        <a:t>Dose</a:t>
                      </a:r>
                    </a:p>
                  </a:txBody>
                  <a:tcPr marL="86627" marR="86627" marT="34290" marB="34290" anchor="b">
                    <a:lnB w="12700" cap="flat" cmpd="sng" algn="ctr">
                      <a:solidFill>
                        <a:schemeClr val="tx1"/>
                      </a:solidFill>
                      <a:prstDash val="solid"/>
                      <a:round/>
                      <a:headEnd type="none" w="med" len="med"/>
                      <a:tailEnd type="none" w="med" len="med"/>
                    </a:lnB>
                    <a:solidFill>
                      <a:schemeClr val="tx2"/>
                    </a:solidFill>
                  </a:tcPr>
                </a:tc>
                <a:tc>
                  <a:txBody>
                    <a:bodyPr/>
                    <a:lstStyle/>
                    <a:p>
                      <a:r>
                        <a:rPr lang="en-US" sz="1400" dirty="0">
                          <a:solidFill>
                            <a:schemeClr val="bg2"/>
                          </a:solidFill>
                        </a:rPr>
                        <a:t>Safety</a:t>
                      </a:r>
                    </a:p>
                  </a:txBody>
                  <a:tcPr marL="86627" marR="86627" marT="34290" marB="34290" anchor="b">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400" dirty="0">
                          <a:solidFill>
                            <a:schemeClr val="bg2"/>
                          </a:solidFill>
                        </a:rPr>
                        <a:t>Home/</a:t>
                      </a:r>
                    </a:p>
                    <a:p>
                      <a:pPr algn="ctr"/>
                      <a:r>
                        <a:rPr lang="en-US" sz="1400" dirty="0">
                          <a:solidFill>
                            <a:schemeClr val="bg2"/>
                          </a:solidFill>
                        </a:rPr>
                        <a:t>Self-Use</a:t>
                      </a:r>
                    </a:p>
                  </a:txBody>
                  <a:tcPr marL="86627" marR="86627" marT="34290" marB="34290" anchor="b">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400" dirty="0">
                          <a:solidFill>
                            <a:schemeClr val="bg2"/>
                          </a:solidFill>
                        </a:rPr>
                        <a:t>AAE*</a:t>
                      </a:r>
                    </a:p>
                  </a:txBody>
                  <a:tcPr marL="86627" marR="86627" marT="34290" marB="34290" anchor="b">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400" dirty="0">
                          <a:solidFill>
                            <a:schemeClr val="bg2"/>
                          </a:solidFill>
                        </a:rPr>
                        <a:t>HAE w/</a:t>
                      </a:r>
                      <a:r>
                        <a:rPr lang="en-US" sz="1400" dirty="0" err="1">
                          <a:solidFill>
                            <a:schemeClr val="bg2"/>
                          </a:solidFill>
                        </a:rPr>
                        <a:t>nl</a:t>
                      </a:r>
                      <a:r>
                        <a:rPr lang="en-US" sz="1400" dirty="0">
                          <a:solidFill>
                            <a:schemeClr val="bg2"/>
                          </a:solidFill>
                        </a:rPr>
                        <a:t> C1-INH*</a:t>
                      </a:r>
                    </a:p>
                  </a:txBody>
                  <a:tcPr marL="86627" marR="86627" marT="34290" marB="34290" anchor="b">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400" dirty="0">
                          <a:solidFill>
                            <a:schemeClr val="bg2"/>
                          </a:solidFill>
                        </a:rPr>
                        <a:t>ACE*</a:t>
                      </a:r>
                    </a:p>
                  </a:txBody>
                  <a:tcPr marL="86627" marR="86627" marT="34290" marB="34290" anchor="b">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469148">
                <a:tc>
                  <a:txBody>
                    <a:bodyPr/>
                    <a:lstStyle/>
                    <a:p>
                      <a:r>
                        <a:rPr lang="en-US" sz="1400" dirty="0">
                          <a:solidFill>
                            <a:schemeClr val="tx1"/>
                          </a:solidFill>
                        </a:rPr>
                        <a:t>pdC1-INH</a:t>
                      </a:r>
                    </a:p>
                  </a:txBody>
                  <a:tcPr marL="86627" marR="8662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400" dirty="0">
                          <a:solidFill>
                            <a:schemeClr val="tx1"/>
                          </a:solidFill>
                        </a:rPr>
                        <a:t>All ages</a:t>
                      </a:r>
                    </a:p>
                  </a:txBody>
                  <a:tcPr marL="86627" marR="8662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IV</a:t>
                      </a:r>
                    </a:p>
                  </a:txBody>
                  <a:tcPr marL="86627" marR="8662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20 U/kg</a:t>
                      </a:r>
                    </a:p>
                  </a:txBody>
                  <a:tcPr marL="86627" marR="8662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400" dirty="0">
                          <a:solidFill>
                            <a:schemeClr val="tx1"/>
                          </a:solidFill>
                        </a:rPr>
                        <a:t>Infectious</a:t>
                      </a:r>
                      <a:r>
                        <a:rPr lang="en-US" sz="1400" baseline="0" dirty="0">
                          <a:solidFill>
                            <a:schemeClr val="tx1"/>
                          </a:solidFill>
                        </a:rPr>
                        <a:t> (?)</a:t>
                      </a:r>
                      <a:endParaRPr lang="en-US" sz="1400" dirty="0">
                        <a:solidFill>
                          <a:schemeClr val="tx1"/>
                        </a:solidFill>
                      </a:endParaRPr>
                    </a:p>
                  </a:txBody>
                  <a:tcPr marL="86627" marR="8662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Y/Y</a:t>
                      </a:r>
                    </a:p>
                  </a:txBody>
                  <a:tcPr marL="86627" marR="8662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a:t>
                      </a:r>
                    </a:p>
                  </a:txBody>
                  <a:tcPr marL="86627" marR="8662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a:t>
                      </a:r>
                    </a:p>
                  </a:txBody>
                  <a:tcPr marL="86627" marR="8662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a:t>
                      </a:r>
                    </a:p>
                  </a:txBody>
                  <a:tcPr marL="86627" marR="8662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78938">
                <a:tc>
                  <a:txBody>
                    <a:bodyPr/>
                    <a:lstStyle/>
                    <a:p>
                      <a:r>
                        <a:rPr lang="en-US" sz="1400" dirty="0">
                          <a:solidFill>
                            <a:schemeClr val="tx1"/>
                          </a:solidFill>
                        </a:rPr>
                        <a:t>Ecallantide</a:t>
                      </a:r>
                    </a:p>
                  </a:txBody>
                  <a:tcPr marL="86627" marR="8662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l"/>
                      <a:r>
                        <a:rPr lang="en-US" sz="1400" dirty="0">
                          <a:solidFill>
                            <a:schemeClr val="tx1"/>
                          </a:solidFill>
                        </a:rPr>
                        <a:t>Adolescent</a:t>
                      </a:r>
                    </a:p>
                  </a:txBody>
                  <a:tcPr marL="86627" marR="8662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400" dirty="0">
                          <a:solidFill>
                            <a:schemeClr val="tx1"/>
                          </a:solidFill>
                        </a:rPr>
                        <a:t>SC</a:t>
                      </a:r>
                    </a:p>
                  </a:txBody>
                  <a:tcPr marL="86627" marR="8662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400" dirty="0">
                          <a:solidFill>
                            <a:schemeClr val="tx1"/>
                          </a:solidFill>
                        </a:rPr>
                        <a:t>30 mg</a:t>
                      </a:r>
                    </a:p>
                  </a:txBody>
                  <a:tcPr marL="86627" marR="8662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l"/>
                      <a:r>
                        <a:rPr lang="en-US" sz="1400" dirty="0">
                          <a:solidFill>
                            <a:schemeClr val="tx1"/>
                          </a:solidFill>
                        </a:rPr>
                        <a:t>Allergy</a:t>
                      </a:r>
                    </a:p>
                  </a:txBody>
                  <a:tcPr marL="86627" marR="8662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400" dirty="0">
                          <a:solidFill>
                            <a:schemeClr val="tx1"/>
                          </a:solidFill>
                        </a:rPr>
                        <a:t>Y/N</a:t>
                      </a:r>
                    </a:p>
                  </a:txBody>
                  <a:tcPr marL="86627" marR="8662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400" baseline="0" dirty="0">
                          <a:solidFill>
                            <a:schemeClr val="tx1"/>
                          </a:solidFill>
                        </a:rPr>
                        <a:t>+</a:t>
                      </a:r>
                      <a:endParaRPr lang="en-US" sz="1400" dirty="0">
                        <a:solidFill>
                          <a:schemeClr val="tx1"/>
                        </a:solidFill>
                      </a:endParaRPr>
                    </a:p>
                  </a:txBody>
                  <a:tcPr marL="86627" marR="8662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400" dirty="0">
                          <a:solidFill>
                            <a:schemeClr val="tx1"/>
                          </a:solidFill>
                        </a:rPr>
                        <a:t>+</a:t>
                      </a:r>
                    </a:p>
                  </a:txBody>
                  <a:tcPr marL="86627" marR="8662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400" dirty="0">
                          <a:solidFill>
                            <a:schemeClr val="tx1"/>
                          </a:solidFill>
                        </a:rPr>
                        <a:t>+</a:t>
                      </a:r>
                    </a:p>
                  </a:txBody>
                  <a:tcPr marL="86627" marR="8662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2"/>
                  </a:ext>
                </a:extLst>
              </a:tr>
              <a:tr h="469148">
                <a:tc>
                  <a:txBody>
                    <a:bodyPr/>
                    <a:lstStyle/>
                    <a:p>
                      <a:r>
                        <a:rPr lang="en-US" sz="1400" dirty="0">
                          <a:solidFill>
                            <a:schemeClr val="tx1"/>
                          </a:solidFill>
                        </a:rPr>
                        <a:t>Icatibant</a:t>
                      </a:r>
                    </a:p>
                  </a:txBody>
                  <a:tcPr marL="86627" marR="8662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400" dirty="0">
                          <a:solidFill>
                            <a:schemeClr val="tx1"/>
                          </a:solidFill>
                        </a:rPr>
                        <a:t>18</a:t>
                      </a:r>
                    </a:p>
                  </a:txBody>
                  <a:tcPr marL="86627" marR="8662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SC</a:t>
                      </a:r>
                    </a:p>
                  </a:txBody>
                  <a:tcPr marL="86627" marR="8662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30 mg</a:t>
                      </a:r>
                    </a:p>
                  </a:txBody>
                  <a:tcPr marL="86627" marR="8662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400" dirty="0">
                          <a:solidFill>
                            <a:schemeClr val="tx1"/>
                          </a:solidFill>
                        </a:rPr>
                        <a:t>Local pain</a:t>
                      </a:r>
                    </a:p>
                  </a:txBody>
                  <a:tcPr marL="86627" marR="8662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Y/Y</a:t>
                      </a:r>
                    </a:p>
                  </a:txBody>
                  <a:tcPr marL="86627" marR="8662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aseline="0" dirty="0">
                          <a:solidFill>
                            <a:schemeClr val="tx1"/>
                          </a:solidFill>
                        </a:rPr>
                        <a:t>+</a:t>
                      </a:r>
                      <a:endParaRPr lang="en-US" sz="1400" dirty="0">
                        <a:solidFill>
                          <a:schemeClr val="tx1"/>
                        </a:solidFill>
                      </a:endParaRPr>
                    </a:p>
                  </a:txBody>
                  <a:tcPr marL="86627" marR="8662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a:t>
                      </a:r>
                    </a:p>
                  </a:txBody>
                  <a:tcPr marL="86627" marR="8662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a:t>
                      </a:r>
                    </a:p>
                  </a:txBody>
                  <a:tcPr marL="86627" marR="8662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78938">
                <a:tc>
                  <a:txBody>
                    <a:bodyPr/>
                    <a:lstStyle/>
                    <a:p>
                      <a:r>
                        <a:rPr lang="en-US" sz="1400" dirty="0">
                          <a:solidFill>
                            <a:schemeClr val="tx1"/>
                          </a:solidFill>
                        </a:rPr>
                        <a:t>rhC1-INH</a:t>
                      </a:r>
                    </a:p>
                  </a:txBody>
                  <a:tcPr marL="86627" marR="8662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l"/>
                      <a:r>
                        <a:rPr lang="en-US" sz="1400" dirty="0">
                          <a:solidFill>
                            <a:schemeClr val="tx1"/>
                          </a:solidFill>
                        </a:rPr>
                        <a:t>Adolescent</a:t>
                      </a:r>
                    </a:p>
                  </a:txBody>
                  <a:tcPr marL="86627" marR="8662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400" dirty="0">
                          <a:solidFill>
                            <a:schemeClr val="tx1"/>
                          </a:solidFill>
                        </a:rPr>
                        <a:t>IV</a:t>
                      </a:r>
                    </a:p>
                  </a:txBody>
                  <a:tcPr marL="86627" marR="8662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400" dirty="0">
                          <a:solidFill>
                            <a:schemeClr val="tx1"/>
                          </a:solidFill>
                        </a:rPr>
                        <a:t>50 U/kg</a:t>
                      </a:r>
                    </a:p>
                  </a:txBody>
                  <a:tcPr marL="86627" marR="8662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l"/>
                      <a:r>
                        <a:rPr lang="en-US" sz="1400" dirty="0">
                          <a:solidFill>
                            <a:schemeClr val="tx1"/>
                          </a:solidFill>
                        </a:rPr>
                        <a:t>Allergy</a:t>
                      </a:r>
                    </a:p>
                  </a:txBody>
                  <a:tcPr marL="86627" marR="8662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400" dirty="0">
                          <a:solidFill>
                            <a:schemeClr val="tx1"/>
                          </a:solidFill>
                        </a:rPr>
                        <a:t>Y/Y</a:t>
                      </a:r>
                    </a:p>
                  </a:txBody>
                  <a:tcPr marL="86627" marR="8662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400" dirty="0">
                          <a:solidFill>
                            <a:schemeClr val="tx1"/>
                          </a:solidFill>
                        </a:rPr>
                        <a:t>+/-</a:t>
                      </a:r>
                    </a:p>
                  </a:txBody>
                  <a:tcPr marL="86627" marR="8662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400" dirty="0">
                          <a:solidFill>
                            <a:schemeClr val="tx1"/>
                          </a:solidFill>
                        </a:rPr>
                        <a:t>?</a:t>
                      </a:r>
                    </a:p>
                  </a:txBody>
                  <a:tcPr marL="86627" marR="8662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400" dirty="0">
                          <a:solidFill>
                            <a:schemeClr val="tx1"/>
                          </a:solidFill>
                        </a:rPr>
                        <a:t>-</a:t>
                      </a:r>
                    </a:p>
                  </a:txBody>
                  <a:tcPr marL="86627" marR="8662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4"/>
                  </a:ext>
                </a:extLst>
              </a:tr>
              <a:tr h="469148">
                <a:tc>
                  <a:txBody>
                    <a:bodyPr/>
                    <a:lstStyle/>
                    <a:p>
                      <a:r>
                        <a:rPr lang="en-US" sz="1400" dirty="0">
                          <a:solidFill>
                            <a:schemeClr val="tx1"/>
                          </a:solidFill>
                        </a:rPr>
                        <a:t>pdC1-INH*</a:t>
                      </a:r>
                    </a:p>
                  </a:txBody>
                  <a:tcPr marL="86627" marR="8662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400" dirty="0">
                          <a:solidFill>
                            <a:schemeClr val="tx1"/>
                          </a:solidFill>
                        </a:rPr>
                        <a:t>All ages</a:t>
                      </a:r>
                    </a:p>
                  </a:txBody>
                  <a:tcPr marL="86627" marR="8662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IV</a:t>
                      </a:r>
                    </a:p>
                  </a:txBody>
                  <a:tcPr marL="86627" marR="8662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1000 U</a:t>
                      </a:r>
                    </a:p>
                  </a:txBody>
                  <a:tcPr marL="86627" marR="8662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400" dirty="0">
                          <a:solidFill>
                            <a:schemeClr val="tx1"/>
                          </a:solidFill>
                        </a:rPr>
                        <a:t>Infectious (?)</a:t>
                      </a:r>
                    </a:p>
                  </a:txBody>
                  <a:tcPr marL="86627" marR="8662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Y/Y</a:t>
                      </a:r>
                    </a:p>
                  </a:txBody>
                  <a:tcPr marL="86627" marR="8662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a:t>
                      </a:r>
                    </a:p>
                  </a:txBody>
                  <a:tcPr marL="86627" marR="8662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a:t>
                      </a:r>
                    </a:p>
                  </a:txBody>
                  <a:tcPr marL="86627" marR="8662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a:t>
                      </a:r>
                    </a:p>
                  </a:txBody>
                  <a:tcPr marL="86627" marR="8662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828327">
                <a:tc>
                  <a:txBody>
                    <a:bodyPr/>
                    <a:lstStyle/>
                    <a:p>
                      <a:r>
                        <a:rPr lang="en-US" sz="1400" dirty="0">
                          <a:solidFill>
                            <a:schemeClr val="tx1"/>
                          </a:solidFill>
                        </a:rPr>
                        <a:t>FFP*</a:t>
                      </a:r>
                    </a:p>
                  </a:txBody>
                  <a:tcPr marL="86627" marR="8662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l"/>
                      <a:r>
                        <a:rPr lang="en-US" sz="1400" dirty="0">
                          <a:solidFill>
                            <a:schemeClr val="tx1"/>
                          </a:solidFill>
                        </a:rPr>
                        <a:t>All ages</a:t>
                      </a:r>
                    </a:p>
                  </a:txBody>
                  <a:tcPr marL="86627" marR="8662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400" dirty="0">
                          <a:solidFill>
                            <a:schemeClr val="tx1"/>
                          </a:solidFill>
                        </a:rPr>
                        <a:t>IV</a:t>
                      </a:r>
                    </a:p>
                  </a:txBody>
                  <a:tcPr marL="86627" marR="8662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400" dirty="0">
                          <a:solidFill>
                            <a:schemeClr val="tx1"/>
                          </a:solidFill>
                        </a:rPr>
                        <a:t>2 U </a:t>
                      </a:r>
                      <a:br>
                        <a:rPr lang="en-US" sz="1400" dirty="0">
                          <a:solidFill>
                            <a:schemeClr val="tx1"/>
                          </a:solidFill>
                        </a:rPr>
                      </a:br>
                      <a:r>
                        <a:rPr lang="en-US" sz="1400" dirty="0">
                          <a:solidFill>
                            <a:schemeClr val="tx1"/>
                          </a:solidFill>
                        </a:rPr>
                        <a:t>(10 mL/Kg)</a:t>
                      </a:r>
                    </a:p>
                  </a:txBody>
                  <a:tcPr marL="86627" marR="8662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l"/>
                      <a:r>
                        <a:rPr lang="en-US" sz="1400" dirty="0">
                          <a:solidFill>
                            <a:schemeClr val="tx1"/>
                          </a:solidFill>
                        </a:rPr>
                        <a:t>Infectious worsening allergic</a:t>
                      </a:r>
                    </a:p>
                  </a:txBody>
                  <a:tcPr marL="86627" marR="8662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400" dirty="0">
                          <a:solidFill>
                            <a:schemeClr val="tx1"/>
                          </a:solidFill>
                        </a:rPr>
                        <a:t>N/N</a:t>
                      </a:r>
                    </a:p>
                  </a:txBody>
                  <a:tcPr marL="86627" marR="8662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400" dirty="0">
                          <a:solidFill>
                            <a:schemeClr val="tx1"/>
                          </a:solidFill>
                        </a:rPr>
                        <a:t>?</a:t>
                      </a:r>
                    </a:p>
                  </a:txBody>
                  <a:tcPr marL="86627" marR="8662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400" dirty="0">
                          <a:solidFill>
                            <a:schemeClr val="tx1"/>
                          </a:solidFill>
                        </a:rPr>
                        <a:t>?</a:t>
                      </a:r>
                    </a:p>
                  </a:txBody>
                  <a:tcPr marL="86627" marR="8662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400" dirty="0">
                          <a:solidFill>
                            <a:schemeClr val="tx1"/>
                          </a:solidFill>
                        </a:rPr>
                        <a:t>?</a:t>
                      </a:r>
                    </a:p>
                  </a:txBody>
                  <a:tcPr marL="86627" marR="8662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6"/>
                  </a:ext>
                </a:extLst>
              </a:tr>
            </a:tbl>
          </a:graphicData>
        </a:graphic>
      </p:graphicFrame>
      <p:sp>
        <p:nvSpPr>
          <p:cNvPr id="6" name="TextBox 5">
            <a:extLst>
              <a:ext uri="{FF2B5EF4-FFF2-40B4-BE49-F238E27FC236}">
                <a16:creationId xmlns:a16="http://schemas.microsoft.com/office/drawing/2014/main" id="{002D2CCB-43D6-4943-BD15-5486235D50AE}"/>
              </a:ext>
            </a:extLst>
          </p:cNvPr>
          <p:cNvSpPr txBox="1"/>
          <p:nvPr/>
        </p:nvSpPr>
        <p:spPr>
          <a:xfrm>
            <a:off x="3447733" y="5950155"/>
            <a:ext cx="8056879" cy="461663"/>
          </a:xfrm>
          <a:prstGeom prst="rect">
            <a:avLst/>
          </a:prstGeom>
          <a:noFill/>
        </p:spPr>
        <p:txBody>
          <a:bodyPr wrap="square" lIns="91438" tIns="45719" rIns="91438" bIns="45719" rtlCol="0">
            <a:spAutoFit/>
          </a:bodyPr>
          <a:lstStyle/>
          <a:p>
            <a:r>
              <a:rPr lang="en-US" sz="1200" dirty="0"/>
              <a:t>AAE, acquired angioedema; FDA, US Food and Drug Administration; FFP, fresh frozen plasma; IV, intravenous; N, no; nl, normal; pdC1-INH, plasma-derived C1 inhibitor; rhC1-INH, recombinant human C1 inhibitor; SC, subcutaneous; w/, with; Y, yes.</a:t>
            </a:r>
          </a:p>
        </p:txBody>
      </p:sp>
      <p:sp>
        <p:nvSpPr>
          <p:cNvPr id="8" name="TextBox 4">
            <a:extLst>
              <a:ext uri="{FF2B5EF4-FFF2-40B4-BE49-F238E27FC236}">
                <a16:creationId xmlns:a16="http://schemas.microsoft.com/office/drawing/2014/main" id="{046EE694-9566-4293-89CF-2D9C45A5E132}"/>
              </a:ext>
            </a:extLst>
          </p:cNvPr>
          <p:cNvSpPr txBox="1"/>
          <p:nvPr/>
        </p:nvSpPr>
        <p:spPr>
          <a:xfrm>
            <a:off x="1605517" y="6042486"/>
            <a:ext cx="2234328" cy="276999"/>
          </a:xfrm>
          <a:prstGeom prst="rect">
            <a:avLst/>
          </a:prstGeom>
          <a:noFill/>
        </p:spPr>
        <p:txBody>
          <a:bodyPr wrap="square" rtlCol="0">
            <a:spAutoFit/>
          </a:bodyPr>
          <a:lstStyle/>
          <a:p>
            <a:r>
              <a:rPr lang="en-US" sz="1200" dirty="0"/>
              <a:t>*Not FDA-approved  indications.</a:t>
            </a:r>
          </a:p>
        </p:txBody>
      </p:sp>
    </p:spTree>
    <p:extLst>
      <p:ext uri="{BB962C8B-B14F-4D97-AF65-F5344CB8AC3E}">
        <p14:creationId xmlns:p14="http://schemas.microsoft.com/office/powerpoint/2010/main" val="3235873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3121" y="111292"/>
            <a:ext cx="10308879" cy="1280890"/>
          </a:xfrm>
        </p:spPr>
        <p:txBody>
          <a:bodyPr/>
          <a:lstStyle/>
          <a:p>
            <a:r>
              <a:rPr lang="en-US" b="1" dirty="0">
                <a:solidFill>
                  <a:srgbClr val="006600"/>
                </a:solidFill>
                <a:latin typeface="Arial" panose="020B0604020202020204" pitchFamily="34" charset="0"/>
                <a:cs typeface="Arial" panose="020B0604020202020204" pitchFamily="34" charset="0"/>
              </a:rPr>
              <a:t>Fresh frozen plasma for the treatment of HAE</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892885" y="923276"/>
            <a:ext cx="7964162" cy="5698003"/>
          </a:xfrm>
          <a:prstGeom prst="rect">
            <a:avLst/>
          </a:prstGeom>
        </p:spPr>
      </p:pic>
      <p:pic>
        <p:nvPicPr>
          <p:cNvPr id="5" name="Picture 4"/>
          <p:cNvPicPr>
            <a:picLocks noChangeAspect="1"/>
          </p:cNvPicPr>
          <p:nvPr/>
        </p:nvPicPr>
        <p:blipFill>
          <a:blip r:embed="rId3"/>
          <a:stretch>
            <a:fillRect/>
          </a:stretch>
        </p:blipFill>
        <p:spPr>
          <a:xfrm>
            <a:off x="-80023" y="6019800"/>
            <a:ext cx="4074508" cy="671622"/>
          </a:xfrm>
          <a:prstGeom prst="rect">
            <a:avLst/>
          </a:prstGeom>
        </p:spPr>
      </p:pic>
      <p:pic>
        <p:nvPicPr>
          <p:cNvPr id="6" name="Picture 5"/>
          <p:cNvPicPr>
            <a:picLocks noChangeAspect="1"/>
          </p:cNvPicPr>
          <p:nvPr/>
        </p:nvPicPr>
        <p:blipFill>
          <a:blip r:embed="rId4"/>
          <a:stretch>
            <a:fillRect/>
          </a:stretch>
        </p:blipFill>
        <p:spPr>
          <a:xfrm>
            <a:off x="325992" y="5522537"/>
            <a:ext cx="1943371" cy="295316"/>
          </a:xfrm>
          <a:prstGeom prst="rect">
            <a:avLst/>
          </a:prstGeom>
        </p:spPr>
      </p:pic>
      <p:pic>
        <p:nvPicPr>
          <p:cNvPr id="7" name="Picture 6"/>
          <p:cNvPicPr>
            <a:picLocks noChangeAspect="1"/>
          </p:cNvPicPr>
          <p:nvPr/>
        </p:nvPicPr>
        <p:blipFill>
          <a:blip r:embed="rId5"/>
          <a:stretch>
            <a:fillRect/>
          </a:stretch>
        </p:blipFill>
        <p:spPr>
          <a:xfrm>
            <a:off x="325992" y="5005910"/>
            <a:ext cx="3478959" cy="314680"/>
          </a:xfrm>
          <a:prstGeom prst="rect">
            <a:avLst/>
          </a:prstGeom>
        </p:spPr>
      </p:pic>
    </p:spTree>
    <p:extLst>
      <p:ext uri="{BB962C8B-B14F-4D97-AF65-F5344CB8AC3E}">
        <p14:creationId xmlns:p14="http://schemas.microsoft.com/office/powerpoint/2010/main" val="1080694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3065" y="505665"/>
            <a:ext cx="7755353" cy="1280890"/>
          </a:xfrm>
        </p:spPr>
        <p:txBody>
          <a:bodyPr>
            <a:normAutofit/>
          </a:bodyPr>
          <a:lstStyle/>
          <a:p>
            <a:r>
              <a:rPr lang="en-US" dirty="0" err="1">
                <a:solidFill>
                  <a:srgbClr val="006600"/>
                </a:solidFill>
                <a:latin typeface="Arial" panose="020B0604020202020204" pitchFamily="34" charset="0"/>
                <a:cs typeface="Arial" panose="020B0604020202020204" pitchFamily="34" charset="0"/>
              </a:rPr>
              <a:t>Điều</a:t>
            </a:r>
            <a:r>
              <a:rPr lang="en-US" dirty="0">
                <a:solidFill>
                  <a:srgbClr val="006600"/>
                </a:solidFill>
                <a:latin typeface="Arial" panose="020B0604020202020204" pitchFamily="34" charset="0"/>
                <a:cs typeface="Arial" panose="020B0604020202020204" pitchFamily="34" charset="0"/>
              </a:rPr>
              <a:t> </a:t>
            </a:r>
            <a:r>
              <a:rPr lang="en-US" dirty="0" err="1">
                <a:solidFill>
                  <a:srgbClr val="006600"/>
                </a:solidFill>
                <a:latin typeface="Arial" panose="020B0604020202020204" pitchFamily="34" charset="0"/>
                <a:cs typeface="Arial" panose="020B0604020202020204" pitchFamily="34" charset="0"/>
              </a:rPr>
              <a:t>trị</a:t>
            </a:r>
            <a:r>
              <a:rPr lang="en-US" dirty="0">
                <a:solidFill>
                  <a:srgbClr val="006600"/>
                </a:solidFill>
                <a:latin typeface="Arial" panose="020B0604020202020204" pitchFamily="34" charset="0"/>
                <a:cs typeface="Arial" panose="020B0604020202020204" pitchFamily="34" charset="0"/>
              </a:rPr>
              <a:t> </a:t>
            </a:r>
            <a:r>
              <a:rPr lang="en-US" dirty="0" err="1">
                <a:solidFill>
                  <a:srgbClr val="006600"/>
                </a:solidFill>
                <a:latin typeface="Arial" panose="020B0604020202020204" pitchFamily="34" charset="0"/>
                <a:cs typeface="Arial" panose="020B0604020202020204" pitchFamily="34" charset="0"/>
              </a:rPr>
              <a:t>dự</a:t>
            </a:r>
            <a:r>
              <a:rPr lang="en-US" dirty="0">
                <a:solidFill>
                  <a:srgbClr val="006600"/>
                </a:solidFill>
                <a:latin typeface="Arial" panose="020B0604020202020204" pitchFamily="34" charset="0"/>
                <a:cs typeface="Arial" panose="020B0604020202020204" pitchFamily="34" charset="0"/>
              </a:rPr>
              <a:t> </a:t>
            </a:r>
            <a:r>
              <a:rPr lang="en-US" dirty="0" err="1">
                <a:solidFill>
                  <a:srgbClr val="006600"/>
                </a:solidFill>
                <a:latin typeface="Arial" panose="020B0604020202020204" pitchFamily="34" charset="0"/>
                <a:cs typeface="Arial" panose="020B0604020202020204" pitchFamily="34" charset="0"/>
              </a:rPr>
              <a:t>phòng</a:t>
            </a:r>
            <a:r>
              <a:rPr lang="en-US" dirty="0">
                <a:solidFill>
                  <a:srgbClr val="006600"/>
                </a:solidFill>
                <a:latin typeface="Arial" panose="020B0604020202020204" pitchFamily="34" charset="0"/>
                <a:cs typeface="Arial" panose="020B0604020202020204" pitchFamily="34" charset="0"/>
              </a:rPr>
              <a:t> </a:t>
            </a:r>
            <a:r>
              <a:rPr lang="en-US" dirty="0" err="1">
                <a:solidFill>
                  <a:srgbClr val="006600"/>
                </a:solidFill>
                <a:latin typeface="Arial" panose="020B0604020202020204" pitchFamily="34" charset="0"/>
                <a:cs typeface="Arial" panose="020B0604020202020204" pitchFamily="34" charset="0"/>
              </a:rPr>
              <a:t>ngắn</a:t>
            </a:r>
            <a:r>
              <a:rPr lang="en-US" dirty="0">
                <a:solidFill>
                  <a:srgbClr val="006600"/>
                </a:solidFill>
                <a:latin typeface="Arial" panose="020B0604020202020204" pitchFamily="34" charset="0"/>
                <a:cs typeface="Arial" panose="020B0604020202020204" pitchFamily="34" charset="0"/>
              </a:rPr>
              <a:t> </a:t>
            </a:r>
            <a:r>
              <a:rPr lang="en-US" dirty="0" err="1">
                <a:solidFill>
                  <a:srgbClr val="006600"/>
                </a:solidFill>
                <a:latin typeface="Arial" panose="020B0604020202020204" pitchFamily="34" charset="0"/>
                <a:cs typeface="Arial" panose="020B0604020202020204" pitchFamily="34" charset="0"/>
              </a:rPr>
              <a:t>hạn</a:t>
            </a:r>
            <a:r>
              <a:rPr lang="en-US" dirty="0">
                <a:solidFill>
                  <a:srgbClr val="006600"/>
                </a:solidFill>
                <a:latin typeface="Arial" panose="020B0604020202020204" pitchFamily="34" charset="0"/>
                <a:cs typeface="Arial" panose="020B0604020202020204" pitchFamily="34" charset="0"/>
              </a:rPr>
              <a:t> HAE</a:t>
            </a:r>
          </a:p>
        </p:txBody>
      </p:sp>
      <p:sp>
        <p:nvSpPr>
          <p:cNvPr id="3" name="Content Placeholder 2"/>
          <p:cNvSpPr>
            <a:spLocks noGrp="1"/>
          </p:cNvSpPr>
          <p:nvPr>
            <p:ph idx="1"/>
          </p:nvPr>
        </p:nvSpPr>
        <p:spPr>
          <a:xfrm>
            <a:off x="2423041" y="2121244"/>
            <a:ext cx="8915400" cy="3777622"/>
          </a:xfrm>
        </p:spPr>
        <p:txBody>
          <a:bodyPr>
            <a:normAutofit/>
          </a:bodyPr>
          <a:lstStyle/>
          <a:p>
            <a:r>
              <a:rPr lang="en-US" sz="2000" dirty="0" err="1">
                <a:latin typeface="Arial" panose="020B0604020202020204" pitchFamily="34" charset="0"/>
                <a:cs typeface="Arial" panose="020B0604020202020204" pitchFamily="34" charset="0"/>
              </a:rPr>
              <a:t>Dự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phòng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ngắn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nhắc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trước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thủ</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thuật</a:t>
            </a:r>
            <a:r>
              <a:rPr lang="en-US" sz="2000" dirty="0">
                <a:latin typeface="Arial" panose="020B0604020202020204" pitchFamily="34" charset="0"/>
                <a:cs typeface="Arial" panose="020B0604020202020204" pitchFamily="34" charset="0"/>
              </a:rPr>
              <a:t> y khoa, </a:t>
            </a:r>
            <a:r>
              <a:rPr lang="en-US" sz="2000" dirty="0" err="1">
                <a:latin typeface="Arial" panose="020B0604020202020204" pitchFamily="34" charset="0"/>
                <a:cs typeface="Arial" panose="020B0604020202020204" pitchFamily="34" charset="0"/>
              </a:rPr>
              <a:t>nha</a:t>
            </a:r>
            <a:r>
              <a:rPr lang="en-US" sz="2000" dirty="0">
                <a:latin typeface="Arial" panose="020B0604020202020204" pitchFamily="34" charset="0"/>
                <a:cs typeface="Arial" panose="020B0604020202020204" pitchFamily="34" charset="0"/>
              </a:rPr>
              <a:t> khoa </a:t>
            </a:r>
            <a:r>
              <a:rPr lang="en-US" sz="2000" dirty="0" err="1">
                <a:latin typeface="Arial" panose="020B0604020202020204" pitchFamily="34" charset="0"/>
                <a:cs typeface="Arial" panose="020B0604020202020204" pitchFamily="34" charset="0"/>
              </a:rPr>
              <a:t>hoặc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tiếp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xúc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yếu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tố</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nguy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gây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đợt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cấp</a:t>
            </a:r>
            <a:r>
              <a:rPr lang="en-US" sz="2000" dirty="0">
                <a:latin typeface="Arial" panose="020B0604020202020204" pitchFamily="34" charset="0"/>
                <a:cs typeface="Arial" panose="020B0604020202020204" pitchFamily="34" charset="0"/>
              </a:rPr>
              <a:t> HAE (94% </a:t>
            </a:r>
            <a:r>
              <a:rPr lang="en-US" sz="2000" dirty="0" err="1">
                <a:latin typeface="Arial" panose="020B0604020202020204" pitchFamily="34" charset="0"/>
                <a:cs typeface="Arial" panose="020B0604020202020204" pitchFamily="34" charset="0"/>
              </a:rPr>
              <a:t>đồng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thuận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bằng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chứng</a:t>
            </a:r>
            <a:r>
              <a:rPr lang="en-US" sz="2000" dirty="0">
                <a:latin typeface="Arial" panose="020B0604020202020204" pitchFamily="34" charset="0"/>
                <a:cs typeface="Arial" panose="020B0604020202020204" pitchFamily="34" charset="0"/>
              </a:rPr>
              <a:t> C)</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Pd C1-INH </a:t>
            </a:r>
            <a:r>
              <a:rPr lang="en-US" sz="2000" dirty="0" err="1">
                <a:latin typeface="Arial" panose="020B0604020202020204" pitchFamily="34" charset="0"/>
                <a:cs typeface="Arial" panose="020B0604020202020204" pitchFamily="34" charset="0"/>
              </a:rPr>
              <a:t>tĩnh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mạch</a:t>
            </a:r>
            <a:r>
              <a:rPr lang="en-US" sz="2000" dirty="0">
                <a:latin typeface="Arial" panose="020B0604020202020204" pitchFamily="34" charset="0"/>
                <a:cs typeface="Arial" panose="020B0604020202020204" pitchFamily="34" charset="0"/>
              </a:rPr>
              <a:t> là </a:t>
            </a:r>
            <a:r>
              <a:rPr lang="en-US" sz="2000" dirty="0" err="1">
                <a:latin typeface="Arial" panose="020B0604020202020204" pitchFamily="34" charset="0"/>
                <a:cs typeface="Arial" panose="020B0604020202020204" pitchFamily="34" charset="0"/>
              </a:rPr>
              <a:t>thuốc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dựphòng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ngắn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hạn</a:t>
            </a:r>
            <a:r>
              <a:rPr lang="en-US" sz="2000" dirty="0">
                <a:latin typeface="Arial" panose="020B0604020202020204" pitchFamily="34" charset="0"/>
                <a:cs typeface="Arial" panose="020B0604020202020204" pitchFamily="34" charset="0"/>
              </a:rPr>
              <a:t> HAE </a:t>
            </a:r>
            <a:r>
              <a:rPr lang="en-US" sz="2000" dirty="0" err="1">
                <a:latin typeface="Arial" panose="020B0604020202020204" pitchFamily="34" charset="0"/>
                <a:cs typeface="Arial" panose="020B0604020202020204" pitchFamily="34" charset="0"/>
              </a:rPr>
              <a:t>đầu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tay</a:t>
            </a:r>
            <a:r>
              <a:rPr lang="en-US" sz="2000" dirty="0">
                <a:latin typeface="Arial" panose="020B0604020202020204" pitchFamily="34" charset="0"/>
                <a:cs typeface="Arial" panose="020B0604020202020204" pitchFamily="34" charset="0"/>
              </a:rPr>
              <a:t> (91% </a:t>
            </a:r>
            <a:r>
              <a:rPr lang="en-US" sz="2000" dirty="0" err="1">
                <a:latin typeface="Arial" panose="020B0604020202020204" pitchFamily="34" charset="0"/>
                <a:cs typeface="Arial" panose="020B0604020202020204" pitchFamily="34" charset="0"/>
              </a:rPr>
              <a:t>đồng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thuận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bằng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chứng</a:t>
            </a:r>
            <a:r>
              <a:rPr lang="en-US" sz="2000" dirty="0">
                <a:latin typeface="Arial" panose="020B0604020202020204" pitchFamily="34" charset="0"/>
                <a:cs typeface="Arial" panose="020B0604020202020204" pitchFamily="34" charset="0"/>
              </a:rPr>
              <a:t> C)</a:t>
            </a:r>
          </a:p>
        </p:txBody>
      </p:sp>
      <p:pic>
        <p:nvPicPr>
          <p:cNvPr id="8" name="Picture 7"/>
          <p:cNvPicPr>
            <a:picLocks noChangeAspect="1"/>
          </p:cNvPicPr>
          <p:nvPr/>
        </p:nvPicPr>
        <p:blipFill>
          <a:blip r:embed="rId2"/>
          <a:stretch>
            <a:fillRect/>
          </a:stretch>
        </p:blipFill>
        <p:spPr>
          <a:xfrm>
            <a:off x="486249" y="6416949"/>
            <a:ext cx="9955014" cy="419158"/>
          </a:xfrm>
          <a:prstGeom prst="rect">
            <a:avLst/>
          </a:prstGeom>
        </p:spPr>
      </p:pic>
      <p:grpSp>
        <p:nvGrpSpPr>
          <p:cNvPr id="9" name="Group 8"/>
          <p:cNvGrpSpPr/>
          <p:nvPr/>
        </p:nvGrpSpPr>
        <p:grpSpPr>
          <a:xfrm>
            <a:off x="486249" y="6416949"/>
            <a:ext cx="9955014" cy="432068"/>
            <a:chOff x="486249" y="6416949"/>
            <a:chExt cx="9955014" cy="432068"/>
          </a:xfrm>
        </p:grpSpPr>
        <p:pic>
          <p:nvPicPr>
            <p:cNvPr id="10" name="Picture 9"/>
            <p:cNvPicPr>
              <a:picLocks noChangeAspect="1"/>
            </p:cNvPicPr>
            <p:nvPr/>
          </p:nvPicPr>
          <p:blipFill>
            <a:blip r:embed="rId2"/>
            <a:stretch>
              <a:fillRect/>
            </a:stretch>
          </p:blipFill>
          <p:spPr>
            <a:xfrm>
              <a:off x="486249" y="6416949"/>
              <a:ext cx="9955014" cy="419158"/>
            </a:xfrm>
            <a:prstGeom prst="rect">
              <a:avLst/>
            </a:prstGeom>
          </p:spPr>
        </p:pic>
        <p:pic>
          <p:nvPicPr>
            <p:cNvPr id="11" name="Picture 10"/>
            <p:cNvPicPr>
              <a:picLocks noChangeAspect="1"/>
            </p:cNvPicPr>
            <p:nvPr/>
          </p:nvPicPr>
          <p:blipFill>
            <a:blip r:embed="rId3"/>
            <a:stretch>
              <a:fillRect/>
            </a:stretch>
          </p:blipFill>
          <p:spPr>
            <a:xfrm>
              <a:off x="2745152" y="6499446"/>
              <a:ext cx="1876687" cy="316983"/>
            </a:xfrm>
            <a:prstGeom prst="rect">
              <a:avLst/>
            </a:prstGeom>
          </p:spPr>
        </p:pic>
        <p:pic>
          <p:nvPicPr>
            <p:cNvPr id="12" name="Picture 11"/>
            <p:cNvPicPr>
              <a:picLocks noChangeAspect="1"/>
            </p:cNvPicPr>
            <p:nvPr/>
          </p:nvPicPr>
          <p:blipFill>
            <a:blip r:embed="rId4"/>
            <a:stretch>
              <a:fillRect/>
            </a:stretch>
          </p:blipFill>
          <p:spPr>
            <a:xfrm>
              <a:off x="5689951" y="6515595"/>
              <a:ext cx="1190791" cy="333422"/>
            </a:xfrm>
            <a:prstGeom prst="rect">
              <a:avLst/>
            </a:prstGeom>
          </p:spPr>
        </p:pic>
      </p:grpSp>
    </p:spTree>
    <p:extLst>
      <p:ext uri="{BB962C8B-B14F-4D97-AF65-F5344CB8AC3E}">
        <p14:creationId xmlns:p14="http://schemas.microsoft.com/office/powerpoint/2010/main" val="2063118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3"/>
          <a:stretch>
            <a:fillRect/>
          </a:stretch>
        </p:blipFill>
        <p:spPr>
          <a:xfrm>
            <a:off x="324991" y="1459271"/>
            <a:ext cx="8153724" cy="3682327"/>
          </a:xfrm>
          <a:prstGeom prst="rect">
            <a:avLst/>
          </a:prstGeom>
        </p:spPr>
      </p:pic>
      <p:cxnSp>
        <p:nvCxnSpPr>
          <p:cNvPr id="6" name="Straight Connector 5"/>
          <p:cNvCxnSpPr/>
          <p:nvPr/>
        </p:nvCxnSpPr>
        <p:spPr>
          <a:xfrm flipV="1">
            <a:off x="4583155" y="3527982"/>
            <a:ext cx="3313568" cy="27161"/>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4"/>
          <a:srcRect l="34723" t="5241" r="1318" b="1857"/>
          <a:stretch/>
        </p:blipFill>
        <p:spPr>
          <a:xfrm>
            <a:off x="7478163" y="434917"/>
            <a:ext cx="4599160" cy="4983008"/>
          </a:xfrm>
          <a:prstGeom prst="rect">
            <a:avLst/>
          </a:prstGeom>
        </p:spPr>
      </p:pic>
      <p:pic>
        <p:nvPicPr>
          <p:cNvPr id="8" name="Picture 7"/>
          <p:cNvPicPr>
            <a:picLocks noChangeAspect="1"/>
          </p:cNvPicPr>
          <p:nvPr/>
        </p:nvPicPr>
        <p:blipFill>
          <a:blip r:embed="rId5"/>
          <a:stretch>
            <a:fillRect/>
          </a:stretch>
        </p:blipFill>
        <p:spPr>
          <a:xfrm>
            <a:off x="1448623" y="5758800"/>
            <a:ext cx="3277057" cy="304843"/>
          </a:xfrm>
          <a:prstGeom prst="rect">
            <a:avLst/>
          </a:prstGeom>
        </p:spPr>
      </p:pic>
      <p:pic>
        <p:nvPicPr>
          <p:cNvPr id="9" name="Picture 8"/>
          <p:cNvPicPr>
            <a:picLocks noChangeAspect="1"/>
          </p:cNvPicPr>
          <p:nvPr/>
        </p:nvPicPr>
        <p:blipFill>
          <a:blip r:embed="rId6"/>
          <a:stretch>
            <a:fillRect/>
          </a:stretch>
        </p:blipFill>
        <p:spPr>
          <a:xfrm>
            <a:off x="1284843" y="6146843"/>
            <a:ext cx="5601482" cy="238158"/>
          </a:xfrm>
          <a:prstGeom prst="rect">
            <a:avLst/>
          </a:prstGeom>
        </p:spPr>
      </p:pic>
      <p:pic>
        <p:nvPicPr>
          <p:cNvPr id="10" name="Picture 9"/>
          <p:cNvPicPr>
            <a:picLocks noChangeAspect="1"/>
          </p:cNvPicPr>
          <p:nvPr/>
        </p:nvPicPr>
        <p:blipFill>
          <a:blip r:embed="rId7"/>
          <a:stretch>
            <a:fillRect/>
          </a:stretch>
        </p:blipFill>
        <p:spPr>
          <a:xfrm>
            <a:off x="8861977" y="5446658"/>
            <a:ext cx="2553056" cy="819264"/>
          </a:xfrm>
          <a:prstGeom prst="rect">
            <a:avLst/>
          </a:prstGeom>
        </p:spPr>
      </p:pic>
      <p:sp>
        <p:nvSpPr>
          <p:cNvPr id="11" name="Oval 10"/>
          <p:cNvSpPr/>
          <p:nvPr/>
        </p:nvSpPr>
        <p:spPr>
          <a:xfrm>
            <a:off x="10866387" y="946779"/>
            <a:ext cx="801274" cy="4932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V="1">
            <a:off x="7645791" y="2433711"/>
            <a:ext cx="4199206" cy="211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645791" y="2602523"/>
            <a:ext cx="4199206" cy="7034"/>
          </a:xfrm>
          <a:prstGeom prst="line">
            <a:avLst/>
          </a:prstGeom>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75904" y="1845735"/>
            <a:ext cx="10390484" cy="1330250"/>
            <a:chOff x="1209637" y="5503659"/>
            <a:chExt cx="10390484" cy="1330250"/>
          </a:xfrm>
        </p:grpSpPr>
        <p:grpSp>
          <p:nvGrpSpPr>
            <p:cNvPr id="16" name="Group 15"/>
            <p:cNvGrpSpPr/>
            <p:nvPr/>
          </p:nvGrpSpPr>
          <p:grpSpPr>
            <a:xfrm>
              <a:off x="1209637" y="5503659"/>
              <a:ext cx="10390484" cy="1109791"/>
              <a:chOff x="1028884" y="5503660"/>
              <a:chExt cx="10390484" cy="1109791"/>
            </a:xfrm>
          </p:grpSpPr>
          <p:pic>
            <p:nvPicPr>
              <p:cNvPr id="18" name="Picture 17"/>
              <p:cNvPicPr>
                <a:picLocks noChangeAspect="1"/>
              </p:cNvPicPr>
              <p:nvPr/>
            </p:nvPicPr>
            <p:blipFill rotWithShape="1">
              <a:blip r:embed="rId8"/>
              <a:srcRect b="5742"/>
              <a:stretch/>
            </p:blipFill>
            <p:spPr>
              <a:xfrm>
                <a:off x="1028884" y="5503660"/>
                <a:ext cx="10390483" cy="1099160"/>
              </a:xfrm>
              <a:prstGeom prst="rect">
                <a:avLst/>
              </a:prstGeom>
            </p:spPr>
          </p:pic>
          <p:sp>
            <p:nvSpPr>
              <p:cNvPr id="19" name="Rectangle 18"/>
              <p:cNvSpPr/>
              <p:nvPr/>
            </p:nvSpPr>
            <p:spPr>
              <a:xfrm>
                <a:off x="7868094" y="6273209"/>
                <a:ext cx="3551274" cy="3402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a:blip r:embed="rId9"/>
            <a:stretch>
              <a:fillRect/>
            </a:stretch>
          </p:blipFill>
          <p:spPr>
            <a:xfrm>
              <a:off x="8314561" y="6443329"/>
              <a:ext cx="3019846" cy="390580"/>
            </a:xfrm>
            <a:prstGeom prst="rect">
              <a:avLst/>
            </a:prstGeom>
          </p:spPr>
        </p:pic>
      </p:grpSp>
    </p:spTree>
    <p:extLst>
      <p:ext uri="{BB962C8B-B14F-4D97-AF65-F5344CB8AC3E}">
        <p14:creationId xmlns:p14="http://schemas.microsoft.com/office/powerpoint/2010/main" val="350830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34217" y="294282"/>
            <a:ext cx="3893094" cy="523220"/>
          </a:xfrm>
          <a:prstGeom prst="rect">
            <a:avLst/>
          </a:prstGeom>
          <a:noFill/>
          <a:ln w="12700">
            <a:solidFill>
              <a:srgbClr val="006600"/>
            </a:solidFill>
          </a:ln>
        </p:spPr>
        <p:txBody>
          <a:bodyPr wrap="square" rtlCol="0">
            <a:spAutoFit/>
          </a:bodyPr>
          <a:lstStyle/>
          <a:p>
            <a:r>
              <a:rPr lang="en-US" sz="2800" b="1" dirty="0" err="1">
                <a:solidFill>
                  <a:srgbClr val="006600"/>
                </a:solidFill>
                <a:latin typeface="Arial" panose="020B0604020202020204" pitchFamily="34" charset="0"/>
                <a:cs typeface="Arial" panose="020B0604020202020204" pitchFamily="34" charset="0"/>
              </a:rPr>
              <a:t>Dự</a:t>
            </a:r>
            <a:r>
              <a:rPr lang="en-US" sz="2800" b="1" dirty="0">
                <a:solidFill>
                  <a:srgbClr val="006600"/>
                </a:solidFill>
                <a:latin typeface="Arial" panose="020B0604020202020204" pitchFamily="34" charset="0"/>
                <a:cs typeface="Arial" panose="020B0604020202020204" pitchFamily="34" charset="0"/>
              </a:rPr>
              <a:t> </a:t>
            </a:r>
            <a:r>
              <a:rPr lang="en-US" sz="2800" b="1" dirty="0" err="1">
                <a:solidFill>
                  <a:srgbClr val="006600"/>
                </a:solidFill>
                <a:latin typeface="Arial" panose="020B0604020202020204" pitchFamily="34" charset="0"/>
                <a:cs typeface="Arial" panose="020B0604020202020204" pitchFamily="34" charset="0"/>
              </a:rPr>
              <a:t>phòng</a:t>
            </a:r>
            <a:r>
              <a:rPr lang="en-US" sz="2800" b="1" dirty="0">
                <a:solidFill>
                  <a:srgbClr val="006600"/>
                </a:solidFill>
                <a:latin typeface="Arial" panose="020B0604020202020204" pitchFamily="34" charset="0"/>
                <a:cs typeface="Arial" panose="020B0604020202020204" pitchFamily="34" charset="0"/>
              </a:rPr>
              <a:t> </a:t>
            </a:r>
            <a:r>
              <a:rPr lang="en-US" sz="2800" b="1" dirty="0" err="1">
                <a:solidFill>
                  <a:srgbClr val="006600"/>
                </a:solidFill>
                <a:latin typeface="Arial" panose="020B0604020202020204" pitchFamily="34" charset="0"/>
                <a:cs typeface="Arial" panose="020B0604020202020204" pitchFamily="34" charset="0"/>
              </a:rPr>
              <a:t>ngắn</a:t>
            </a:r>
            <a:r>
              <a:rPr lang="en-US" sz="2800" b="1" dirty="0">
                <a:solidFill>
                  <a:srgbClr val="006600"/>
                </a:solidFill>
                <a:latin typeface="Arial" panose="020B0604020202020204" pitchFamily="34" charset="0"/>
                <a:cs typeface="Arial" panose="020B0604020202020204" pitchFamily="34" charset="0"/>
              </a:rPr>
              <a:t> </a:t>
            </a:r>
            <a:r>
              <a:rPr lang="en-US" sz="2800" b="1" dirty="0" err="1">
                <a:solidFill>
                  <a:srgbClr val="006600"/>
                </a:solidFill>
                <a:latin typeface="Arial" panose="020B0604020202020204" pitchFamily="34" charset="0"/>
                <a:cs typeface="Arial" panose="020B0604020202020204" pitchFamily="34" charset="0"/>
              </a:rPr>
              <a:t>hạn</a:t>
            </a:r>
            <a:endParaRPr lang="en-US" sz="2800" b="1" dirty="0">
              <a:solidFill>
                <a:srgbClr val="006600"/>
              </a:solidFill>
              <a:latin typeface="Arial" panose="020B0604020202020204" pitchFamily="34" charset="0"/>
              <a:cs typeface="Arial" panose="020B0604020202020204" pitchFamily="34" charset="0"/>
            </a:endParaRPr>
          </a:p>
        </p:txBody>
      </p:sp>
      <p:sp>
        <p:nvSpPr>
          <p:cNvPr id="7" name="TextBox 6"/>
          <p:cNvSpPr txBox="1"/>
          <p:nvPr/>
        </p:nvSpPr>
        <p:spPr>
          <a:xfrm>
            <a:off x="1297168" y="1259776"/>
            <a:ext cx="5113471" cy="1323439"/>
          </a:xfrm>
          <a:prstGeom prst="rect">
            <a:avLst/>
          </a:prstGeom>
          <a:noFill/>
          <a:ln w="12700">
            <a:solidFill>
              <a:srgbClr val="006600"/>
            </a:solidFill>
          </a:ln>
        </p:spPr>
        <p:txBody>
          <a:bodyPr wrap="square" rtlCol="0">
            <a:spAutoFit/>
          </a:bodyPr>
          <a:lstStyle/>
          <a:p>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Yếu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tố</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nguy</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cơ</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thấp</a:t>
            </a:r>
            <a:endParaRPr lang="en-US" sz="2000" b="1"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b="1" dirty="0" err="1">
                <a:latin typeface="Arial" panose="020B0604020202020204" pitchFamily="34" charset="0"/>
                <a:cs typeface="Arial" panose="020B0604020202020204" pitchFamily="34" charset="0"/>
              </a:rPr>
              <a:t>Nếu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có</a:t>
            </a:r>
            <a:r>
              <a:rPr lang="en-US" sz="2000" b="1" dirty="0">
                <a:latin typeface="Arial" panose="020B0604020202020204" pitchFamily="34" charset="0"/>
                <a:cs typeface="Arial" panose="020B0604020202020204" pitchFamily="34" charset="0"/>
              </a:rPr>
              <a:t> C1-INH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thiết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phòng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ngắn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hạn</a:t>
            </a:r>
            <a:r>
              <a:rPr lang="en-US" sz="2000" dirty="0">
                <a:latin typeface="Arial" panose="020B0604020202020204" pitchFamily="34" charset="0"/>
                <a:cs typeface="Arial" panose="020B0604020202020204" pitchFamily="34" charset="0"/>
              </a:rPr>
              <a:t>  </a:t>
            </a:r>
          </a:p>
        </p:txBody>
      </p:sp>
      <p:sp>
        <p:nvSpPr>
          <p:cNvPr id="8" name="TextBox 7"/>
          <p:cNvSpPr txBox="1"/>
          <p:nvPr/>
        </p:nvSpPr>
        <p:spPr>
          <a:xfrm>
            <a:off x="7092961" y="1259776"/>
            <a:ext cx="4802658" cy="1323439"/>
          </a:xfrm>
          <a:prstGeom prst="rect">
            <a:avLst/>
          </a:prstGeom>
          <a:noFill/>
          <a:ln w="12700">
            <a:solidFill>
              <a:srgbClr val="006600"/>
            </a:solidFill>
          </a:ln>
        </p:spPr>
        <p:txBody>
          <a:bodyPr wrap="square" rtlCol="0">
            <a:spAutoFit/>
          </a:bodyPr>
          <a:lstStyle/>
          <a:p>
            <a:r>
              <a:rPr lang="en-US" sz="2000" b="1" dirty="0" err="1">
                <a:latin typeface="Arial" panose="020B0604020202020204" pitchFamily="34" charset="0"/>
                <a:cs typeface="Arial" panose="020B0604020202020204" pitchFamily="34" charset="0"/>
              </a:rPr>
              <a:t>Yếu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tố</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nguy</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cơ</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cao</a:t>
            </a:r>
            <a:endParaRPr lang="en-US" sz="2000" b="1"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TA/danazol </a:t>
            </a:r>
            <a:r>
              <a:rPr lang="en-US" sz="2000" dirty="0" err="1">
                <a:latin typeface="Arial" panose="020B0604020202020204" pitchFamily="34" charset="0"/>
                <a:cs typeface="Arial" panose="020B0604020202020204" pitchFamily="34" charset="0"/>
              </a:rPr>
              <a:t>dựphòng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trước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theo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thời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thích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hợp</a:t>
            </a:r>
            <a:r>
              <a:rPr lang="en-US" sz="2000" dirty="0">
                <a:latin typeface="Arial" panose="020B0604020202020204" pitchFamily="34" charset="0"/>
                <a:cs typeface="Arial" panose="020B0604020202020204" pitchFamily="34" charset="0"/>
              </a:rPr>
              <a:t> </a:t>
            </a:r>
          </a:p>
        </p:txBody>
      </p:sp>
      <p:sp>
        <p:nvSpPr>
          <p:cNvPr id="9" name="TextBox 8"/>
          <p:cNvSpPr txBox="1"/>
          <p:nvPr/>
        </p:nvSpPr>
        <p:spPr>
          <a:xfrm>
            <a:off x="1297169" y="2837401"/>
            <a:ext cx="5113470" cy="2246769"/>
          </a:xfrm>
          <a:prstGeom prst="rect">
            <a:avLst/>
          </a:prstGeom>
          <a:noFill/>
          <a:ln w="12700">
            <a:solidFill>
              <a:srgbClr val="006600"/>
            </a:solidFill>
          </a:ln>
        </p:spPr>
        <p:txBody>
          <a:bodyPr wrap="square" rtlCol="0">
            <a:spAutoFit/>
          </a:bodyPr>
          <a:lstStyle/>
          <a:p>
            <a:r>
              <a:rPr lang="en-US" sz="2000" b="1" dirty="0" err="1">
                <a:latin typeface="Arial" panose="020B0604020202020204" pitchFamily="34" charset="0"/>
                <a:cs typeface="Arial" panose="020B0604020202020204" pitchFamily="34" charset="0"/>
              </a:rPr>
              <a:t>Nếu</a:t>
            </a:r>
            <a:r>
              <a:rPr lang="en-US" sz="2000" b="1" dirty="0">
                <a:latin typeface="Arial" panose="020B0604020202020204" pitchFamily="34" charset="0"/>
                <a:cs typeface="Arial" panose="020B0604020202020204" pitchFamily="34" charset="0"/>
              </a:rPr>
              <a:t> C-INH </a:t>
            </a:r>
            <a:r>
              <a:rPr lang="en-US" sz="2000" b="1" dirty="0" err="1">
                <a:latin typeface="Arial" panose="020B0604020202020204" pitchFamily="34" charset="0"/>
                <a:cs typeface="Arial" panose="020B0604020202020204" pitchFamily="34" charset="0"/>
              </a:rPr>
              <a:t>không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có</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sẵn</a:t>
            </a:r>
            <a:r>
              <a:rPr lang="en-US" sz="2000" b="1" dirty="0">
                <a:latin typeface="Arial" panose="020B0604020202020204" pitchFamily="34" charset="0"/>
                <a:cs typeface="Arial" panose="020B0604020202020204" pitchFamily="34" charset="0"/>
              </a:rPr>
              <a:t> </a:t>
            </a:r>
          </a:p>
          <a:p>
            <a:endParaRPr lang="en-US" sz="2000" b="1" dirty="0">
              <a:latin typeface="Arial" panose="020B0604020202020204" pitchFamily="34" charset="0"/>
              <a:cs typeface="Arial" panose="020B0604020202020204" pitchFamily="34" charset="0"/>
            </a:endParaRPr>
          </a:p>
          <a:p>
            <a:r>
              <a:rPr lang="en-US" sz="2000" dirty="0" err="1">
                <a:latin typeface="Arial" panose="020B0604020202020204" pitchFamily="34" charset="0"/>
                <a:cs typeface="Arial" panose="020B0604020202020204" pitchFamily="34" charset="0"/>
              </a:rPr>
              <a:t>Dự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phòng</a:t>
            </a:r>
            <a:r>
              <a:rPr lang="en-US" sz="2000" dirty="0">
                <a:latin typeface="Arial" panose="020B0604020202020204" pitchFamily="34" charset="0"/>
                <a:cs typeface="Arial" panose="020B0604020202020204" pitchFamily="34" charset="0"/>
              </a:rPr>
              <a:t> 5 </a:t>
            </a:r>
            <a:r>
              <a:rPr lang="en-US" sz="2000" dirty="0" err="1">
                <a:latin typeface="Arial" panose="020B0604020202020204" pitchFamily="34" charset="0"/>
                <a:cs typeface="Arial" panose="020B0604020202020204" pitchFamily="34" charset="0"/>
              </a:rPr>
              <a:t>ngày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trước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2 </a:t>
            </a:r>
            <a:r>
              <a:rPr lang="en-US" sz="2000" dirty="0" err="1">
                <a:latin typeface="Arial" panose="020B0604020202020204" pitchFamily="34" charset="0"/>
                <a:cs typeface="Arial" panose="020B0604020202020204" pitchFamily="34" charset="0"/>
              </a:rPr>
              <a:t>ngày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thủ</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thuật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hoặc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tiếp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xúc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yếu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tố</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nguy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cơ</a:t>
            </a:r>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Danazol 10mg/kg/</a:t>
            </a:r>
            <a:r>
              <a:rPr lang="en-US" sz="2000" dirty="0" err="1">
                <a:latin typeface="Arial" panose="020B0604020202020204" pitchFamily="34" charset="0"/>
                <a:cs typeface="Arial" panose="020B0604020202020204" pitchFamily="34" charset="0"/>
              </a:rPr>
              <a:t>ngày</a:t>
            </a:r>
            <a:r>
              <a:rPr lang="en-US" sz="2000" dirty="0">
                <a:latin typeface="Arial" panose="020B0604020202020204" pitchFamily="34" charset="0"/>
                <a:cs typeface="Arial" panose="020B0604020202020204" pitchFamily="34" charset="0"/>
              </a:rPr>
              <a:t> (maximum 600mg/d) or</a:t>
            </a:r>
          </a:p>
          <a:p>
            <a:r>
              <a:rPr lang="en-US" sz="2000" dirty="0">
                <a:latin typeface="Arial" panose="020B0604020202020204" pitchFamily="34" charset="0"/>
                <a:cs typeface="Arial" panose="020B0604020202020204" pitchFamily="34" charset="0"/>
              </a:rPr>
              <a:t>TA, 75mg chia 2 </a:t>
            </a:r>
            <a:r>
              <a:rPr lang="en-US" sz="2000" dirty="0" err="1">
                <a:latin typeface="Arial" panose="020B0604020202020204" pitchFamily="34" charset="0"/>
                <a:cs typeface="Arial" panose="020B0604020202020204" pitchFamily="34" charset="0"/>
              </a:rPr>
              <a:t>đến</a:t>
            </a:r>
            <a:r>
              <a:rPr lang="en-US" sz="2000" dirty="0">
                <a:latin typeface="Arial" panose="020B0604020202020204" pitchFamily="34" charset="0"/>
                <a:cs typeface="Arial" panose="020B0604020202020204" pitchFamily="34" charset="0"/>
              </a:rPr>
              <a:t> 3 </a:t>
            </a:r>
            <a:r>
              <a:rPr lang="en-US" sz="2000" dirty="0" err="1">
                <a:latin typeface="Arial" panose="020B0604020202020204" pitchFamily="34" charset="0"/>
                <a:cs typeface="Arial" panose="020B0604020202020204" pitchFamily="34" charset="0"/>
              </a:rPr>
              <a:t>lần</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ngày</a:t>
            </a:r>
            <a:endParaRPr lang="en-US" sz="2000" dirty="0">
              <a:latin typeface="Arial" panose="020B0604020202020204" pitchFamily="34" charset="0"/>
              <a:cs typeface="Arial" panose="020B0604020202020204" pitchFamily="34" charset="0"/>
            </a:endParaRPr>
          </a:p>
        </p:txBody>
      </p:sp>
      <p:sp>
        <p:nvSpPr>
          <p:cNvPr id="10" name="TextBox 9"/>
          <p:cNvSpPr txBox="1"/>
          <p:nvPr/>
        </p:nvSpPr>
        <p:spPr>
          <a:xfrm>
            <a:off x="7092961" y="2837401"/>
            <a:ext cx="4802658" cy="2554545"/>
          </a:xfrm>
          <a:prstGeom prst="rect">
            <a:avLst/>
          </a:prstGeom>
          <a:noFill/>
          <a:ln w="12700">
            <a:solidFill>
              <a:srgbClr val="006600"/>
            </a:solidFill>
          </a:ln>
        </p:spPr>
        <p:txBody>
          <a:bodyPr wrap="square" rtlCol="0">
            <a:spAutoFit/>
          </a:bodyPr>
          <a:lstStyle/>
          <a:p>
            <a:r>
              <a:rPr lang="en-US" sz="2000" b="1" dirty="0" err="1">
                <a:latin typeface="Arial" panose="020B0604020202020204" pitchFamily="34" charset="0"/>
                <a:cs typeface="Arial" panose="020B0604020202020204" pitchFamily="34" charset="0"/>
              </a:rPr>
              <a:t>Hoặc</a:t>
            </a:r>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C-INH </a:t>
            </a:r>
            <a:r>
              <a:rPr lang="en-US" sz="2000" b="1" dirty="0" err="1">
                <a:latin typeface="Arial" panose="020B0604020202020204" pitchFamily="34" charset="0"/>
                <a:cs typeface="Arial" panose="020B0604020202020204" pitchFamily="34" charset="0"/>
              </a:rPr>
              <a:t>có</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sẵn</a:t>
            </a:r>
            <a:endParaRPr lang="en-US"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1h </a:t>
            </a:r>
            <a:r>
              <a:rPr lang="en-US" sz="2000" dirty="0" err="1">
                <a:latin typeface="Arial" panose="020B0604020202020204" pitchFamily="34" charset="0"/>
                <a:cs typeface="Arial" panose="020B0604020202020204" pitchFamily="34" charset="0"/>
              </a:rPr>
              <a:t>trước</a:t>
            </a:r>
            <a:r>
              <a:rPr lang="en-US" sz="2000" dirty="0">
                <a:latin typeface="Arial" panose="020B0604020202020204" pitchFamily="34" charset="0"/>
                <a:cs typeface="Arial" panose="020B0604020202020204" pitchFamily="34" charset="0"/>
              </a:rPr>
              <a:t> PT</a:t>
            </a:r>
          </a:p>
          <a:p>
            <a:r>
              <a:rPr lang="en-US" sz="2000" dirty="0">
                <a:latin typeface="Arial" panose="020B0604020202020204" pitchFamily="34" charset="0"/>
                <a:cs typeface="Arial" panose="020B0604020202020204" pitchFamily="34" charset="0"/>
              </a:rPr>
              <a:t>500U </a:t>
            </a:r>
            <a:r>
              <a:rPr lang="en-US" sz="2000" dirty="0" err="1">
                <a:latin typeface="Arial" panose="020B0604020202020204" pitchFamily="34" charset="0"/>
                <a:cs typeface="Arial" panose="020B0604020202020204" pitchFamily="34" charset="0"/>
              </a:rPr>
              <a:t>nếu</a:t>
            </a:r>
            <a:r>
              <a:rPr lang="en-US" sz="2000" dirty="0">
                <a:latin typeface="Arial" panose="020B0604020202020204" pitchFamily="34" charset="0"/>
                <a:cs typeface="Arial" panose="020B0604020202020204" pitchFamily="34" charset="0"/>
              </a:rPr>
              <a:t> &lt;50kg</a:t>
            </a:r>
          </a:p>
          <a:p>
            <a:r>
              <a:rPr lang="en-US" sz="2000" dirty="0">
                <a:latin typeface="Arial" panose="020B0604020202020204" pitchFamily="34" charset="0"/>
                <a:cs typeface="Arial" panose="020B0604020202020204" pitchFamily="34" charset="0"/>
              </a:rPr>
              <a:t>1000 U </a:t>
            </a:r>
            <a:r>
              <a:rPr lang="en-US" sz="2000" dirty="0" err="1">
                <a:latin typeface="Arial" panose="020B0604020202020204" pitchFamily="34" charset="0"/>
                <a:cs typeface="Arial" panose="020B0604020202020204" pitchFamily="34" charset="0"/>
              </a:rPr>
              <a:t>nếu</a:t>
            </a:r>
            <a:r>
              <a:rPr lang="en-US" sz="2000" dirty="0">
                <a:latin typeface="Arial" panose="020B0604020202020204" pitchFamily="34" charset="0"/>
                <a:cs typeface="Arial" panose="020B0604020202020204" pitchFamily="34" charset="0"/>
              </a:rPr>
              <a:t>  &gt;50kg </a:t>
            </a:r>
          </a:p>
          <a:p>
            <a:r>
              <a:rPr lang="en-US" sz="2000" dirty="0">
                <a:latin typeface="Arial" panose="020B0604020202020204" pitchFamily="34" charset="0"/>
                <a:cs typeface="Arial" panose="020B0604020202020204" pitchFamily="34" charset="0"/>
              </a:rPr>
              <a:t>1500 U </a:t>
            </a:r>
            <a:r>
              <a:rPr lang="en-US" sz="2000" dirty="0" err="1">
                <a:latin typeface="Arial" panose="020B0604020202020204" pitchFamily="34" charset="0"/>
                <a:cs typeface="Arial" panose="020B0604020202020204" pitchFamily="34" charset="0"/>
              </a:rPr>
              <a:t>nếu</a:t>
            </a:r>
            <a:r>
              <a:rPr lang="en-US" sz="2000" dirty="0">
                <a:latin typeface="Arial" panose="020B0604020202020204" pitchFamily="34" charset="0"/>
                <a:cs typeface="Arial" panose="020B0604020202020204" pitchFamily="34" charset="0"/>
              </a:rPr>
              <a:t> &gt;100kg </a:t>
            </a:r>
          </a:p>
          <a:p>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thể</a:t>
            </a:r>
            <a:r>
              <a:rPr lang="en-US" sz="2000" dirty="0">
                <a:latin typeface="Arial" panose="020B0604020202020204" pitchFamily="34" charset="0"/>
                <a:cs typeface="Arial" panose="020B0604020202020204" pitchFamily="34" charset="0"/>
              </a:rPr>
              <a:t> dung 2 </a:t>
            </a:r>
            <a:r>
              <a:rPr lang="en-US" sz="2000" dirty="0" err="1">
                <a:latin typeface="Arial" panose="020B0604020202020204" pitchFamily="34" charset="0"/>
                <a:cs typeface="Arial" panose="020B0604020202020204" pitchFamily="34" charset="0"/>
              </a:rPr>
              <a:t>liều</a:t>
            </a:r>
            <a:r>
              <a:rPr lang="en-US" sz="2000" dirty="0">
                <a:latin typeface="Arial" panose="020B0604020202020204" pitchFamily="34" charset="0"/>
                <a:cs typeface="Arial" panose="020B0604020202020204" pitchFamily="34" charset="0"/>
              </a:rPr>
              <a:t> C1-INH</a:t>
            </a:r>
          </a:p>
        </p:txBody>
      </p:sp>
      <p:sp>
        <p:nvSpPr>
          <p:cNvPr id="11" name="TextBox 10"/>
          <p:cNvSpPr txBox="1"/>
          <p:nvPr/>
        </p:nvSpPr>
        <p:spPr>
          <a:xfrm>
            <a:off x="1297169" y="5800021"/>
            <a:ext cx="5113470" cy="707886"/>
          </a:xfrm>
          <a:prstGeom prst="rect">
            <a:avLst/>
          </a:prstGeom>
          <a:noFill/>
          <a:ln w="12700">
            <a:solidFill>
              <a:srgbClr val="006600"/>
            </a:solidFill>
          </a:ln>
        </p:spPr>
        <p:txBody>
          <a:bodyPr wrap="square" rtlCol="0">
            <a:spAutoFit/>
          </a:bodyPr>
          <a:lstStyle/>
          <a:p>
            <a:r>
              <a:rPr lang="en-US" sz="2000" dirty="0">
                <a:latin typeface="Arial" panose="020B0604020202020204" pitchFamily="34" charset="0"/>
                <a:cs typeface="Arial" panose="020B0604020202020204" pitchFamily="34" charset="0"/>
              </a:rPr>
              <a:t>FFP 1 -24h </a:t>
            </a:r>
            <a:r>
              <a:rPr lang="en-US" sz="2000" dirty="0" err="1">
                <a:latin typeface="Arial" panose="020B0604020202020204" pitchFamily="34" charset="0"/>
                <a:cs typeface="Arial" panose="020B0604020202020204" pitchFamily="34" charset="0"/>
              </a:rPr>
              <a:t>trước</a:t>
            </a:r>
            <a:r>
              <a:rPr lang="en-US" sz="2000" dirty="0">
                <a:latin typeface="Arial" panose="020B0604020202020204" pitchFamily="34" charset="0"/>
                <a:cs typeface="Arial" panose="020B0604020202020204" pitchFamily="34" charset="0"/>
              </a:rPr>
              <a:t> PT, 10ml/kg or 2U (400ml)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người </a:t>
            </a:r>
            <a:r>
              <a:rPr lang="en-US" sz="2000" dirty="0" err="1">
                <a:latin typeface="Arial" panose="020B0604020202020204" pitchFamily="34" charset="0"/>
                <a:cs typeface="Arial" panose="020B0604020202020204" pitchFamily="34" charset="0"/>
              </a:rPr>
              <a:t>lớn</a:t>
            </a:r>
            <a:endParaRPr lang="en-US" sz="2000" dirty="0">
              <a:latin typeface="Arial" panose="020B0604020202020204" pitchFamily="34" charset="0"/>
              <a:cs typeface="Arial" panose="020B0604020202020204" pitchFamily="34" charset="0"/>
            </a:endParaRPr>
          </a:p>
        </p:txBody>
      </p:sp>
      <p:sp>
        <p:nvSpPr>
          <p:cNvPr id="12" name="TextBox 11"/>
          <p:cNvSpPr txBox="1"/>
          <p:nvPr/>
        </p:nvSpPr>
        <p:spPr>
          <a:xfrm>
            <a:off x="7092961" y="5550861"/>
            <a:ext cx="4802658" cy="1323439"/>
          </a:xfrm>
          <a:prstGeom prst="rect">
            <a:avLst/>
          </a:prstGeom>
          <a:noFill/>
          <a:ln w="12700">
            <a:solidFill>
              <a:srgbClr val="006600"/>
            </a:solidFill>
          </a:ln>
        </p:spPr>
        <p:txBody>
          <a:bodyPr wrap="square" rtlCol="0">
            <a:spAutoFit/>
          </a:bodyPr>
          <a:lstStyle/>
          <a:p>
            <a:r>
              <a:rPr lang="en-US" sz="2000" dirty="0" err="1">
                <a:latin typeface="Arial" panose="020B0604020202020204" pitchFamily="34" charset="0"/>
                <a:cs typeface="Arial" panose="020B0604020202020204" pitchFamily="34" charset="0"/>
              </a:rPr>
              <a:t>Nếu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thời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C1-INH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sẵn</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FFP 1 - 24h </a:t>
            </a:r>
            <a:r>
              <a:rPr lang="en-US" sz="2000" dirty="0" err="1">
                <a:latin typeface="Arial" panose="020B0604020202020204" pitchFamily="34" charset="0"/>
                <a:cs typeface="Arial" panose="020B0604020202020204" pitchFamily="34" charset="0"/>
              </a:rPr>
              <a:t>trước</a:t>
            </a:r>
            <a:r>
              <a:rPr lang="en-US" sz="2000" dirty="0">
                <a:latin typeface="Arial" panose="020B0604020202020204" pitchFamily="34" charset="0"/>
                <a:cs typeface="Arial" panose="020B0604020202020204" pitchFamily="34" charset="0"/>
              </a:rPr>
              <a:t> PT, 10ml/kg </a:t>
            </a:r>
            <a:r>
              <a:rPr lang="en-US" sz="2000" dirty="0" err="1">
                <a:latin typeface="Arial" panose="020B0604020202020204" pitchFamily="34" charset="0"/>
                <a:cs typeface="Arial" panose="020B0604020202020204" pitchFamily="34" charset="0"/>
              </a:rPr>
              <a:t>hoặc</a:t>
            </a:r>
            <a:r>
              <a:rPr lang="en-US" sz="2000" dirty="0">
                <a:latin typeface="Arial" panose="020B0604020202020204" pitchFamily="34" charset="0"/>
                <a:cs typeface="Arial" panose="020B0604020202020204" pitchFamily="34" charset="0"/>
              </a:rPr>
              <a:t> 2U (400ml)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người </a:t>
            </a:r>
            <a:r>
              <a:rPr lang="en-US" sz="2000" dirty="0" err="1">
                <a:latin typeface="Arial" panose="020B0604020202020204" pitchFamily="34" charset="0"/>
                <a:cs typeface="Arial" panose="020B0604020202020204" pitchFamily="34" charset="0"/>
              </a:rPr>
              <a:t>lớn</a:t>
            </a:r>
            <a:endParaRPr lang="en-US" sz="2000" dirty="0">
              <a:latin typeface="Arial" panose="020B0604020202020204" pitchFamily="34" charset="0"/>
              <a:cs typeface="Arial" panose="020B0604020202020204" pitchFamily="34" charset="0"/>
            </a:endParaRPr>
          </a:p>
        </p:txBody>
      </p:sp>
      <p:cxnSp>
        <p:nvCxnSpPr>
          <p:cNvPr id="15" name="Straight Arrow Connector 14"/>
          <p:cNvCxnSpPr>
            <a:stCxn id="5" idx="2"/>
            <a:endCxn id="8" idx="0"/>
          </p:cNvCxnSpPr>
          <p:nvPr/>
        </p:nvCxnSpPr>
        <p:spPr>
          <a:xfrm>
            <a:off x="6580764" y="817502"/>
            <a:ext cx="2913526" cy="442274"/>
          </a:xfrm>
          <a:prstGeom prst="straightConnector1">
            <a:avLst/>
          </a:prstGeom>
          <a:ln w="38100">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5" idx="2"/>
            <a:endCxn id="7" idx="0"/>
          </p:cNvCxnSpPr>
          <p:nvPr/>
        </p:nvCxnSpPr>
        <p:spPr>
          <a:xfrm flipH="1">
            <a:off x="3853904" y="817502"/>
            <a:ext cx="2726860" cy="442274"/>
          </a:xfrm>
          <a:prstGeom prst="straightConnector1">
            <a:avLst/>
          </a:prstGeom>
          <a:ln w="38100">
            <a:solidFill>
              <a:srgbClr val="006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61677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06332"/>
            <a:ext cx="8911687" cy="1280890"/>
          </a:xfrm>
        </p:spPr>
        <p:txBody>
          <a:bodyPr/>
          <a:lstStyle/>
          <a:p>
            <a:r>
              <a:rPr lang="en-US" b="1" dirty="0">
                <a:solidFill>
                  <a:srgbClr val="006600"/>
                </a:solidFill>
              </a:rPr>
              <a:t>Long term prophylaxis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39860" y="1100086"/>
            <a:ext cx="12431860" cy="4410691"/>
          </a:xfrm>
          <a:prstGeom prst="rect">
            <a:avLst/>
          </a:prstGeom>
        </p:spPr>
      </p:pic>
    </p:spTree>
    <p:extLst>
      <p:ext uri="{BB962C8B-B14F-4D97-AF65-F5344CB8AC3E}">
        <p14:creationId xmlns:p14="http://schemas.microsoft.com/office/powerpoint/2010/main" val="5810751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235229" y="391519"/>
            <a:ext cx="10269383" cy="6020640"/>
          </a:xfrm>
          <a:prstGeom prst="rect">
            <a:avLst/>
          </a:prstGeom>
        </p:spPr>
      </p:pic>
    </p:spTree>
    <p:extLst>
      <p:ext uri="{BB962C8B-B14F-4D97-AF65-F5344CB8AC3E}">
        <p14:creationId xmlns:p14="http://schemas.microsoft.com/office/powerpoint/2010/main" val="3869514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9614" y="291744"/>
            <a:ext cx="10539272" cy="1280890"/>
          </a:xfrm>
        </p:spPr>
        <p:txBody>
          <a:bodyPr>
            <a:normAutofit/>
          </a:bodyPr>
          <a:lstStyle/>
          <a:p>
            <a:r>
              <a:rPr lang="en-US" dirty="0" err="1">
                <a:solidFill>
                  <a:srgbClr val="006600"/>
                </a:solidFill>
                <a:latin typeface="Arial" panose="020B0604020202020204" pitchFamily="34" charset="0"/>
                <a:cs typeface="Arial" panose="020B0604020202020204" pitchFamily="34" charset="0"/>
              </a:rPr>
              <a:t>Dự</a:t>
            </a:r>
            <a:r>
              <a:rPr lang="en-US" dirty="0">
                <a:solidFill>
                  <a:srgbClr val="006600"/>
                </a:solidFill>
                <a:latin typeface="Arial" panose="020B0604020202020204" pitchFamily="34" charset="0"/>
                <a:cs typeface="Arial" panose="020B0604020202020204" pitchFamily="34" charset="0"/>
              </a:rPr>
              <a:t>  </a:t>
            </a:r>
            <a:r>
              <a:rPr lang="en-US" dirty="0" err="1">
                <a:solidFill>
                  <a:srgbClr val="006600"/>
                </a:solidFill>
                <a:latin typeface="Arial" panose="020B0604020202020204" pitchFamily="34" charset="0"/>
                <a:cs typeface="Arial" panose="020B0604020202020204" pitchFamily="34" charset="0"/>
              </a:rPr>
              <a:t>phòng</a:t>
            </a:r>
            <a:r>
              <a:rPr lang="en-US" dirty="0">
                <a:solidFill>
                  <a:srgbClr val="006600"/>
                </a:solidFill>
                <a:latin typeface="Arial" panose="020B0604020202020204" pitchFamily="34" charset="0"/>
                <a:cs typeface="Arial" panose="020B0604020202020204" pitchFamily="34" charset="0"/>
              </a:rPr>
              <a:t> </a:t>
            </a:r>
            <a:r>
              <a:rPr lang="en-US" dirty="0" err="1">
                <a:solidFill>
                  <a:srgbClr val="006600"/>
                </a:solidFill>
                <a:latin typeface="Arial" panose="020B0604020202020204" pitchFamily="34" charset="0"/>
                <a:cs typeface="Arial" panose="020B0604020202020204" pitchFamily="34" charset="0"/>
              </a:rPr>
              <a:t>dài</a:t>
            </a:r>
            <a:r>
              <a:rPr lang="en-US" dirty="0">
                <a:solidFill>
                  <a:srgbClr val="006600"/>
                </a:solidFill>
                <a:latin typeface="Arial" panose="020B0604020202020204" pitchFamily="34" charset="0"/>
                <a:cs typeface="Arial" panose="020B0604020202020204" pitchFamily="34" charset="0"/>
              </a:rPr>
              <a:t> </a:t>
            </a:r>
            <a:r>
              <a:rPr lang="en-US" dirty="0" err="1">
                <a:solidFill>
                  <a:srgbClr val="006600"/>
                </a:solidFill>
                <a:latin typeface="Arial" panose="020B0604020202020204" pitchFamily="34" charset="0"/>
                <a:cs typeface="Arial" panose="020B0604020202020204" pitchFamily="34" charset="0"/>
              </a:rPr>
              <a:t>hạn</a:t>
            </a:r>
            <a:r>
              <a:rPr lang="en-US" dirty="0">
                <a:solidFill>
                  <a:srgbClr val="006600"/>
                </a:solidFill>
                <a:latin typeface="Arial" panose="020B0604020202020204" pitchFamily="34" charset="0"/>
                <a:cs typeface="Arial" panose="020B0604020202020204" pitchFamily="34" charset="0"/>
              </a:rPr>
              <a:t> HAE</a:t>
            </a:r>
          </a:p>
        </p:txBody>
      </p:sp>
      <p:sp>
        <p:nvSpPr>
          <p:cNvPr id="3" name="Content Placeholder 2"/>
          <p:cNvSpPr>
            <a:spLocks noGrp="1"/>
          </p:cNvSpPr>
          <p:nvPr>
            <p:ph idx="1"/>
          </p:nvPr>
        </p:nvSpPr>
        <p:spPr>
          <a:xfrm>
            <a:off x="1827646" y="1655131"/>
            <a:ext cx="9955014" cy="3777622"/>
          </a:xfrm>
        </p:spPr>
        <p:txBody>
          <a:bodyPr>
            <a:normAutofit/>
          </a:bodyPr>
          <a:lstStyle/>
          <a:p>
            <a:r>
              <a:rPr lang="en-US" sz="2000" dirty="0">
                <a:latin typeface="Arial" panose="020B0604020202020204" pitchFamily="34" charset="0"/>
                <a:cs typeface="Arial" panose="020B0604020202020204" pitchFamily="34" charset="0"/>
              </a:rPr>
              <a:t>C1-INH là </a:t>
            </a:r>
            <a:r>
              <a:rPr lang="en-US" sz="2000" dirty="0" err="1">
                <a:latin typeface="Arial" panose="020B0604020202020204" pitchFamily="34" charset="0"/>
                <a:cs typeface="Arial" panose="020B0604020202020204" pitchFamily="34" charset="0"/>
              </a:rPr>
              <a:t>thuốc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phòng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dài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đầu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tay</a:t>
            </a:r>
            <a:r>
              <a:rPr lang="en-US" sz="2000" dirty="0">
                <a:latin typeface="Arial" panose="020B0604020202020204" pitchFamily="34" charset="0"/>
                <a:cs typeface="Arial" panose="020B0604020202020204" pitchFamily="34" charset="0"/>
              </a:rPr>
              <a:t> (87% </a:t>
            </a:r>
            <a:r>
              <a:rPr lang="en-US" sz="2000" dirty="0" err="1">
                <a:latin typeface="Arial" panose="020B0604020202020204" pitchFamily="34" charset="0"/>
                <a:cs typeface="Arial" panose="020B0604020202020204" pitchFamily="34" charset="0"/>
              </a:rPr>
              <a:t>đồng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thuận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bằng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chứng</a:t>
            </a:r>
            <a:r>
              <a:rPr lang="en-US" sz="2000" dirty="0">
                <a:latin typeface="Arial" panose="020B0604020202020204" pitchFamily="34" charset="0"/>
                <a:cs typeface="Arial" panose="020B0604020202020204" pitchFamily="34" charset="0"/>
              </a:rPr>
              <a:t> A)</a:t>
            </a:r>
          </a:p>
          <a:p>
            <a:endParaRPr lang="en-US" sz="2000" dirty="0">
              <a:latin typeface="Arial" panose="020B0604020202020204" pitchFamily="34" charset="0"/>
              <a:cs typeface="Arial" panose="020B0604020202020204" pitchFamily="34" charset="0"/>
            </a:endParaRPr>
          </a:p>
          <a:p>
            <a:r>
              <a:rPr lang="en-US" sz="2000" dirty="0" err="1">
                <a:latin typeface="Arial" panose="020B0604020202020204" pitchFamily="34" charset="0"/>
                <a:cs typeface="Arial" panose="020B0604020202020204" pitchFamily="34" charset="0"/>
              </a:rPr>
              <a:t>Lanadelumab</a:t>
            </a:r>
            <a:r>
              <a:rPr lang="en-US" sz="2000" dirty="0">
                <a:latin typeface="Arial" panose="020B0604020202020204" pitchFamily="34" charset="0"/>
                <a:cs typeface="Arial" panose="020B0604020202020204" pitchFamily="34" charset="0"/>
              </a:rPr>
              <a:t> là </a:t>
            </a:r>
            <a:r>
              <a:rPr lang="en-US" sz="2000" dirty="0" err="1">
                <a:latin typeface="Arial" panose="020B0604020202020204" pitchFamily="34" charset="0"/>
                <a:cs typeface="Arial" panose="020B0604020202020204" pitchFamily="34" charset="0"/>
              </a:rPr>
              <a:t>thuốc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phòng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dài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đầu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tay</a:t>
            </a:r>
            <a:r>
              <a:rPr lang="en-US" sz="2000" dirty="0">
                <a:latin typeface="Arial" panose="020B0604020202020204" pitchFamily="34" charset="0"/>
                <a:cs typeface="Arial" panose="020B0604020202020204" pitchFamily="34" charset="0"/>
              </a:rPr>
              <a:t> (89% </a:t>
            </a:r>
            <a:r>
              <a:rPr lang="en-US" sz="2000" dirty="0" err="1">
                <a:latin typeface="Arial" panose="020B0604020202020204" pitchFamily="34" charset="0"/>
                <a:cs typeface="Arial" panose="020B0604020202020204" pitchFamily="34" charset="0"/>
              </a:rPr>
              <a:t>đồng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thuận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bằng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chứng</a:t>
            </a:r>
            <a:r>
              <a:rPr lang="en-US" sz="2000" dirty="0">
                <a:latin typeface="Arial" panose="020B0604020202020204" pitchFamily="34" charset="0"/>
                <a:cs typeface="Arial" panose="020B0604020202020204" pitchFamily="34" charset="0"/>
              </a:rPr>
              <a:t> A)</a:t>
            </a:r>
          </a:p>
          <a:p>
            <a:endParaRPr lang="en-US" sz="2000" dirty="0">
              <a:latin typeface="Arial" panose="020B0604020202020204" pitchFamily="34" charset="0"/>
              <a:cs typeface="Arial" panose="020B0604020202020204" pitchFamily="34" charset="0"/>
            </a:endParaRPr>
          </a:p>
          <a:p>
            <a:r>
              <a:rPr lang="en-US" sz="2000" dirty="0" err="1">
                <a:latin typeface="Arial" panose="020B0604020202020204" pitchFamily="34" charset="0"/>
                <a:cs typeface="Arial" panose="020B0604020202020204" pitchFamily="34" charset="0"/>
              </a:rPr>
              <a:t>Berotralstat</a:t>
            </a:r>
            <a:r>
              <a:rPr lang="en-US" sz="2000" dirty="0">
                <a:latin typeface="Arial" panose="020B0604020202020204" pitchFamily="34" charset="0"/>
                <a:cs typeface="Arial" panose="020B0604020202020204" pitchFamily="34" charset="0"/>
              </a:rPr>
              <a:t> là </a:t>
            </a:r>
            <a:r>
              <a:rPr lang="en-US" sz="2000" dirty="0" err="1">
                <a:latin typeface="Arial" panose="020B0604020202020204" pitchFamily="34" charset="0"/>
                <a:cs typeface="Arial" panose="020B0604020202020204" pitchFamily="34" charset="0"/>
              </a:rPr>
              <a:t>thuốc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phòng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dài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đầu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tay</a:t>
            </a:r>
            <a:r>
              <a:rPr lang="en-US" sz="2000" dirty="0">
                <a:latin typeface="Arial" panose="020B0604020202020204" pitchFamily="34" charset="0"/>
                <a:cs typeface="Arial" panose="020B0604020202020204" pitchFamily="34" charset="0"/>
              </a:rPr>
              <a:t> (81% </a:t>
            </a:r>
            <a:r>
              <a:rPr lang="en-US" sz="2000" dirty="0" err="1">
                <a:latin typeface="Arial" panose="020B0604020202020204" pitchFamily="34" charset="0"/>
                <a:cs typeface="Arial" panose="020B0604020202020204" pitchFamily="34" charset="0"/>
              </a:rPr>
              <a:t>đồng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thuận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bằng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chứng</a:t>
            </a:r>
            <a:r>
              <a:rPr lang="en-US" sz="2000" dirty="0">
                <a:latin typeface="Arial" panose="020B0604020202020204" pitchFamily="34" charset="0"/>
                <a:cs typeface="Arial" panose="020B0604020202020204" pitchFamily="34" charset="0"/>
              </a:rPr>
              <a:t> A)</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Androgens </a:t>
            </a:r>
            <a:r>
              <a:rPr lang="en-US" sz="2000" dirty="0" err="1">
                <a:latin typeface="Arial" panose="020B0604020202020204" pitchFamily="34" charset="0"/>
                <a:cs typeface="Arial" panose="020B0604020202020204" pitchFamily="34" charset="0"/>
              </a:rPr>
              <a:t>chỉ</a:t>
            </a:r>
            <a:r>
              <a:rPr lang="en-US" sz="2000" dirty="0">
                <a:latin typeface="Arial" panose="020B0604020202020204" pitchFamily="34" charset="0"/>
                <a:cs typeface="Arial" panose="020B0604020202020204" pitchFamily="34" charset="0"/>
              </a:rPr>
              <a:t> là </a:t>
            </a:r>
            <a:r>
              <a:rPr lang="en-US" sz="2000" dirty="0" err="1">
                <a:latin typeface="Arial" panose="020B0604020202020204" pitchFamily="34" charset="0"/>
                <a:cs typeface="Arial" panose="020B0604020202020204" pitchFamily="34" charset="0"/>
              </a:rPr>
              <a:t>thuốc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phòng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dài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hạn</a:t>
            </a:r>
            <a:r>
              <a:rPr lang="en-US" sz="2000" dirty="0">
                <a:latin typeface="Arial" panose="020B0604020202020204" pitchFamily="34" charset="0"/>
                <a:cs typeface="Arial" panose="020B0604020202020204" pitchFamily="34" charset="0"/>
              </a:rPr>
              <a:t> hang </a:t>
            </a:r>
            <a:r>
              <a:rPr lang="en-US" sz="2000" dirty="0" err="1">
                <a:latin typeface="Arial" panose="020B0604020202020204" pitchFamily="34" charset="0"/>
                <a:cs typeface="Arial" panose="020B0604020202020204" pitchFamily="34" charset="0"/>
              </a:rPr>
              <a:t>thứ</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hai</a:t>
            </a:r>
            <a:r>
              <a:rPr lang="en-US" sz="2000" dirty="0">
                <a:latin typeface="Arial" panose="020B0604020202020204" pitchFamily="34" charset="0"/>
                <a:cs typeface="Arial" panose="020B0604020202020204" pitchFamily="34" charset="0"/>
              </a:rPr>
              <a:t> (89% </a:t>
            </a:r>
            <a:r>
              <a:rPr lang="en-US" sz="2000" dirty="0" err="1">
                <a:latin typeface="Arial" panose="020B0604020202020204" pitchFamily="34" charset="0"/>
                <a:cs typeface="Arial" panose="020B0604020202020204" pitchFamily="34" charset="0"/>
              </a:rPr>
              <a:t>đồng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thuận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bằng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chứng</a:t>
            </a:r>
            <a:r>
              <a:rPr lang="en-US" sz="2000" dirty="0">
                <a:latin typeface="Arial" panose="020B0604020202020204" pitchFamily="34" charset="0"/>
                <a:cs typeface="Arial" panose="020B0604020202020204" pitchFamily="34" charset="0"/>
              </a:rPr>
              <a:t> C)</a:t>
            </a:r>
          </a:p>
          <a:p>
            <a:endParaRPr lang="en-US" sz="20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2"/>
          <a:stretch>
            <a:fillRect/>
          </a:stretch>
        </p:blipFill>
        <p:spPr>
          <a:xfrm>
            <a:off x="486249" y="6416949"/>
            <a:ext cx="9955014" cy="419158"/>
          </a:xfrm>
          <a:prstGeom prst="rect">
            <a:avLst/>
          </a:prstGeom>
        </p:spPr>
      </p:pic>
      <p:grpSp>
        <p:nvGrpSpPr>
          <p:cNvPr id="12" name="Group 11"/>
          <p:cNvGrpSpPr/>
          <p:nvPr/>
        </p:nvGrpSpPr>
        <p:grpSpPr>
          <a:xfrm>
            <a:off x="486249" y="6416949"/>
            <a:ext cx="9955014" cy="432068"/>
            <a:chOff x="486249" y="6416949"/>
            <a:chExt cx="9955014" cy="432068"/>
          </a:xfrm>
        </p:grpSpPr>
        <p:pic>
          <p:nvPicPr>
            <p:cNvPr id="13" name="Picture 12"/>
            <p:cNvPicPr>
              <a:picLocks noChangeAspect="1"/>
            </p:cNvPicPr>
            <p:nvPr/>
          </p:nvPicPr>
          <p:blipFill>
            <a:blip r:embed="rId2"/>
            <a:stretch>
              <a:fillRect/>
            </a:stretch>
          </p:blipFill>
          <p:spPr>
            <a:xfrm>
              <a:off x="486249" y="6416949"/>
              <a:ext cx="9955014" cy="419158"/>
            </a:xfrm>
            <a:prstGeom prst="rect">
              <a:avLst/>
            </a:prstGeom>
          </p:spPr>
        </p:pic>
        <p:pic>
          <p:nvPicPr>
            <p:cNvPr id="14" name="Picture 13"/>
            <p:cNvPicPr>
              <a:picLocks noChangeAspect="1"/>
            </p:cNvPicPr>
            <p:nvPr/>
          </p:nvPicPr>
          <p:blipFill>
            <a:blip r:embed="rId3"/>
            <a:stretch>
              <a:fillRect/>
            </a:stretch>
          </p:blipFill>
          <p:spPr>
            <a:xfrm>
              <a:off x="2745152" y="6499446"/>
              <a:ext cx="1876687" cy="316983"/>
            </a:xfrm>
            <a:prstGeom prst="rect">
              <a:avLst/>
            </a:prstGeom>
          </p:spPr>
        </p:pic>
        <p:pic>
          <p:nvPicPr>
            <p:cNvPr id="15" name="Picture 14"/>
            <p:cNvPicPr>
              <a:picLocks noChangeAspect="1"/>
            </p:cNvPicPr>
            <p:nvPr/>
          </p:nvPicPr>
          <p:blipFill>
            <a:blip r:embed="rId4"/>
            <a:stretch>
              <a:fillRect/>
            </a:stretch>
          </p:blipFill>
          <p:spPr>
            <a:xfrm>
              <a:off x="5689951" y="6515595"/>
              <a:ext cx="1190791" cy="333422"/>
            </a:xfrm>
            <a:prstGeom prst="rect">
              <a:avLst/>
            </a:prstGeom>
          </p:spPr>
        </p:pic>
      </p:grpSp>
    </p:spTree>
    <p:extLst>
      <p:ext uri="{BB962C8B-B14F-4D97-AF65-F5344CB8AC3E}">
        <p14:creationId xmlns:p14="http://schemas.microsoft.com/office/powerpoint/2010/main" val="29962159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6157" y="250646"/>
            <a:ext cx="6833028" cy="1280890"/>
          </a:xfrm>
        </p:spPr>
        <p:txBody>
          <a:bodyPr/>
          <a:lstStyle/>
          <a:p>
            <a:r>
              <a:rPr lang="en-US" dirty="0">
                <a:solidFill>
                  <a:srgbClr val="006600"/>
                </a:solidFill>
                <a:latin typeface="Arial" panose="020B0604020202020204" pitchFamily="34" charset="0"/>
                <a:cs typeface="Arial" panose="020B0604020202020204" pitchFamily="34" charset="0"/>
              </a:rPr>
              <a:t>HAE ở </a:t>
            </a:r>
            <a:r>
              <a:rPr lang="en-US" dirty="0" err="1">
                <a:solidFill>
                  <a:srgbClr val="006600"/>
                </a:solidFill>
                <a:latin typeface="Arial" panose="020B0604020202020204" pitchFamily="34" charset="0"/>
                <a:cs typeface="Arial" panose="020B0604020202020204" pitchFamily="34" charset="0"/>
              </a:rPr>
              <a:t>phụ</a:t>
            </a:r>
            <a:r>
              <a:rPr lang="en-US" dirty="0">
                <a:solidFill>
                  <a:srgbClr val="006600"/>
                </a:solidFill>
                <a:latin typeface="Arial" panose="020B0604020202020204" pitchFamily="34" charset="0"/>
                <a:cs typeface="Arial" panose="020B0604020202020204" pitchFamily="34" charset="0"/>
              </a:rPr>
              <a:t> </a:t>
            </a:r>
            <a:r>
              <a:rPr lang="en-US" dirty="0" err="1">
                <a:solidFill>
                  <a:srgbClr val="006600"/>
                </a:solidFill>
                <a:latin typeface="Arial" panose="020B0604020202020204" pitchFamily="34" charset="0"/>
                <a:cs typeface="Arial" panose="020B0604020202020204" pitchFamily="34" charset="0"/>
              </a:rPr>
              <a:t>nữ</a:t>
            </a:r>
            <a:r>
              <a:rPr lang="en-US" dirty="0">
                <a:solidFill>
                  <a:srgbClr val="006600"/>
                </a:solidFill>
                <a:latin typeface="Arial" panose="020B0604020202020204" pitchFamily="34" charset="0"/>
                <a:cs typeface="Arial" panose="020B0604020202020204" pitchFamily="34" charset="0"/>
              </a:rPr>
              <a:t> </a:t>
            </a:r>
            <a:r>
              <a:rPr lang="en-US" dirty="0" err="1">
                <a:solidFill>
                  <a:srgbClr val="006600"/>
                </a:solidFill>
                <a:latin typeface="Arial" panose="020B0604020202020204" pitchFamily="34" charset="0"/>
                <a:cs typeface="Arial" panose="020B0604020202020204" pitchFamily="34" charset="0"/>
              </a:rPr>
              <a:t>mang</a:t>
            </a:r>
            <a:r>
              <a:rPr lang="en-US" dirty="0">
                <a:solidFill>
                  <a:srgbClr val="006600"/>
                </a:solidFill>
                <a:latin typeface="Arial" panose="020B0604020202020204" pitchFamily="34" charset="0"/>
                <a:cs typeface="Arial" panose="020B0604020202020204" pitchFamily="34" charset="0"/>
              </a:rPr>
              <a:t> </a:t>
            </a:r>
            <a:r>
              <a:rPr lang="en-US" dirty="0" err="1">
                <a:solidFill>
                  <a:srgbClr val="006600"/>
                </a:solidFill>
                <a:latin typeface="Arial" panose="020B0604020202020204" pitchFamily="34" charset="0"/>
                <a:cs typeface="Arial" panose="020B0604020202020204" pitchFamily="34" charset="0"/>
              </a:rPr>
              <a:t>thai</a:t>
            </a:r>
            <a:endParaRPr lang="en-US" dirty="0"/>
          </a:p>
        </p:txBody>
      </p:sp>
      <p:pic>
        <p:nvPicPr>
          <p:cNvPr id="3" name="Picture 2"/>
          <p:cNvPicPr>
            <a:picLocks noChangeAspect="1"/>
          </p:cNvPicPr>
          <p:nvPr/>
        </p:nvPicPr>
        <p:blipFill>
          <a:blip r:embed="rId3"/>
          <a:stretch>
            <a:fillRect/>
          </a:stretch>
        </p:blipFill>
        <p:spPr>
          <a:xfrm>
            <a:off x="327417" y="1332518"/>
            <a:ext cx="5951913" cy="4722054"/>
          </a:xfrm>
          <a:prstGeom prst="rect">
            <a:avLst/>
          </a:prstGeom>
        </p:spPr>
      </p:pic>
      <p:pic>
        <p:nvPicPr>
          <p:cNvPr id="4" name="Picture 3"/>
          <p:cNvPicPr>
            <a:picLocks noChangeAspect="1"/>
          </p:cNvPicPr>
          <p:nvPr/>
        </p:nvPicPr>
        <p:blipFill>
          <a:blip r:embed="rId4"/>
          <a:stretch>
            <a:fillRect/>
          </a:stretch>
        </p:blipFill>
        <p:spPr>
          <a:xfrm>
            <a:off x="1359502" y="6495999"/>
            <a:ext cx="4439270" cy="362001"/>
          </a:xfrm>
          <a:prstGeom prst="rect">
            <a:avLst/>
          </a:prstGeom>
        </p:spPr>
      </p:pic>
      <p:pic>
        <p:nvPicPr>
          <p:cNvPr id="5" name="Picture 4"/>
          <p:cNvPicPr>
            <a:picLocks noChangeAspect="1"/>
          </p:cNvPicPr>
          <p:nvPr/>
        </p:nvPicPr>
        <p:blipFill>
          <a:blip r:embed="rId5"/>
          <a:stretch>
            <a:fillRect/>
          </a:stretch>
        </p:blipFill>
        <p:spPr>
          <a:xfrm>
            <a:off x="6279330" y="1332518"/>
            <a:ext cx="5670413" cy="4875082"/>
          </a:xfrm>
          <a:prstGeom prst="rect">
            <a:avLst/>
          </a:prstGeom>
        </p:spPr>
      </p:pic>
      <p:pic>
        <p:nvPicPr>
          <p:cNvPr id="6" name="Picture 5"/>
          <p:cNvPicPr>
            <a:picLocks noChangeAspect="1"/>
          </p:cNvPicPr>
          <p:nvPr/>
        </p:nvPicPr>
        <p:blipFill>
          <a:blip r:embed="rId6"/>
          <a:stretch>
            <a:fillRect/>
          </a:stretch>
        </p:blipFill>
        <p:spPr>
          <a:xfrm>
            <a:off x="8591640" y="6240264"/>
            <a:ext cx="2976033" cy="511469"/>
          </a:xfrm>
          <a:prstGeom prst="rect">
            <a:avLst/>
          </a:prstGeom>
        </p:spPr>
      </p:pic>
    </p:spTree>
    <p:extLst>
      <p:ext uri="{BB962C8B-B14F-4D97-AF65-F5344CB8AC3E}">
        <p14:creationId xmlns:p14="http://schemas.microsoft.com/office/powerpoint/2010/main" val="906590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6866782" y="6313651"/>
            <a:ext cx="5325218" cy="514422"/>
          </a:xfrm>
          <a:prstGeom prst="rect">
            <a:avLst/>
          </a:prstGeom>
        </p:spPr>
      </p:pic>
      <p:pic>
        <p:nvPicPr>
          <p:cNvPr id="4" name="Picture 3"/>
          <p:cNvPicPr>
            <a:picLocks noChangeAspect="1"/>
          </p:cNvPicPr>
          <p:nvPr/>
        </p:nvPicPr>
        <p:blipFill>
          <a:blip r:embed="rId3"/>
          <a:stretch>
            <a:fillRect/>
          </a:stretch>
        </p:blipFill>
        <p:spPr>
          <a:xfrm>
            <a:off x="3231929" y="136228"/>
            <a:ext cx="5675588" cy="6085166"/>
          </a:xfrm>
          <a:prstGeom prst="rect">
            <a:avLst/>
          </a:prstGeom>
        </p:spPr>
      </p:pic>
      <p:cxnSp>
        <p:nvCxnSpPr>
          <p:cNvPr id="6" name="Straight Connector 5"/>
          <p:cNvCxnSpPr/>
          <p:nvPr/>
        </p:nvCxnSpPr>
        <p:spPr>
          <a:xfrm>
            <a:off x="3626069" y="1905000"/>
            <a:ext cx="47296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563007" y="2254469"/>
            <a:ext cx="4303986" cy="31531"/>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a:stretch>
            <a:fillRect/>
          </a:stretch>
        </p:blipFill>
        <p:spPr>
          <a:xfrm>
            <a:off x="1996030" y="6483021"/>
            <a:ext cx="4393885" cy="256994"/>
          </a:xfrm>
          <a:prstGeom prst="rect">
            <a:avLst/>
          </a:prstGeom>
        </p:spPr>
      </p:pic>
      <p:sp>
        <p:nvSpPr>
          <p:cNvPr id="7" name="TextBox 6"/>
          <p:cNvSpPr txBox="1"/>
          <p:nvPr/>
        </p:nvSpPr>
        <p:spPr>
          <a:xfrm>
            <a:off x="9384384" y="5975097"/>
            <a:ext cx="2612571"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Laurence </a:t>
            </a:r>
            <a:r>
              <a:rPr lang="en-US" sz="1600" dirty="0" err="1">
                <a:latin typeface="Arial" panose="020B0604020202020204" pitchFamily="34" charset="0"/>
                <a:cs typeface="Arial" panose="020B0604020202020204" pitchFamily="34" charset="0"/>
              </a:rPr>
              <a:t>Bouilet</a:t>
            </a:r>
            <a:r>
              <a:rPr lang="en-US" sz="1600" dirty="0">
                <a:latin typeface="Arial" panose="020B0604020202020204" pitchFamily="34" charset="0"/>
                <a:cs typeface="Arial" panose="020B0604020202020204" pitchFamily="34" charset="0"/>
              </a:rPr>
              <a:t>, et al</a:t>
            </a:r>
          </a:p>
        </p:txBody>
      </p:sp>
    </p:spTree>
    <p:extLst>
      <p:ext uri="{BB962C8B-B14F-4D97-AF65-F5344CB8AC3E}">
        <p14:creationId xmlns:p14="http://schemas.microsoft.com/office/powerpoint/2010/main" val="313388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2592924" y="784505"/>
            <a:ext cx="5996872" cy="5561866"/>
          </a:xfrm>
          <a:prstGeom prst="rect">
            <a:avLst/>
          </a:prstGeom>
        </p:spPr>
      </p:pic>
      <p:pic>
        <p:nvPicPr>
          <p:cNvPr id="4" name="Picture 3"/>
          <p:cNvPicPr>
            <a:picLocks noChangeAspect="1"/>
          </p:cNvPicPr>
          <p:nvPr/>
        </p:nvPicPr>
        <p:blipFill>
          <a:blip r:embed="rId3"/>
          <a:stretch>
            <a:fillRect/>
          </a:stretch>
        </p:blipFill>
        <p:spPr>
          <a:xfrm>
            <a:off x="1359502" y="6495999"/>
            <a:ext cx="4439270" cy="362001"/>
          </a:xfrm>
          <a:prstGeom prst="rect">
            <a:avLst/>
          </a:prstGeom>
        </p:spPr>
      </p:pic>
      <p:pic>
        <p:nvPicPr>
          <p:cNvPr id="5" name="Picture 4"/>
          <p:cNvPicPr>
            <a:picLocks noChangeAspect="1"/>
          </p:cNvPicPr>
          <p:nvPr/>
        </p:nvPicPr>
        <p:blipFill>
          <a:blip r:embed="rId4"/>
          <a:stretch>
            <a:fillRect/>
          </a:stretch>
        </p:blipFill>
        <p:spPr>
          <a:xfrm>
            <a:off x="8591640" y="6240264"/>
            <a:ext cx="2976033" cy="511469"/>
          </a:xfrm>
          <a:prstGeom prst="rect">
            <a:avLst/>
          </a:prstGeom>
        </p:spPr>
      </p:pic>
      <p:pic>
        <p:nvPicPr>
          <p:cNvPr id="6" name="Picture 5"/>
          <p:cNvPicPr>
            <a:picLocks noChangeAspect="1"/>
          </p:cNvPicPr>
          <p:nvPr/>
        </p:nvPicPr>
        <p:blipFill>
          <a:blip r:embed="rId5"/>
          <a:stretch>
            <a:fillRect/>
          </a:stretch>
        </p:blipFill>
        <p:spPr>
          <a:xfrm>
            <a:off x="1637056" y="27904"/>
            <a:ext cx="8068801" cy="762106"/>
          </a:xfrm>
          <a:prstGeom prst="rect">
            <a:avLst/>
          </a:prstGeom>
        </p:spPr>
      </p:pic>
    </p:spTree>
    <p:extLst>
      <p:ext uri="{BB962C8B-B14F-4D97-AF65-F5344CB8AC3E}">
        <p14:creationId xmlns:p14="http://schemas.microsoft.com/office/powerpoint/2010/main" val="33260335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656" y="549722"/>
            <a:ext cx="5708933" cy="1280890"/>
          </a:xfrm>
        </p:spPr>
        <p:txBody>
          <a:bodyPr/>
          <a:lstStyle/>
          <a:p>
            <a:r>
              <a:rPr lang="en-US" b="1" dirty="0">
                <a:solidFill>
                  <a:srgbClr val="006600"/>
                </a:solidFill>
                <a:latin typeface="Arial" panose="020B0604020202020204" pitchFamily="34" charset="0"/>
                <a:cs typeface="Arial" panose="020B0604020202020204" pitchFamily="34" charset="0"/>
              </a:rPr>
              <a:t>HAE ở </a:t>
            </a:r>
            <a:r>
              <a:rPr lang="en-US" b="1" dirty="0" err="1">
                <a:solidFill>
                  <a:srgbClr val="006600"/>
                </a:solidFill>
                <a:latin typeface="Arial" panose="020B0604020202020204" pitchFamily="34" charset="0"/>
                <a:cs typeface="Arial" panose="020B0604020202020204" pitchFamily="34" charset="0"/>
              </a:rPr>
              <a:t>phụ</a:t>
            </a:r>
            <a:r>
              <a:rPr lang="en-US" b="1" dirty="0">
                <a:solidFill>
                  <a:srgbClr val="006600"/>
                </a:solidFill>
                <a:latin typeface="Arial" panose="020B0604020202020204" pitchFamily="34" charset="0"/>
                <a:cs typeface="Arial" panose="020B0604020202020204" pitchFamily="34" charset="0"/>
              </a:rPr>
              <a:t> </a:t>
            </a:r>
            <a:r>
              <a:rPr lang="en-US" b="1" dirty="0" err="1">
                <a:solidFill>
                  <a:srgbClr val="006600"/>
                </a:solidFill>
                <a:latin typeface="Arial" panose="020B0604020202020204" pitchFamily="34" charset="0"/>
                <a:cs typeface="Arial" panose="020B0604020202020204" pitchFamily="34" charset="0"/>
              </a:rPr>
              <a:t>nữ</a:t>
            </a:r>
            <a:r>
              <a:rPr lang="en-US" b="1" dirty="0">
                <a:solidFill>
                  <a:srgbClr val="006600"/>
                </a:solidFill>
                <a:latin typeface="Arial" panose="020B0604020202020204" pitchFamily="34" charset="0"/>
                <a:cs typeface="Arial" panose="020B0604020202020204" pitchFamily="34" charset="0"/>
              </a:rPr>
              <a:t> </a:t>
            </a:r>
            <a:r>
              <a:rPr lang="en-US" b="1" dirty="0" err="1">
                <a:solidFill>
                  <a:srgbClr val="006600"/>
                </a:solidFill>
                <a:latin typeface="Arial" panose="020B0604020202020204" pitchFamily="34" charset="0"/>
                <a:cs typeface="Arial" panose="020B0604020202020204" pitchFamily="34" charset="0"/>
              </a:rPr>
              <a:t>có</a:t>
            </a:r>
            <a:r>
              <a:rPr lang="en-US" b="1" dirty="0">
                <a:solidFill>
                  <a:srgbClr val="006600"/>
                </a:solidFill>
                <a:latin typeface="Arial" panose="020B0604020202020204" pitchFamily="34" charset="0"/>
                <a:cs typeface="Arial" panose="020B0604020202020204" pitchFamily="34" charset="0"/>
              </a:rPr>
              <a:t> </a:t>
            </a:r>
            <a:r>
              <a:rPr lang="en-US" b="1" dirty="0" err="1">
                <a:solidFill>
                  <a:srgbClr val="006600"/>
                </a:solidFill>
                <a:latin typeface="Arial" panose="020B0604020202020204" pitchFamily="34" charset="0"/>
                <a:cs typeface="Arial" panose="020B0604020202020204" pitchFamily="34" charset="0"/>
              </a:rPr>
              <a:t>thai</a:t>
            </a:r>
            <a:endParaRPr lang="en-US" b="1" dirty="0">
              <a:solidFill>
                <a:srgbClr val="0066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665139" y="1963053"/>
            <a:ext cx="9817702" cy="3563008"/>
          </a:xfrm>
        </p:spPr>
        <p:txBody>
          <a:bodyPr>
            <a:noAutofit/>
          </a:bodyPr>
          <a:lstStyle/>
          <a:p>
            <a:pPr>
              <a:spcBef>
                <a:spcPts val="400"/>
              </a:spcBef>
            </a:pPr>
            <a:r>
              <a:rPr lang="en-US" sz="2800" dirty="0">
                <a:latin typeface="Arial" panose="020B0604020202020204" pitchFamily="34" charset="0"/>
                <a:cs typeface="Arial" panose="020B0604020202020204" pitchFamily="34" charset="0"/>
              </a:rPr>
              <a:t>Androgens </a:t>
            </a:r>
            <a:r>
              <a:rPr lang="en-US" sz="2800" dirty="0" err="1">
                <a:latin typeface="Arial" panose="020B0604020202020204" pitchFamily="34" charset="0"/>
                <a:cs typeface="Arial" panose="020B0604020202020204" pitchFamily="34" charset="0"/>
              </a:rPr>
              <a:t>chống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chỉ</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định</a:t>
            </a:r>
            <a:endParaRPr lang="en-US" sz="2800" dirty="0">
              <a:latin typeface="Arial" panose="020B0604020202020204" pitchFamily="34" charset="0"/>
              <a:cs typeface="Arial" panose="020B0604020202020204" pitchFamily="34" charset="0"/>
            </a:endParaRPr>
          </a:p>
          <a:p>
            <a:pPr>
              <a:spcBef>
                <a:spcPts val="400"/>
              </a:spcBef>
            </a:pPr>
            <a:r>
              <a:rPr lang="en-US" sz="2800" dirty="0">
                <a:latin typeface="Arial" panose="020B0604020202020204" pitchFamily="34" charset="0"/>
                <a:cs typeface="Arial" panose="020B0604020202020204" pitchFamily="34" charset="0"/>
              </a:rPr>
              <a:t>Tranexamic acid </a:t>
            </a:r>
            <a:r>
              <a:rPr lang="en-US" sz="2800" dirty="0" err="1">
                <a:latin typeface="Arial" panose="020B0604020202020204" pitchFamily="34" charset="0"/>
                <a:cs typeface="Arial" panose="020B0604020202020204" pitchFamily="34" charset="0"/>
              </a:rPr>
              <a:t>cho</a:t>
            </a:r>
            <a:r>
              <a:rPr lang="en-US" sz="2800" dirty="0">
                <a:latin typeface="Arial" panose="020B0604020202020204" pitchFamily="34" charset="0"/>
                <a:cs typeface="Arial" panose="020B0604020202020204" pitchFamily="34" charset="0"/>
              </a:rPr>
              <a:t>  LTP </a:t>
            </a:r>
            <a:r>
              <a:rPr lang="en-US" sz="2800" dirty="0" err="1">
                <a:latin typeface="Arial" panose="020B0604020202020204" pitchFamily="34" charset="0"/>
                <a:cs typeface="Arial" panose="020B0604020202020204" pitchFamily="34" charset="0"/>
              </a:rPr>
              <a:t>chỉ</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khi</a:t>
            </a:r>
            <a:r>
              <a:rPr lang="en-US" sz="2800" dirty="0">
                <a:latin typeface="Arial" panose="020B0604020202020204" pitchFamily="34" charset="0"/>
                <a:cs typeface="Arial" panose="020B0604020202020204" pitchFamily="34" charset="0"/>
              </a:rPr>
              <a:t> C1-INH </a:t>
            </a:r>
            <a:r>
              <a:rPr lang="en-US" sz="2800" dirty="0" err="1">
                <a:latin typeface="Arial" panose="020B0604020202020204" pitchFamily="34" charset="0"/>
                <a:cs typeface="Arial" panose="020B0604020202020204" pitchFamily="34" charset="0"/>
              </a:rPr>
              <a:t>không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sẵn</a:t>
            </a:r>
            <a:endParaRPr lang="en-US" sz="2800" dirty="0">
              <a:latin typeface="Arial" panose="020B0604020202020204" pitchFamily="34" charset="0"/>
              <a:cs typeface="Arial" panose="020B0604020202020204" pitchFamily="34" charset="0"/>
            </a:endParaRPr>
          </a:p>
          <a:p>
            <a:r>
              <a:rPr lang="en-US" sz="2800" dirty="0" err="1">
                <a:latin typeface="Arial" panose="020B0604020202020204" pitchFamily="34" charset="0"/>
                <a:cs typeface="Arial" panose="020B0604020202020204" pitchFamily="34" charset="0"/>
              </a:rPr>
              <a:t>Đẻ</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thường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tốt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hơn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đẻ</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mổ</a:t>
            </a:r>
            <a:endParaRPr lang="en-US" sz="2800" dirty="0">
              <a:latin typeface="Arial" panose="020B0604020202020204" pitchFamily="34" charset="0"/>
              <a:cs typeface="Arial" panose="020B0604020202020204" pitchFamily="34" charset="0"/>
            </a:endParaRPr>
          </a:p>
          <a:p>
            <a:r>
              <a:rPr lang="en-US" sz="2800" dirty="0" err="1">
                <a:latin typeface="Arial" panose="020B0604020202020204" pitchFamily="34" charset="0"/>
                <a:cs typeface="Arial" panose="020B0604020202020204" pitchFamily="34" charset="0"/>
              </a:rPr>
              <a:t>Dự</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phòng</a:t>
            </a:r>
            <a:r>
              <a:rPr lang="en-US" sz="2800" dirty="0">
                <a:latin typeface="Arial" panose="020B0604020202020204" pitchFamily="34" charset="0"/>
                <a:cs typeface="Arial" panose="020B0604020202020204" pitchFamily="34" charset="0"/>
              </a:rPr>
              <a:t> HAE </a:t>
            </a:r>
            <a:r>
              <a:rPr lang="en-US" sz="2800" dirty="0" err="1">
                <a:latin typeface="Arial" panose="020B0604020202020204" pitchFamily="34" charset="0"/>
                <a:cs typeface="Arial" panose="020B0604020202020204" pitchFamily="34" charset="0"/>
              </a:rPr>
              <a:t>trong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quá</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sinh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nở</a:t>
            </a:r>
            <a:r>
              <a:rPr lang="en-US" sz="2800" dirty="0">
                <a:latin typeface="Arial" panose="020B0604020202020204" pitchFamily="34" charset="0"/>
                <a:cs typeface="Arial" panose="020B0604020202020204" pitchFamily="34" charset="0"/>
              </a:rPr>
              <a:t> là </a:t>
            </a:r>
            <a:r>
              <a:rPr lang="en-US" sz="2800" dirty="0" err="1">
                <a:latin typeface="Arial" panose="020B0604020202020204" pitchFamily="34" charset="0"/>
                <a:cs typeface="Arial" panose="020B0604020202020204" pitchFamily="34" charset="0"/>
              </a:rPr>
              <a:t>không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bắt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buộc</a:t>
            </a:r>
            <a:r>
              <a:rPr lang="en-US" sz="2800" dirty="0">
                <a:latin typeface="Arial" panose="020B0604020202020204" pitchFamily="34" charset="0"/>
                <a:cs typeface="Arial" panose="020B0604020202020204" pitchFamily="34" charset="0"/>
              </a:rPr>
              <a:t>.  </a:t>
            </a:r>
          </a:p>
          <a:p>
            <a:r>
              <a:rPr lang="en-US" sz="2800" dirty="0">
                <a:latin typeface="Arial" panose="020B0604020202020204" pitchFamily="34" charset="0"/>
                <a:cs typeface="Arial" panose="020B0604020202020204" pitchFamily="34" charset="0"/>
              </a:rPr>
              <a:t>HAE prophylaxis during delivery is not recommended</a:t>
            </a:r>
          </a:p>
          <a:p>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Gây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tê</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tủy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thích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hợp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hơn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đặt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nội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khí</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quản</a:t>
            </a:r>
            <a:r>
              <a:rPr lang="en-US" sz="2800" dirty="0">
                <a:latin typeface="Arial" panose="020B0604020202020204" pitchFamily="34" charset="0"/>
                <a:cs typeface="Arial" panose="020B0604020202020204" pitchFamily="34" charset="0"/>
              </a:rPr>
              <a:t>. </a:t>
            </a:r>
          </a:p>
          <a:p>
            <a:r>
              <a:rPr lang="en-US" sz="2800" dirty="0">
                <a:latin typeface="Arial" panose="020B0604020202020204" pitchFamily="34" charset="0"/>
                <a:cs typeface="Arial" panose="020B0604020202020204" pitchFamily="34" charset="0"/>
              </a:rPr>
              <a:t>pdC1-INH </a:t>
            </a:r>
            <a:r>
              <a:rPr lang="en-US" sz="2800" dirty="0" err="1">
                <a:latin typeface="Arial" panose="020B0604020202020204" pitchFamily="34" charset="0"/>
                <a:cs typeface="Arial" panose="020B0604020202020204" pitchFamily="34" charset="0"/>
              </a:rPr>
              <a:t>nên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được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sử</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dụng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mẹ</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cho</a:t>
            </a:r>
            <a:r>
              <a:rPr lang="en-US" sz="2800" dirty="0">
                <a:latin typeface="Arial" panose="020B0604020202020204" pitchFamily="34" charset="0"/>
                <a:cs typeface="Arial" panose="020B0604020202020204" pitchFamily="34" charset="0"/>
              </a:rPr>
              <a:t> con </a:t>
            </a:r>
            <a:r>
              <a:rPr lang="en-US" sz="2800" dirty="0" err="1">
                <a:latin typeface="Arial" panose="020B0604020202020204" pitchFamily="34" charset="0"/>
                <a:cs typeface="Arial" panose="020B0604020202020204" pitchFamily="34" charset="0"/>
              </a:rPr>
              <a:t>bú</a:t>
            </a:r>
            <a:r>
              <a:rPr lang="en-US" sz="2800" dirty="0">
                <a:latin typeface="Arial" panose="020B0604020202020204" pitchFamily="34" charset="0"/>
                <a:cs typeface="Arial" panose="020B0604020202020204" pitchFamily="34" charset="0"/>
              </a:rPr>
              <a:t>. </a:t>
            </a:r>
          </a:p>
          <a:p>
            <a:pPr>
              <a:spcBef>
                <a:spcPts val="400"/>
              </a:spcBef>
            </a:pPr>
            <a:endParaRPr lang="en-US" sz="28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a:srcRect t="11125" b="10999"/>
          <a:stretch/>
        </p:blipFill>
        <p:spPr>
          <a:xfrm>
            <a:off x="9654268" y="154212"/>
            <a:ext cx="2124075" cy="1676400"/>
          </a:xfrm>
          <a:prstGeom prst="rect">
            <a:avLst/>
          </a:prstGeom>
        </p:spPr>
      </p:pic>
    </p:spTree>
    <p:extLst>
      <p:ext uri="{BB962C8B-B14F-4D97-AF65-F5344CB8AC3E}">
        <p14:creationId xmlns:p14="http://schemas.microsoft.com/office/powerpoint/2010/main" val="18215271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9490" y="1970314"/>
            <a:ext cx="9558117" cy="4566410"/>
          </a:xfrm>
        </p:spPr>
        <p:txBody>
          <a:bodyPr>
            <a:noAutofit/>
          </a:bodyPr>
          <a:lstStyle/>
          <a:p>
            <a:r>
              <a:rPr lang="en-US" sz="2400" dirty="0" err="1">
                <a:latin typeface="Arial" panose="020B0604020202020204" pitchFamily="34" charset="0"/>
                <a:cs typeface="Arial" panose="020B0604020202020204" pitchFamily="34" charset="0"/>
              </a:rPr>
              <a:t>Hồng</a:t>
            </a:r>
            <a:r>
              <a:rPr lang="en-US" sz="2400" dirty="0">
                <a:latin typeface="Arial" panose="020B0604020202020204" pitchFamily="34" charset="0"/>
                <a:cs typeface="Arial" panose="020B0604020202020204" pitchFamily="34" charset="0"/>
              </a:rPr>
              <a:t> ban </a:t>
            </a:r>
            <a:r>
              <a:rPr lang="en-US" sz="2400" dirty="0" err="1">
                <a:latin typeface="Arial" panose="020B0604020202020204" pitchFamily="34" charset="0"/>
                <a:cs typeface="Arial" panose="020B0604020202020204" pitchFamily="34" charset="0"/>
              </a:rPr>
              <a:t>dạng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lưới</a:t>
            </a:r>
            <a:r>
              <a:rPr lang="en-US" sz="2400" dirty="0">
                <a:latin typeface="Arial" panose="020B0604020202020204" pitchFamily="34" charset="0"/>
                <a:cs typeface="Arial" panose="020B0604020202020204" pitchFamily="34" charset="0"/>
              </a:rPr>
              <a:t> hay </a:t>
            </a:r>
            <a:r>
              <a:rPr lang="en-US" sz="2400" dirty="0" err="1">
                <a:latin typeface="Arial" panose="020B0604020202020204" pitchFamily="34" charset="0"/>
                <a:cs typeface="Arial" panose="020B0604020202020204" pitchFamily="34" charset="0"/>
              </a:rPr>
              <a:t>gặp</a:t>
            </a:r>
            <a:r>
              <a:rPr lang="en-US" sz="2400" dirty="0">
                <a:latin typeface="Arial" panose="020B0604020202020204" pitchFamily="34" charset="0"/>
                <a:cs typeface="Arial" panose="020B0604020202020204" pitchFamily="34" charset="0"/>
              </a:rPr>
              <a:t> ở </a:t>
            </a:r>
            <a:r>
              <a:rPr lang="en-US" sz="2400" dirty="0" err="1">
                <a:latin typeface="Arial" panose="020B0604020202020204" pitchFamily="34" charset="0"/>
                <a:cs typeface="Arial" panose="020B0604020202020204" pitchFamily="34" charset="0"/>
              </a:rPr>
              <a:t>trẻ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là </a:t>
            </a:r>
            <a:r>
              <a:rPr lang="en-US" sz="2400" dirty="0" err="1">
                <a:latin typeface="Arial" panose="020B0604020202020204" pitchFamily="34" charset="0"/>
                <a:cs typeface="Arial" panose="020B0604020202020204" pitchFamily="34" charset="0"/>
              </a:rPr>
              <a:t>tiền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triệu</a:t>
            </a:r>
            <a:r>
              <a:rPr lang="en-US" sz="2400" dirty="0">
                <a:latin typeface="Arial" panose="020B0604020202020204" pitchFamily="34" charset="0"/>
                <a:cs typeface="Arial" panose="020B0604020202020204" pitchFamily="34" charset="0"/>
              </a:rPr>
              <a:t>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C4 </a:t>
            </a:r>
            <a:r>
              <a:rPr lang="en-US" sz="2400" dirty="0" err="1">
                <a:latin typeface="Arial" panose="020B0604020202020204" pitchFamily="34" charset="0"/>
                <a:cs typeface="Arial" panose="020B0604020202020204" pitchFamily="34" charset="0"/>
              </a:rPr>
              <a:t>thấp</a:t>
            </a:r>
            <a:r>
              <a:rPr lang="en-US" sz="2400" dirty="0">
                <a:latin typeface="Arial" panose="020B0604020202020204" pitchFamily="34" charset="0"/>
                <a:cs typeface="Arial" panose="020B0604020202020204" pitchFamily="34" charset="0"/>
              </a:rPr>
              <a:t> ở </a:t>
            </a:r>
            <a:r>
              <a:rPr lang="en-US" sz="2400" dirty="0" err="1">
                <a:latin typeface="Arial" panose="020B0604020202020204" pitchFamily="34" charset="0"/>
                <a:cs typeface="Arial" panose="020B0604020202020204" pitchFamily="34" charset="0"/>
              </a:rPr>
              <a:t>trẻ</a:t>
            </a:r>
            <a:r>
              <a:rPr lang="en-US" sz="2400" dirty="0">
                <a:latin typeface="Arial" panose="020B0604020202020204" pitchFamily="34" charset="0"/>
                <a:cs typeface="Arial" panose="020B0604020202020204" pitchFamily="34" charset="0"/>
              </a:rPr>
              <a:t> &lt;12 </a:t>
            </a:r>
            <a:r>
              <a:rPr lang="en-US" sz="2400" dirty="0" err="1">
                <a:latin typeface="Arial" panose="020B0604020202020204" pitchFamily="34" charset="0"/>
                <a:cs typeface="Arial" panose="020B0604020202020204" pitchFamily="34" charset="0"/>
              </a:rPr>
              <a:t>tuổi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dây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rốn</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err="1">
                <a:latin typeface="Arial" panose="020B0604020202020204" pitchFamily="34" charset="0"/>
                <a:cs typeface="Arial" panose="020B0604020202020204" pitchFamily="34" charset="0"/>
              </a:rPr>
              <a:t>Trẻ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đình</a:t>
            </a:r>
            <a:r>
              <a:rPr lang="en-US" sz="2400" dirty="0">
                <a:latin typeface="Arial" panose="020B0604020202020204" pitchFamily="34" charset="0"/>
                <a:cs typeface="Arial" panose="020B0604020202020204" pitchFamily="34" charset="0"/>
              </a:rPr>
              <a:t> HAE </a:t>
            </a:r>
            <a:r>
              <a:rPr lang="en-US" sz="2400" dirty="0" err="1">
                <a:latin typeface="Arial" panose="020B0604020202020204" pitchFamily="34" charset="0"/>
                <a:cs typeface="Arial" panose="020B0604020202020204" pitchFamily="34" charset="0"/>
              </a:rPr>
              <a:t>cần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được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sàng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càng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sớm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càng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tốt</a:t>
            </a: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		98% agreement, evidence level D</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4" name="Title 1"/>
          <p:cNvSpPr txBox="1">
            <a:spLocks/>
          </p:cNvSpPr>
          <p:nvPr/>
        </p:nvSpPr>
        <p:spPr>
          <a:xfrm>
            <a:off x="2592925" y="512462"/>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006600"/>
                </a:solidFill>
                <a:latin typeface="Arial" panose="020B0604020202020204" pitchFamily="34" charset="0"/>
                <a:cs typeface="Arial" panose="020B0604020202020204" pitchFamily="34" charset="0"/>
              </a:rPr>
              <a:t>HAE ở </a:t>
            </a:r>
            <a:r>
              <a:rPr lang="en-US" b="1" dirty="0" err="1">
                <a:solidFill>
                  <a:srgbClr val="006600"/>
                </a:solidFill>
                <a:latin typeface="Arial" panose="020B0604020202020204" pitchFamily="34" charset="0"/>
                <a:cs typeface="Arial" panose="020B0604020202020204" pitchFamily="34" charset="0"/>
              </a:rPr>
              <a:t>trẻ</a:t>
            </a:r>
            <a:r>
              <a:rPr lang="en-US" b="1" dirty="0">
                <a:solidFill>
                  <a:srgbClr val="006600"/>
                </a:solidFill>
                <a:latin typeface="Arial" panose="020B0604020202020204" pitchFamily="34" charset="0"/>
                <a:cs typeface="Arial" panose="020B0604020202020204" pitchFamily="34" charset="0"/>
              </a:rPr>
              <a:t> </a:t>
            </a:r>
            <a:r>
              <a:rPr lang="en-US" b="1" dirty="0" err="1">
                <a:solidFill>
                  <a:srgbClr val="006600"/>
                </a:solidFill>
                <a:latin typeface="Arial" panose="020B0604020202020204" pitchFamily="34" charset="0"/>
                <a:cs typeface="Arial" panose="020B0604020202020204" pitchFamily="34" charset="0"/>
              </a:rPr>
              <a:t>em</a:t>
            </a:r>
            <a:endParaRPr lang="en-US" b="1" dirty="0">
              <a:solidFill>
                <a:srgbClr val="006600"/>
              </a:solidFill>
              <a:latin typeface="Arial" panose="020B0604020202020204" pitchFamily="34" charset="0"/>
              <a:cs typeface="Arial" panose="020B0604020202020204" pitchFamily="34" charset="0"/>
            </a:endParaRPr>
          </a:p>
        </p:txBody>
      </p:sp>
      <p:pic>
        <p:nvPicPr>
          <p:cNvPr id="2050" name="Picture 2" descr="Baby Cartoon Stock Illustrations – 683,282 Baby Cartoon Stock  Illustrations, Vectors &amp; Clipart - Dreamsti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2510" y="122534"/>
            <a:ext cx="1847780" cy="1847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3317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aby Cartoon Stock Illustrations – 683,282 Baby Cartoon Stock  Illustrations, Vectors &amp; Clipart - Dreamsti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62753" y="4713658"/>
            <a:ext cx="1847780" cy="184778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032992" y="2083734"/>
            <a:ext cx="9558117" cy="2980915"/>
          </a:xfrm>
        </p:spPr>
        <p:txBody>
          <a:bodyPr>
            <a:noAutofit/>
          </a:bodyPr>
          <a:lstStyle/>
          <a:p>
            <a:r>
              <a:rPr lang="en-US" sz="2400" dirty="0">
                <a:latin typeface="Arial" panose="020B0604020202020204" pitchFamily="34" charset="0"/>
                <a:cs typeface="Arial" panose="020B0604020202020204" pitchFamily="34" charset="0"/>
              </a:rPr>
              <a:t>C1-INH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icatibant</a:t>
            </a:r>
            <a:r>
              <a:rPr lang="en-US" sz="2400" dirty="0">
                <a:latin typeface="Arial" panose="020B0604020202020204" pitchFamily="34" charset="0"/>
                <a:cs typeface="Arial" panose="020B0604020202020204" pitchFamily="34" charset="0"/>
              </a:rPr>
              <a:t> là </a:t>
            </a:r>
            <a:r>
              <a:rPr lang="en-US" sz="2400" dirty="0" err="1">
                <a:latin typeface="Arial" panose="020B0604020202020204" pitchFamily="34" charset="0"/>
                <a:cs typeface="Arial" panose="020B0604020202020204" pitchFamily="34" charset="0"/>
              </a:rPr>
              <a:t>hai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thuốc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được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chỉ</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trẻ</a:t>
            </a:r>
            <a:r>
              <a:rPr lang="en-US" sz="2400" dirty="0">
                <a:latin typeface="Arial" panose="020B0604020202020204" pitchFamily="34" charset="0"/>
                <a:cs typeface="Arial" panose="020B0604020202020204" pitchFamily="34" charset="0"/>
              </a:rPr>
              <a:t> &lt;12 </a:t>
            </a:r>
            <a:r>
              <a:rPr lang="en-US" sz="2400" dirty="0" err="1">
                <a:latin typeface="Arial" panose="020B0604020202020204" pitchFamily="34" charset="0"/>
                <a:cs typeface="Arial" panose="020B0604020202020204" pitchFamily="34" charset="0"/>
              </a:rPr>
              <a:t>tuổi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đợt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cấp</a:t>
            </a:r>
            <a:r>
              <a:rPr lang="en-US" sz="2400" dirty="0">
                <a:latin typeface="Arial" panose="020B0604020202020204" pitchFamily="34" charset="0"/>
                <a:cs typeface="Arial" panose="020B0604020202020204" pitchFamily="34" charset="0"/>
              </a:rPr>
              <a:t> HAE 1/2 </a:t>
            </a:r>
          </a:p>
          <a:p>
            <a:r>
              <a:rPr lang="en-US" sz="2400" dirty="0" err="1">
                <a:latin typeface="Arial" panose="020B0604020202020204" pitchFamily="34" charset="0"/>
                <a:cs typeface="Arial" panose="020B0604020202020204" pitchFamily="34" charset="0"/>
              </a:rPr>
              <a:t>Nên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tiêm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phòng</a:t>
            </a:r>
            <a:r>
              <a:rPr lang="en-US" sz="2400" dirty="0">
                <a:latin typeface="Arial" panose="020B0604020202020204" pitchFamily="34" charset="0"/>
                <a:cs typeface="Arial" panose="020B0604020202020204" pitchFamily="34" charset="0"/>
              </a:rPr>
              <a:t> vaccine </a:t>
            </a:r>
            <a:r>
              <a:rPr lang="en-US" sz="2400" dirty="0" err="1">
                <a:latin typeface="Arial" panose="020B0604020202020204" pitchFamily="34" charset="0"/>
                <a:cs typeface="Arial" panose="020B0604020202020204" pitchFamily="34" charset="0"/>
              </a:rPr>
              <a:t>đầy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đủ</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trẻ</a:t>
            </a:r>
            <a:r>
              <a:rPr lang="en-US" sz="2400" dirty="0">
                <a:latin typeface="Arial" panose="020B0604020202020204" pitchFamily="34" charset="0"/>
                <a:cs typeface="Arial" panose="020B0604020202020204" pitchFamily="34" charset="0"/>
              </a:rPr>
              <a:t> HAE</a:t>
            </a:r>
          </a:p>
          <a:p>
            <a:r>
              <a:rPr lang="en-US" sz="2400" dirty="0" err="1">
                <a:latin typeface="Arial" panose="020B0604020202020204" pitchFamily="34" charset="0"/>
                <a:cs typeface="Arial" panose="020B0604020202020204" pitchFamily="34" charset="0"/>
              </a:rPr>
              <a:t>Thuốc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tránh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thai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nên</a:t>
            </a:r>
            <a:r>
              <a:rPr lang="en-US" sz="2400" dirty="0">
                <a:latin typeface="Arial" panose="020B0604020202020204" pitchFamily="34" charset="0"/>
                <a:cs typeface="Arial" panose="020B0604020202020204" pitchFamily="34" charset="0"/>
              </a:rPr>
              <a:t> là progesterone </a:t>
            </a:r>
          </a:p>
          <a:p>
            <a:r>
              <a:rPr lang="en-US" sz="2400" dirty="0">
                <a:latin typeface="Arial" panose="020B0604020202020204" pitchFamily="34" charset="0"/>
                <a:cs typeface="Arial" panose="020B0604020202020204" pitchFamily="34" charset="0"/>
              </a:rPr>
              <a:t> Antifibrinolytics (</a:t>
            </a:r>
            <a:r>
              <a:rPr lang="en-US" sz="2400" dirty="0" err="1">
                <a:latin typeface="Arial" panose="020B0604020202020204" pitchFamily="34" charset="0"/>
                <a:cs typeface="Arial" panose="020B0604020202020204" pitchFamily="34" charset="0"/>
              </a:rPr>
              <a:t>ie</a:t>
            </a:r>
            <a:r>
              <a:rPr lang="en-US" sz="2400" dirty="0">
                <a:latin typeface="Arial" panose="020B0604020202020204" pitchFamily="34" charset="0"/>
                <a:cs typeface="Arial" panose="020B0604020202020204" pitchFamily="34" charset="0"/>
              </a:rPr>
              <a:t>, tranexamic acid 20–  50   mg/kg) </a:t>
            </a:r>
            <a:r>
              <a:rPr lang="en-US" sz="2400" dirty="0" err="1">
                <a:latin typeface="Arial" panose="020B0604020202020204" pitchFamily="34" charset="0"/>
                <a:cs typeface="Arial" panose="020B0604020202020204" pitchFamily="34" charset="0"/>
              </a:rPr>
              <a:t>thích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hợp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hơn</a:t>
            </a:r>
            <a:r>
              <a:rPr lang="en-US" sz="2400" dirty="0">
                <a:latin typeface="Arial" panose="020B0604020202020204" pitchFamily="34" charset="0"/>
                <a:cs typeface="Arial" panose="020B0604020202020204" pitchFamily="34" charset="0"/>
              </a:rPr>
              <a:t> so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androgenics</a:t>
            </a:r>
            <a:endParaRPr lang="en-US" sz="2400" dirty="0">
              <a:latin typeface="Arial" panose="020B0604020202020204" pitchFamily="34" charset="0"/>
              <a:cs typeface="Arial" panose="020B0604020202020204" pitchFamily="34" charset="0"/>
            </a:endParaRPr>
          </a:p>
        </p:txBody>
      </p:sp>
      <p:sp>
        <p:nvSpPr>
          <p:cNvPr id="4" name="Title 1"/>
          <p:cNvSpPr txBox="1">
            <a:spLocks/>
          </p:cNvSpPr>
          <p:nvPr/>
        </p:nvSpPr>
        <p:spPr>
          <a:xfrm>
            <a:off x="2592925" y="512462"/>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006600"/>
                </a:solidFill>
                <a:latin typeface="Arial" panose="020B0604020202020204" pitchFamily="34" charset="0"/>
                <a:cs typeface="Arial" panose="020B0604020202020204" pitchFamily="34" charset="0"/>
              </a:rPr>
              <a:t>HAE ở </a:t>
            </a:r>
            <a:r>
              <a:rPr lang="en-US" b="1" dirty="0" err="1">
                <a:solidFill>
                  <a:srgbClr val="006600"/>
                </a:solidFill>
                <a:latin typeface="Arial" panose="020B0604020202020204" pitchFamily="34" charset="0"/>
                <a:cs typeface="Arial" panose="020B0604020202020204" pitchFamily="34" charset="0"/>
              </a:rPr>
              <a:t>trẻ</a:t>
            </a:r>
            <a:r>
              <a:rPr lang="en-US" b="1" dirty="0">
                <a:solidFill>
                  <a:srgbClr val="006600"/>
                </a:solidFill>
                <a:latin typeface="Arial" panose="020B0604020202020204" pitchFamily="34" charset="0"/>
                <a:cs typeface="Arial" panose="020B0604020202020204" pitchFamily="34" charset="0"/>
              </a:rPr>
              <a:t> </a:t>
            </a:r>
            <a:r>
              <a:rPr lang="en-US" b="1" dirty="0" err="1">
                <a:solidFill>
                  <a:srgbClr val="006600"/>
                </a:solidFill>
                <a:latin typeface="Arial" panose="020B0604020202020204" pitchFamily="34" charset="0"/>
                <a:cs typeface="Arial" panose="020B0604020202020204" pitchFamily="34" charset="0"/>
              </a:rPr>
              <a:t>em</a:t>
            </a:r>
            <a:endParaRPr lang="en-US" b="1" dirty="0">
              <a:solidFill>
                <a:srgbClr val="00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9364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CBBB81AB-4610-4CD8-9884-F6BE66EC77DE}"/>
              </a:ext>
            </a:extLst>
          </p:cNvPr>
          <p:cNvSpPr>
            <a:spLocks noGrp="1"/>
          </p:cNvSpPr>
          <p:nvPr>
            <p:ph idx="1"/>
          </p:nvPr>
        </p:nvSpPr>
        <p:spPr/>
        <p:txBody>
          <a:bodyPr/>
          <a:lstStyle/>
          <a:p>
            <a:endParaRPr lang="vi-VN"/>
          </a:p>
        </p:txBody>
      </p:sp>
      <p:pic>
        <p:nvPicPr>
          <p:cNvPr id="5" name="Hình ảnh 4">
            <a:extLst>
              <a:ext uri="{FF2B5EF4-FFF2-40B4-BE49-F238E27FC236}">
                <a16:creationId xmlns:a16="http://schemas.microsoft.com/office/drawing/2014/main" id="{9E694FFC-3BCC-448C-8FBF-4792547DADD4}"/>
              </a:ext>
            </a:extLst>
          </p:cNvPr>
          <p:cNvPicPr>
            <a:picLocks noChangeAspect="1"/>
          </p:cNvPicPr>
          <p:nvPr/>
        </p:nvPicPr>
        <p:blipFill>
          <a:blip r:embed="rId2"/>
          <a:stretch>
            <a:fillRect/>
          </a:stretch>
        </p:blipFill>
        <p:spPr>
          <a:xfrm>
            <a:off x="1081375" y="1562986"/>
            <a:ext cx="10784220" cy="4051005"/>
          </a:xfrm>
          <a:prstGeom prst="rect">
            <a:avLst/>
          </a:prstGeom>
        </p:spPr>
      </p:pic>
      <p:sp>
        <p:nvSpPr>
          <p:cNvPr id="6" name="Hộp Văn bản 5">
            <a:extLst>
              <a:ext uri="{FF2B5EF4-FFF2-40B4-BE49-F238E27FC236}">
                <a16:creationId xmlns:a16="http://schemas.microsoft.com/office/drawing/2014/main" id="{F55A3258-C8AA-4A55-A48D-7A3C87CB6C82}"/>
              </a:ext>
            </a:extLst>
          </p:cNvPr>
          <p:cNvSpPr txBox="1"/>
          <p:nvPr/>
        </p:nvSpPr>
        <p:spPr>
          <a:xfrm>
            <a:off x="2013245" y="470434"/>
            <a:ext cx="4460240" cy="646331"/>
          </a:xfrm>
          <a:prstGeom prst="rect">
            <a:avLst/>
          </a:prstGeom>
          <a:noFill/>
        </p:spPr>
        <p:txBody>
          <a:bodyPr wrap="square" rtlCol="0">
            <a:spAutoFit/>
          </a:bodyPr>
          <a:lstStyle/>
          <a:p>
            <a:r>
              <a:rPr lang="en-US" sz="3600" b="1" dirty="0">
                <a:solidFill>
                  <a:srgbClr val="006600"/>
                </a:solidFill>
                <a:latin typeface="Arial" panose="020B0604020202020204" pitchFamily="34" charset="0"/>
                <a:cs typeface="Arial" panose="020B0604020202020204" pitchFamily="34" charset="0"/>
              </a:rPr>
              <a:t>PHÂN LOẠI </a:t>
            </a:r>
            <a:endParaRPr lang="vi-VN" sz="3600" b="1" dirty="0">
              <a:solidFill>
                <a:srgbClr val="00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26696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6600"/>
                </a:solidFill>
              </a:rPr>
              <a:t>Take home messages</a:t>
            </a:r>
          </a:p>
        </p:txBody>
      </p:sp>
      <p:sp>
        <p:nvSpPr>
          <p:cNvPr id="3" name="Content Placeholder 2"/>
          <p:cNvSpPr>
            <a:spLocks noGrp="1"/>
          </p:cNvSpPr>
          <p:nvPr>
            <p:ph idx="1"/>
          </p:nvPr>
        </p:nvSpPr>
        <p:spPr>
          <a:xfrm>
            <a:off x="1907040" y="2161321"/>
            <a:ext cx="8915400" cy="3962400"/>
          </a:xfrm>
        </p:spPr>
        <p:txBody>
          <a:bodyPr>
            <a:noAutofit/>
          </a:bodyPr>
          <a:lstStyle/>
          <a:p>
            <a:r>
              <a:rPr lang="en-US" sz="2400" b="1" dirty="0" err="1">
                <a:solidFill>
                  <a:srgbClr val="006600"/>
                </a:solidFill>
                <a:latin typeface="Arial" panose="020B0604020202020204" pitchFamily="34" charset="0"/>
                <a:cs typeface="Arial" panose="020B0604020202020204" pitchFamily="34" charset="0"/>
              </a:rPr>
              <a:t>Bệnh</a:t>
            </a:r>
            <a:r>
              <a:rPr lang="en-US" sz="2400" b="1" dirty="0">
                <a:solidFill>
                  <a:srgbClr val="006600"/>
                </a:solidFill>
                <a:latin typeface="Arial" panose="020B0604020202020204" pitchFamily="34" charset="0"/>
                <a:cs typeface="Arial" panose="020B0604020202020204" pitchFamily="34" charset="0"/>
              </a:rPr>
              <a:t> di </a:t>
            </a:r>
            <a:r>
              <a:rPr lang="en-US" sz="2400" b="1" dirty="0" err="1">
                <a:solidFill>
                  <a:srgbClr val="006600"/>
                </a:solidFill>
                <a:latin typeface="Arial" panose="020B0604020202020204" pitchFamily="34" charset="0"/>
                <a:cs typeface="Arial" panose="020B0604020202020204" pitchFamily="34" charset="0"/>
              </a:rPr>
              <a:t>truyền</a:t>
            </a:r>
            <a:r>
              <a:rPr lang="en-US" sz="2400" b="1" dirty="0">
                <a:solidFill>
                  <a:srgbClr val="006600"/>
                </a:solidFill>
                <a:latin typeface="Arial" panose="020B0604020202020204" pitchFamily="34" charset="0"/>
                <a:cs typeface="Arial" panose="020B0604020202020204" pitchFamily="34" charset="0"/>
              </a:rPr>
              <a:t> gene </a:t>
            </a:r>
            <a:r>
              <a:rPr lang="en-US" sz="2400" b="1" dirty="0" err="1">
                <a:solidFill>
                  <a:srgbClr val="006600"/>
                </a:solidFill>
                <a:latin typeface="Arial" panose="020B0604020202020204" pitchFamily="34" charset="0"/>
                <a:cs typeface="Arial" panose="020B0604020202020204" pitchFamily="34" charset="0"/>
              </a:rPr>
              <a:t>trội</a:t>
            </a:r>
            <a:r>
              <a:rPr lang="en-US" sz="2400" b="1" dirty="0">
                <a:solidFill>
                  <a:srgbClr val="006600"/>
                </a:solidFill>
                <a:latin typeface="Arial" panose="020B0604020202020204" pitchFamily="34" charset="0"/>
                <a:cs typeface="Arial" panose="020B0604020202020204" pitchFamily="34" charset="0"/>
              </a:rPr>
              <a:t> trên NST </a:t>
            </a:r>
            <a:r>
              <a:rPr lang="en-US" sz="2400" b="1" dirty="0" err="1">
                <a:solidFill>
                  <a:srgbClr val="006600"/>
                </a:solidFill>
                <a:latin typeface="Arial" panose="020B0604020202020204" pitchFamily="34" charset="0"/>
                <a:cs typeface="Arial" panose="020B0604020202020204" pitchFamily="34" charset="0"/>
              </a:rPr>
              <a:t>thường</a:t>
            </a:r>
            <a:endParaRPr lang="en-US" sz="2400" b="1" dirty="0">
              <a:solidFill>
                <a:srgbClr val="006600"/>
              </a:solidFill>
              <a:latin typeface="Arial" panose="020B0604020202020204" pitchFamily="34" charset="0"/>
              <a:cs typeface="Arial" panose="020B0604020202020204" pitchFamily="34" charset="0"/>
            </a:endParaRPr>
          </a:p>
          <a:p>
            <a:r>
              <a:rPr lang="en-US" sz="2400" b="1" dirty="0" err="1">
                <a:solidFill>
                  <a:srgbClr val="006600"/>
                </a:solidFill>
                <a:latin typeface="Arial" panose="020B0604020202020204" pitchFamily="34" charset="0"/>
                <a:cs typeface="Arial" panose="020B0604020202020204" pitchFamily="34" charset="0"/>
              </a:rPr>
              <a:t>Không</a:t>
            </a:r>
            <a:r>
              <a:rPr lang="en-US" sz="2400" b="1" dirty="0">
                <a:solidFill>
                  <a:srgbClr val="006600"/>
                </a:solidFill>
                <a:latin typeface="Arial" panose="020B0604020202020204" pitchFamily="34" charset="0"/>
                <a:cs typeface="Arial" panose="020B0604020202020204" pitchFamily="34" charset="0"/>
              </a:rPr>
              <a:t> đi </a:t>
            </a:r>
            <a:r>
              <a:rPr lang="en-US" sz="2400" b="1" dirty="0" err="1">
                <a:solidFill>
                  <a:srgbClr val="006600"/>
                </a:solidFill>
                <a:latin typeface="Arial" panose="020B0604020202020204" pitchFamily="34" charset="0"/>
                <a:cs typeface="Arial" panose="020B0604020202020204" pitchFamily="34" charset="0"/>
              </a:rPr>
              <a:t>kèm</a:t>
            </a:r>
            <a:r>
              <a:rPr lang="en-US" sz="2400" b="1" dirty="0">
                <a:solidFill>
                  <a:srgbClr val="006600"/>
                </a:solidFill>
                <a:latin typeface="Arial" panose="020B0604020202020204" pitchFamily="34" charset="0"/>
                <a:cs typeface="Arial" panose="020B0604020202020204" pitchFamily="34" charset="0"/>
              </a:rPr>
              <a:t> </a:t>
            </a:r>
            <a:r>
              <a:rPr lang="en-US" sz="2400" b="1" dirty="0" err="1">
                <a:solidFill>
                  <a:srgbClr val="006600"/>
                </a:solidFill>
                <a:latin typeface="Arial" panose="020B0604020202020204" pitchFamily="34" charset="0"/>
                <a:cs typeface="Arial" panose="020B0604020202020204" pitchFamily="34" charset="0"/>
              </a:rPr>
              <a:t>mày</a:t>
            </a:r>
            <a:r>
              <a:rPr lang="en-US" sz="2400" b="1" dirty="0">
                <a:solidFill>
                  <a:srgbClr val="006600"/>
                </a:solidFill>
                <a:latin typeface="Arial" panose="020B0604020202020204" pitchFamily="34" charset="0"/>
                <a:cs typeface="Arial" panose="020B0604020202020204" pitchFamily="34" charset="0"/>
              </a:rPr>
              <a:t> </a:t>
            </a:r>
            <a:r>
              <a:rPr lang="en-US" sz="2400" b="1" dirty="0" err="1">
                <a:solidFill>
                  <a:srgbClr val="006600"/>
                </a:solidFill>
                <a:latin typeface="Arial" panose="020B0604020202020204" pitchFamily="34" charset="0"/>
                <a:cs typeface="Arial" panose="020B0604020202020204" pitchFamily="34" charset="0"/>
              </a:rPr>
              <a:t>đay</a:t>
            </a:r>
            <a:endParaRPr lang="en-US" sz="2400" b="1" dirty="0">
              <a:solidFill>
                <a:srgbClr val="006600"/>
              </a:solidFill>
              <a:latin typeface="Arial" panose="020B0604020202020204" pitchFamily="34" charset="0"/>
              <a:cs typeface="Arial" panose="020B0604020202020204" pitchFamily="34" charset="0"/>
            </a:endParaRPr>
          </a:p>
          <a:p>
            <a:r>
              <a:rPr lang="en-US" sz="2400" b="1" dirty="0" err="1">
                <a:solidFill>
                  <a:srgbClr val="006600"/>
                </a:solidFill>
                <a:latin typeface="Arial" panose="020B0604020202020204" pitchFamily="34" charset="0"/>
                <a:cs typeface="Arial" panose="020B0604020202020204" pitchFamily="34" charset="0"/>
              </a:rPr>
              <a:t>Hóa</a:t>
            </a:r>
            <a:r>
              <a:rPr lang="en-US" sz="2400" b="1" dirty="0">
                <a:solidFill>
                  <a:srgbClr val="006600"/>
                </a:solidFill>
                <a:latin typeface="Arial" panose="020B0604020202020204" pitchFamily="34" charset="0"/>
                <a:cs typeface="Arial" panose="020B0604020202020204" pitchFamily="34" charset="0"/>
              </a:rPr>
              <a:t> </a:t>
            </a:r>
            <a:r>
              <a:rPr lang="en-US" sz="2400" b="1" dirty="0" err="1">
                <a:solidFill>
                  <a:srgbClr val="006600"/>
                </a:solidFill>
                <a:latin typeface="Arial" panose="020B0604020202020204" pitchFamily="34" charset="0"/>
                <a:cs typeface="Arial" panose="020B0604020202020204" pitchFamily="34" charset="0"/>
              </a:rPr>
              <a:t>chất</a:t>
            </a:r>
            <a:r>
              <a:rPr lang="en-US" sz="2400" b="1" dirty="0">
                <a:solidFill>
                  <a:srgbClr val="006600"/>
                </a:solidFill>
                <a:latin typeface="Arial" panose="020B0604020202020204" pitchFamily="34" charset="0"/>
                <a:cs typeface="Arial" panose="020B0604020202020204" pitchFamily="34" charset="0"/>
              </a:rPr>
              <a:t> </a:t>
            </a:r>
            <a:r>
              <a:rPr lang="en-US" sz="2400" b="1" dirty="0" err="1">
                <a:solidFill>
                  <a:srgbClr val="006600"/>
                </a:solidFill>
                <a:latin typeface="Arial" panose="020B0604020202020204" pitchFamily="34" charset="0"/>
                <a:cs typeface="Arial" panose="020B0604020202020204" pitchFamily="34" charset="0"/>
              </a:rPr>
              <a:t>trung</a:t>
            </a:r>
            <a:r>
              <a:rPr lang="en-US" sz="2400" b="1" dirty="0">
                <a:solidFill>
                  <a:srgbClr val="006600"/>
                </a:solidFill>
                <a:latin typeface="Arial" panose="020B0604020202020204" pitchFamily="34" charset="0"/>
                <a:cs typeface="Arial" panose="020B0604020202020204" pitchFamily="34" charset="0"/>
              </a:rPr>
              <a:t> </a:t>
            </a:r>
            <a:r>
              <a:rPr lang="en-US" sz="2400" b="1" dirty="0" err="1">
                <a:solidFill>
                  <a:srgbClr val="006600"/>
                </a:solidFill>
                <a:latin typeface="Arial" panose="020B0604020202020204" pitchFamily="34" charset="0"/>
                <a:cs typeface="Arial" panose="020B0604020202020204" pitchFamily="34" charset="0"/>
              </a:rPr>
              <a:t>gian</a:t>
            </a:r>
            <a:r>
              <a:rPr lang="en-US" sz="2400" b="1" dirty="0">
                <a:solidFill>
                  <a:srgbClr val="006600"/>
                </a:solidFill>
                <a:latin typeface="Arial" panose="020B0604020202020204" pitchFamily="34" charset="0"/>
                <a:cs typeface="Arial" panose="020B0604020202020204" pitchFamily="34" charset="0"/>
              </a:rPr>
              <a:t> là Bradykinin</a:t>
            </a:r>
          </a:p>
          <a:p>
            <a:r>
              <a:rPr lang="en-US" sz="2400" b="1" dirty="0">
                <a:solidFill>
                  <a:srgbClr val="006600"/>
                </a:solidFill>
                <a:latin typeface="Arial" panose="020B0604020202020204" pitchFamily="34" charset="0"/>
                <a:cs typeface="Arial" panose="020B0604020202020204" pitchFamily="34" charset="0"/>
              </a:rPr>
              <a:t>C4 </a:t>
            </a:r>
            <a:r>
              <a:rPr lang="en-US" sz="2400" b="1" dirty="0" err="1">
                <a:solidFill>
                  <a:srgbClr val="006600"/>
                </a:solidFill>
                <a:latin typeface="Arial" panose="020B0604020202020204" pitchFamily="34" charset="0"/>
                <a:cs typeface="Arial" panose="020B0604020202020204" pitchFamily="34" charset="0"/>
              </a:rPr>
              <a:t>có</a:t>
            </a:r>
            <a:r>
              <a:rPr lang="en-US" sz="2400" b="1" dirty="0">
                <a:solidFill>
                  <a:srgbClr val="006600"/>
                </a:solidFill>
                <a:latin typeface="Arial" panose="020B0604020202020204" pitchFamily="34" charset="0"/>
                <a:cs typeface="Arial" panose="020B0604020202020204" pitchFamily="34" charset="0"/>
              </a:rPr>
              <a:t> </a:t>
            </a:r>
            <a:r>
              <a:rPr lang="en-US" sz="2400" b="1" dirty="0" err="1">
                <a:solidFill>
                  <a:srgbClr val="006600"/>
                </a:solidFill>
                <a:latin typeface="Arial" panose="020B0604020202020204" pitchFamily="34" charset="0"/>
                <a:cs typeface="Arial" panose="020B0604020202020204" pitchFamily="34" charset="0"/>
              </a:rPr>
              <a:t>thể</a:t>
            </a:r>
            <a:r>
              <a:rPr lang="en-US" sz="2400" b="1" dirty="0">
                <a:solidFill>
                  <a:srgbClr val="006600"/>
                </a:solidFill>
                <a:latin typeface="Arial" panose="020B0604020202020204" pitchFamily="34" charset="0"/>
                <a:cs typeface="Arial" panose="020B0604020202020204" pitchFamily="34" charset="0"/>
              </a:rPr>
              <a:t> </a:t>
            </a:r>
            <a:r>
              <a:rPr lang="en-US" sz="2400" b="1" dirty="0" err="1">
                <a:solidFill>
                  <a:srgbClr val="006600"/>
                </a:solidFill>
                <a:latin typeface="Arial" panose="020B0604020202020204" pitchFamily="34" charset="0"/>
                <a:cs typeface="Arial" panose="020B0604020202020204" pitchFamily="34" charset="0"/>
              </a:rPr>
              <a:t>dùng</a:t>
            </a:r>
            <a:r>
              <a:rPr lang="en-US" sz="2400" b="1" dirty="0">
                <a:solidFill>
                  <a:srgbClr val="006600"/>
                </a:solidFill>
                <a:latin typeface="Arial" panose="020B0604020202020204" pitchFamily="34" charset="0"/>
                <a:cs typeface="Arial" panose="020B0604020202020204" pitchFamily="34" charset="0"/>
              </a:rPr>
              <a:t> </a:t>
            </a:r>
            <a:r>
              <a:rPr lang="en-US" sz="2400" b="1" dirty="0" err="1">
                <a:solidFill>
                  <a:srgbClr val="006600"/>
                </a:solidFill>
                <a:latin typeface="Arial" panose="020B0604020202020204" pitchFamily="34" charset="0"/>
                <a:cs typeface="Arial" panose="020B0604020202020204" pitchFamily="34" charset="0"/>
              </a:rPr>
              <a:t>để</a:t>
            </a:r>
            <a:r>
              <a:rPr lang="en-US" sz="2400" b="1" dirty="0">
                <a:solidFill>
                  <a:srgbClr val="006600"/>
                </a:solidFill>
                <a:latin typeface="Arial" panose="020B0604020202020204" pitchFamily="34" charset="0"/>
                <a:cs typeface="Arial" panose="020B0604020202020204" pitchFamily="34" charset="0"/>
              </a:rPr>
              <a:t> </a:t>
            </a:r>
            <a:r>
              <a:rPr lang="en-US" sz="2400" b="1" dirty="0" err="1">
                <a:solidFill>
                  <a:srgbClr val="006600"/>
                </a:solidFill>
                <a:latin typeface="Arial" panose="020B0604020202020204" pitchFamily="34" charset="0"/>
                <a:cs typeface="Arial" panose="020B0604020202020204" pitchFamily="34" charset="0"/>
              </a:rPr>
              <a:t>làm</a:t>
            </a:r>
            <a:r>
              <a:rPr lang="en-US" sz="2400" b="1" dirty="0">
                <a:solidFill>
                  <a:srgbClr val="006600"/>
                </a:solidFill>
                <a:latin typeface="Arial" panose="020B0604020202020204" pitchFamily="34" charset="0"/>
                <a:cs typeface="Arial" panose="020B0604020202020204" pitchFamily="34" charset="0"/>
              </a:rPr>
              <a:t> test </a:t>
            </a:r>
            <a:r>
              <a:rPr lang="en-US" sz="2400" b="1" dirty="0" err="1">
                <a:solidFill>
                  <a:srgbClr val="006600"/>
                </a:solidFill>
                <a:latin typeface="Arial" panose="020B0604020202020204" pitchFamily="34" charset="0"/>
                <a:cs typeface="Arial" panose="020B0604020202020204" pitchFamily="34" charset="0"/>
              </a:rPr>
              <a:t>sàng</a:t>
            </a:r>
            <a:r>
              <a:rPr lang="en-US" sz="2400" b="1" dirty="0">
                <a:solidFill>
                  <a:srgbClr val="006600"/>
                </a:solidFill>
                <a:latin typeface="Arial" panose="020B0604020202020204" pitchFamily="34" charset="0"/>
                <a:cs typeface="Arial" panose="020B0604020202020204" pitchFamily="34" charset="0"/>
              </a:rPr>
              <a:t> </a:t>
            </a:r>
            <a:r>
              <a:rPr lang="en-US" sz="2400" b="1" dirty="0" err="1">
                <a:solidFill>
                  <a:srgbClr val="006600"/>
                </a:solidFill>
                <a:latin typeface="Arial" panose="020B0604020202020204" pitchFamily="34" charset="0"/>
                <a:cs typeface="Arial" panose="020B0604020202020204" pitchFamily="34" charset="0"/>
              </a:rPr>
              <a:t>lọc</a:t>
            </a:r>
            <a:endParaRPr lang="en-US" sz="2400" b="1" dirty="0">
              <a:solidFill>
                <a:srgbClr val="006600"/>
              </a:solidFill>
              <a:latin typeface="Arial" panose="020B0604020202020204" pitchFamily="34" charset="0"/>
              <a:cs typeface="Arial" panose="020B0604020202020204" pitchFamily="34" charset="0"/>
            </a:endParaRPr>
          </a:p>
          <a:p>
            <a:r>
              <a:rPr lang="en-US" sz="2400" b="1" dirty="0" err="1">
                <a:solidFill>
                  <a:srgbClr val="006600"/>
                </a:solidFill>
                <a:latin typeface="Arial" panose="020B0604020202020204" pitchFamily="34" charset="0"/>
                <a:cs typeface="Arial" panose="020B0604020202020204" pitchFamily="34" charset="0"/>
              </a:rPr>
              <a:t>Không</a:t>
            </a:r>
            <a:r>
              <a:rPr lang="en-US" sz="2400" b="1" dirty="0">
                <a:solidFill>
                  <a:srgbClr val="006600"/>
                </a:solidFill>
                <a:latin typeface="Arial" panose="020B0604020202020204" pitchFamily="34" charset="0"/>
                <a:cs typeface="Arial" panose="020B0604020202020204" pitchFamily="34" charset="0"/>
              </a:rPr>
              <a:t> </a:t>
            </a:r>
            <a:r>
              <a:rPr lang="en-US" sz="2400" b="1" dirty="0" err="1">
                <a:solidFill>
                  <a:srgbClr val="006600"/>
                </a:solidFill>
                <a:latin typeface="Arial" panose="020B0604020202020204" pitchFamily="34" charset="0"/>
                <a:cs typeface="Arial" panose="020B0604020202020204" pitchFamily="34" charset="0"/>
              </a:rPr>
              <a:t>đáp</a:t>
            </a:r>
            <a:r>
              <a:rPr lang="en-US" sz="2400" b="1" dirty="0">
                <a:solidFill>
                  <a:srgbClr val="006600"/>
                </a:solidFill>
                <a:latin typeface="Arial" panose="020B0604020202020204" pitchFamily="34" charset="0"/>
                <a:cs typeface="Arial" panose="020B0604020202020204" pitchFamily="34" charset="0"/>
              </a:rPr>
              <a:t> </a:t>
            </a:r>
            <a:r>
              <a:rPr lang="en-US" sz="2400" b="1" dirty="0" err="1">
                <a:solidFill>
                  <a:srgbClr val="006600"/>
                </a:solidFill>
                <a:latin typeface="Arial" panose="020B0604020202020204" pitchFamily="34" charset="0"/>
                <a:cs typeface="Arial" panose="020B0604020202020204" pitchFamily="34" charset="0"/>
              </a:rPr>
              <a:t>ứng</a:t>
            </a:r>
            <a:r>
              <a:rPr lang="en-US" sz="2400" b="1" dirty="0">
                <a:solidFill>
                  <a:srgbClr val="006600"/>
                </a:solidFill>
                <a:latin typeface="Arial" panose="020B0604020202020204" pitchFamily="34" charset="0"/>
                <a:cs typeface="Arial" panose="020B0604020202020204" pitchFamily="34" charset="0"/>
              </a:rPr>
              <a:t> </a:t>
            </a:r>
            <a:r>
              <a:rPr lang="en-US" sz="2400" b="1" dirty="0" err="1">
                <a:solidFill>
                  <a:srgbClr val="006600"/>
                </a:solidFill>
                <a:latin typeface="Arial" panose="020B0604020202020204" pitchFamily="34" charset="0"/>
                <a:cs typeface="Arial" panose="020B0604020202020204" pitchFamily="34" charset="0"/>
              </a:rPr>
              <a:t>với</a:t>
            </a:r>
            <a:r>
              <a:rPr lang="en-US" sz="2400" b="1" dirty="0">
                <a:solidFill>
                  <a:srgbClr val="006600"/>
                </a:solidFill>
                <a:latin typeface="Arial" panose="020B0604020202020204" pitchFamily="34" charset="0"/>
                <a:cs typeface="Arial" panose="020B0604020202020204" pitchFamily="34" charset="0"/>
              </a:rPr>
              <a:t> epinephrine, antihistamines, corticosteroids</a:t>
            </a:r>
          </a:p>
          <a:p>
            <a:r>
              <a:rPr lang="en-US" sz="2400" b="1" dirty="0" err="1">
                <a:solidFill>
                  <a:srgbClr val="006600"/>
                </a:solidFill>
                <a:latin typeface="Arial" panose="020B0604020202020204" pitchFamily="34" charset="0"/>
                <a:cs typeface="Arial" panose="020B0604020202020204" pitchFamily="34" charset="0"/>
              </a:rPr>
              <a:t>Phù</a:t>
            </a:r>
            <a:r>
              <a:rPr lang="en-US" sz="2400" b="1" dirty="0">
                <a:solidFill>
                  <a:srgbClr val="006600"/>
                </a:solidFill>
                <a:latin typeface="Arial" panose="020B0604020202020204" pitchFamily="34" charset="0"/>
                <a:cs typeface="Arial" panose="020B0604020202020204" pitchFamily="34" charset="0"/>
              </a:rPr>
              <a:t> </a:t>
            </a:r>
            <a:r>
              <a:rPr lang="en-US" sz="2400" b="1" dirty="0" err="1">
                <a:solidFill>
                  <a:srgbClr val="006600"/>
                </a:solidFill>
                <a:latin typeface="Arial" panose="020B0604020202020204" pitchFamily="34" charset="0"/>
                <a:cs typeface="Arial" panose="020B0604020202020204" pitchFamily="34" charset="0"/>
              </a:rPr>
              <a:t>thanh</a:t>
            </a:r>
            <a:r>
              <a:rPr lang="en-US" sz="2400" b="1" dirty="0">
                <a:solidFill>
                  <a:srgbClr val="006600"/>
                </a:solidFill>
                <a:latin typeface="Arial" panose="020B0604020202020204" pitchFamily="34" charset="0"/>
                <a:cs typeface="Arial" panose="020B0604020202020204" pitchFamily="34" charset="0"/>
              </a:rPr>
              <a:t> </a:t>
            </a:r>
            <a:r>
              <a:rPr lang="en-US" sz="2400" b="1" dirty="0" err="1">
                <a:solidFill>
                  <a:srgbClr val="006600"/>
                </a:solidFill>
                <a:latin typeface="Arial" panose="020B0604020202020204" pitchFamily="34" charset="0"/>
                <a:cs typeface="Arial" panose="020B0604020202020204" pitchFamily="34" charset="0"/>
              </a:rPr>
              <a:t>quản</a:t>
            </a:r>
            <a:r>
              <a:rPr lang="en-US" sz="2400" b="1" dirty="0">
                <a:solidFill>
                  <a:srgbClr val="006600"/>
                </a:solidFill>
                <a:latin typeface="Arial" panose="020B0604020202020204" pitchFamily="34" charset="0"/>
                <a:cs typeface="Arial" panose="020B0604020202020204" pitchFamily="34" charset="0"/>
              </a:rPr>
              <a:t> là </a:t>
            </a:r>
            <a:r>
              <a:rPr lang="en-US" sz="2400" b="1" dirty="0" err="1">
                <a:solidFill>
                  <a:srgbClr val="006600"/>
                </a:solidFill>
                <a:latin typeface="Arial" panose="020B0604020202020204" pitchFamily="34" charset="0"/>
                <a:cs typeface="Arial" panose="020B0604020202020204" pitchFamily="34" charset="0"/>
              </a:rPr>
              <a:t>nguyên</a:t>
            </a:r>
            <a:r>
              <a:rPr lang="en-US" sz="2400" b="1" dirty="0">
                <a:solidFill>
                  <a:srgbClr val="006600"/>
                </a:solidFill>
                <a:latin typeface="Arial" panose="020B0604020202020204" pitchFamily="34" charset="0"/>
                <a:cs typeface="Arial" panose="020B0604020202020204" pitchFamily="34" charset="0"/>
              </a:rPr>
              <a:t> </a:t>
            </a:r>
            <a:r>
              <a:rPr lang="en-US" sz="2400" b="1" dirty="0" err="1">
                <a:solidFill>
                  <a:srgbClr val="006600"/>
                </a:solidFill>
                <a:latin typeface="Arial" panose="020B0604020202020204" pitchFamily="34" charset="0"/>
                <a:cs typeface="Arial" panose="020B0604020202020204" pitchFamily="34" charset="0"/>
              </a:rPr>
              <a:t>nhân</a:t>
            </a:r>
            <a:r>
              <a:rPr lang="en-US" sz="2400" b="1" dirty="0">
                <a:solidFill>
                  <a:srgbClr val="006600"/>
                </a:solidFill>
                <a:latin typeface="Arial" panose="020B0604020202020204" pitchFamily="34" charset="0"/>
                <a:cs typeface="Arial" panose="020B0604020202020204" pitchFamily="34" charset="0"/>
              </a:rPr>
              <a:t> hay </a:t>
            </a:r>
            <a:r>
              <a:rPr lang="en-US" sz="2400" b="1" dirty="0" err="1">
                <a:solidFill>
                  <a:srgbClr val="006600"/>
                </a:solidFill>
                <a:latin typeface="Arial" panose="020B0604020202020204" pitchFamily="34" charset="0"/>
                <a:cs typeface="Arial" panose="020B0604020202020204" pitchFamily="34" charset="0"/>
              </a:rPr>
              <a:t>gặp</a:t>
            </a:r>
            <a:r>
              <a:rPr lang="en-US" sz="2400" b="1" dirty="0">
                <a:solidFill>
                  <a:srgbClr val="006600"/>
                </a:solidFill>
                <a:latin typeface="Arial" panose="020B0604020202020204" pitchFamily="34" charset="0"/>
                <a:cs typeface="Arial" panose="020B0604020202020204" pitchFamily="34" charset="0"/>
              </a:rPr>
              <a:t> </a:t>
            </a:r>
            <a:r>
              <a:rPr lang="en-US" sz="2400" b="1" dirty="0" err="1">
                <a:solidFill>
                  <a:srgbClr val="006600"/>
                </a:solidFill>
                <a:latin typeface="Arial" panose="020B0604020202020204" pitchFamily="34" charset="0"/>
                <a:cs typeface="Arial" panose="020B0604020202020204" pitchFamily="34" charset="0"/>
              </a:rPr>
              <a:t>nhất</a:t>
            </a:r>
            <a:r>
              <a:rPr lang="en-US" sz="2400" b="1" dirty="0">
                <a:solidFill>
                  <a:srgbClr val="006600"/>
                </a:solidFill>
                <a:latin typeface="Arial" panose="020B0604020202020204" pitchFamily="34" charset="0"/>
                <a:cs typeface="Arial" panose="020B0604020202020204" pitchFamily="34" charset="0"/>
              </a:rPr>
              <a:t> </a:t>
            </a:r>
            <a:r>
              <a:rPr lang="en-US" sz="2400" b="1" dirty="0" err="1">
                <a:solidFill>
                  <a:srgbClr val="006600"/>
                </a:solidFill>
                <a:latin typeface="Arial" panose="020B0604020202020204" pitchFamily="34" charset="0"/>
                <a:cs typeface="Arial" panose="020B0604020202020204" pitchFamily="34" charset="0"/>
              </a:rPr>
              <a:t>gây</a:t>
            </a:r>
            <a:r>
              <a:rPr lang="en-US" sz="2400" b="1" dirty="0">
                <a:solidFill>
                  <a:srgbClr val="006600"/>
                </a:solidFill>
                <a:latin typeface="Arial" panose="020B0604020202020204" pitchFamily="34" charset="0"/>
                <a:cs typeface="Arial" panose="020B0604020202020204" pitchFamily="34" charset="0"/>
              </a:rPr>
              <a:t> </a:t>
            </a:r>
            <a:r>
              <a:rPr lang="en-US" sz="2400" b="1" dirty="0" err="1">
                <a:solidFill>
                  <a:srgbClr val="006600"/>
                </a:solidFill>
                <a:latin typeface="Arial" panose="020B0604020202020204" pitchFamily="34" charset="0"/>
                <a:cs typeface="Arial" panose="020B0604020202020204" pitchFamily="34" charset="0"/>
              </a:rPr>
              <a:t>tử</a:t>
            </a:r>
            <a:r>
              <a:rPr lang="en-US" sz="2400" b="1" dirty="0">
                <a:solidFill>
                  <a:srgbClr val="006600"/>
                </a:solidFill>
                <a:latin typeface="Arial" panose="020B0604020202020204" pitchFamily="34" charset="0"/>
                <a:cs typeface="Arial" panose="020B0604020202020204" pitchFamily="34" charset="0"/>
              </a:rPr>
              <a:t> </a:t>
            </a:r>
            <a:r>
              <a:rPr lang="en-US" sz="2400" b="1" dirty="0" err="1">
                <a:solidFill>
                  <a:srgbClr val="006600"/>
                </a:solidFill>
                <a:latin typeface="Arial" panose="020B0604020202020204" pitchFamily="34" charset="0"/>
                <a:cs typeface="Arial" panose="020B0604020202020204" pitchFamily="34" charset="0"/>
              </a:rPr>
              <a:t>vong</a:t>
            </a:r>
            <a:r>
              <a:rPr lang="en-US" sz="2400" b="1" dirty="0">
                <a:solidFill>
                  <a:srgbClr val="006600"/>
                </a:solidFill>
                <a:latin typeface="Arial" panose="020B0604020202020204" pitchFamily="34" charset="0"/>
                <a:cs typeface="Arial" panose="020B0604020202020204" pitchFamily="34" charset="0"/>
              </a:rPr>
              <a:t> ở người </a:t>
            </a:r>
            <a:r>
              <a:rPr lang="en-US" sz="2400" b="1" dirty="0" err="1">
                <a:solidFill>
                  <a:srgbClr val="006600"/>
                </a:solidFill>
                <a:latin typeface="Arial" panose="020B0604020202020204" pitchFamily="34" charset="0"/>
                <a:cs typeface="Arial" panose="020B0604020202020204" pitchFamily="34" charset="0"/>
              </a:rPr>
              <a:t>bệnh</a:t>
            </a:r>
            <a:r>
              <a:rPr lang="en-US" sz="2400" b="1" dirty="0">
                <a:solidFill>
                  <a:srgbClr val="006600"/>
                </a:solidFill>
                <a:latin typeface="Arial" panose="020B0604020202020204" pitchFamily="34" charset="0"/>
                <a:cs typeface="Arial" panose="020B0604020202020204" pitchFamily="34" charset="0"/>
              </a:rPr>
              <a:t> HAE</a:t>
            </a:r>
          </a:p>
        </p:txBody>
      </p:sp>
      <p:pic>
        <p:nvPicPr>
          <p:cNvPr id="5" name="Picture 2">
            <a:extLst>
              <a:ext uri="{FF2B5EF4-FFF2-40B4-BE49-F238E27FC236}">
                <a16:creationId xmlns:a16="http://schemas.microsoft.com/office/drawing/2014/main" id="{05D7A13E-E74A-E8E4-B6DB-49CAB0C731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405" r="33678"/>
          <a:stretch/>
        </p:blipFill>
        <p:spPr bwMode="auto">
          <a:xfrm flipH="1">
            <a:off x="10190480" y="781818"/>
            <a:ext cx="1717040" cy="5456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8739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ơ mộng bên những hồ nước trong xanh tại Đà Lạ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16" y="0"/>
            <a:ext cx="1207708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2E205A25-8DF9-4AF9-B21A-093E12E02F8D}"/>
              </a:ext>
            </a:extLst>
          </p:cNvPr>
          <p:cNvSpPr txBox="1"/>
          <p:nvPr/>
        </p:nvSpPr>
        <p:spPr>
          <a:xfrm>
            <a:off x="5180192" y="519183"/>
            <a:ext cx="6496493" cy="646331"/>
          </a:xfrm>
          <a:prstGeom prst="rect">
            <a:avLst/>
          </a:prstGeom>
          <a:noFill/>
        </p:spPr>
        <p:txBody>
          <a:bodyPr wrap="square" rtlCol="0">
            <a:spAutoFit/>
          </a:bodyPr>
          <a:lstStyle/>
          <a:p>
            <a:r>
              <a:rPr lang="en-US" sz="3600" b="1" dirty="0">
                <a:solidFill>
                  <a:srgbClr val="FF0000"/>
                </a:solidFill>
                <a:latin typeface="Arial" panose="020B0604020202020204" pitchFamily="34" charset="0"/>
                <a:cs typeface="Arial" panose="020B0604020202020204" pitchFamily="34" charset="0"/>
              </a:rPr>
              <a:t>THANK YOU VERY MUCH!</a:t>
            </a:r>
            <a:endParaRPr lang="vi-VN" sz="3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4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5549" y="388720"/>
            <a:ext cx="9549063" cy="688642"/>
          </a:xfrm>
        </p:spPr>
        <p:txBody>
          <a:bodyPr/>
          <a:lstStyle/>
          <a:p>
            <a:r>
              <a:rPr lang="en-US" dirty="0">
                <a:solidFill>
                  <a:srgbClr val="006600"/>
                </a:solidFill>
              </a:rPr>
              <a:t>On-demand treatment with C1 </a:t>
            </a:r>
            <a:r>
              <a:rPr lang="en-US" dirty="0" err="1">
                <a:solidFill>
                  <a:srgbClr val="006600"/>
                </a:solidFill>
              </a:rPr>
              <a:t>nhibitor</a:t>
            </a:r>
            <a:endParaRPr lang="en-US" dirty="0">
              <a:solidFill>
                <a:srgbClr val="006600"/>
              </a:solidFill>
            </a:endParaRPr>
          </a:p>
        </p:txBody>
      </p:sp>
      <p:sp>
        <p:nvSpPr>
          <p:cNvPr id="3" name="Content Placeholder 2"/>
          <p:cNvSpPr>
            <a:spLocks noGrp="1"/>
          </p:cNvSpPr>
          <p:nvPr>
            <p:ph idx="1"/>
          </p:nvPr>
        </p:nvSpPr>
        <p:spPr/>
        <p:txBody>
          <a:bodyPr/>
          <a:lstStyle/>
          <a:p>
            <a:r>
              <a:rPr lang="en-US" dirty="0"/>
              <a:t>Exogenous C1-INH acts on the same targets as endogenous C1-INH. </a:t>
            </a:r>
          </a:p>
          <a:p>
            <a:r>
              <a:rPr lang="en-US" dirty="0"/>
              <a:t>Treatment results in an increase of the plasma levels of C1-INH</a:t>
            </a:r>
          </a:p>
          <a:p>
            <a:r>
              <a:rPr lang="en-US" dirty="0"/>
              <a:t> For on-demand treatment, only the intravenous application of C1-INH is effective</a:t>
            </a:r>
          </a:p>
          <a:p>
            <a:r>
              <a:rPr lang="en-US" dirty="0"/>
              <a:t>Two pdC1-INH concentrates are available for on-demand treatment of HAE-1/2, </a:t>
            </a:r>
            <a:r>
              <a:rPr lang="en-US" dirty="0" err="1"/>
              <a:t>Berinert</a:t>
            </a:r>
            <a:r>
              <a:rPr lang="en-US" dirty="0"/>
              <a:t> (CSL Behring) and </a:t>
            </a:r>
            <a:r>
              <a:rPr lang="en-US" dirty="0" err="1"/>
              <a:t>Cinryze</a:t>
            </a:r>
            <a:r>
              <a:rPr lang="en-US" dirty="0"/>
              <a:t> (Takeda).</a:t>
            </a:r>
          </a:p>
          <a:p>
            <a:r>
              <a:rPr lang="en-US" dirty="0"/>
              <a:t>The mean plasma half-life of pdC1-INH is longer than 30 h</a:t>
            </a:r>
          </a:p>
          <a:p>
            <a:r>
              <a:rPr lang="en-US" dirty="0"/>
              <a:t>Recombinant human C1-INH (rhC1-INH) is </a:t>
            </a:r>
            <a:r>
              <a:rPr lang="en-US" dirty="0" err="1"/>
              <a:t>Ruconest</a:t>
            </a:r>
            <a:r>
              <a:rPr lang="en-US" dirty="0"/>
              <a:t> (Pharming).</a:t>
            </a:r>
          </a:p>
        </p:txBody>
      </p:sp>
    </p:spTree>
    <p:extLst>
      <p:ext uri="{BB962C8B-B14F-4D97-AF65-F5344CB8AC3E}">
        <p14:creationId xmlns:p14="http://schemas.microsoft.com/office/powerpoint/2010/main" val="28061063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336" y="325345"/>
            <a:ext cx="9985972" cy="1280890"/>
          </a:xfrm>
        </p:spPr>
        <p:txBody>
          <a:bodyPr/>
          <a:lstStyle/>
          <a:p>
            <a:r>
              <a:rPr lang="en-US" dirty="0">
                <a:solidFill>
                  <a:srgbClr val="006600"/>
                </a:solidFill>
              </a:rPr>
              <a:t>On-demand treatment with the </a:t>
            </a:r>
            <a:r>
              <a:rPr lang="en-US" dirty="0" err="1">
                <a:solidFill>
                  <a:srgbClr val="006600"/>
                </a:solidFill>
              </a:rPr>
              <a:t>kallikrein</a:t>
            </a:r>
            <a:r>
              <a:rPr lang="en-US" dirty="0">
                <a:solidFill>
                  <a:srgbClr val="006600"/>
                </a:solidFill>
              </a:rPr>
              <a:t> inhibitor </a:t>
            </a:r>
            <a:r>
              <a:rPr lang="en-US" dirty="0" err="1">
                <a:solidFill>
                  <a:srgbClr val="006600"/>
                </a:solidFill>
              </a:rPr>
              <a:t>ecallantide</a:t>
            </a:r>
            <a:endParaRPr lang="en-US" dirty="0">
              <a:solidFill>
                <a:srgbClr val="006600"/>
              </a:solidFill>
            </a:endParaRPr>
          </a:p>
        </p:txBody>
      </p:sp>
      <p:sp>
        <p:nvSpPr>
          <p:cNvPr id="3" name="Content Placeholder 2"/>
          <p:cNvSpPr>
            <a:spLocks noGrp="1"/>
          </p:cNvSpPr>
          <p:nvPr>
            <p:ph idx="1"/>
          </p:nvPr>
        </p:nvSpPr>
        <p:spPr>
          <a:xfrm>
            <a:off x="1566250" y="2133600"/>
            <a:ext cx="9938362" cy="3777622"/>
          </a:xfrm>
        </p:spPr>
        <p:txBody>
          <a:bodyPr/>
          <a:lstStyle/>
          <a:p>
            <a:r>
              <a:rPr lang="en-US" dirty="0"/>
              <a:t>The </a:t>
            </a:r>
            <a:r>
              <a:rPr lang="en-US" dirty="0" err="1"/>
              <a:t>kallikrein</a:t>
            </a:r>
            <a:r>
              <a:rPr lang="en-US" dirty="0"/>
              <a:t> inhibitor </a:t>
            </a:r>
            <a:r>
              <a:rPr lang="en-US" dirty="0" err="1"/>
              <a:t>ecallantide</a:t>
            </a:r>
            <a:r>
              <a:rPr lang="en-US" dirty="0"/>
              <a:t> (</a:t>
            </a:r>
            <a:r>
              <a:rPr lang="en-US" dirty="0" err="1"/>
              <a:t>Kalbitor</a:t>
            </a:r>
            <a:r>
              <a:rPr lang="en-US" dirty="0"/>
              <a:t>; Takeda)</a:t>
            </a:r>
          </a:p>
          <a:p>
            <a:r>
              <a:rPr lang="en-US" dirty="0" err="1"/>
              <a:t>Ecallantide</a:t>
            </a:r>
            <a:r>
              <a:rPr lang="en-US" dirty="0"/>
              <a:t> is a 60- amino acid recombinant protein produced by expression in the yeast </a:t>
            </a:r>
            <a:r>
              <a:rPr lang="en-US" dirty="0" err="1"/>
              <a:t>Pichia</a:t>
            </a:r>
            <a:r>
              <a:rPr lang="en-US" dirty="0"/>
              <a:t> </a:t>
            </a:r>
            <a:r>
              <a:rPr lang="en-US" dirty="0" err="1"/>
              <a:t>pastoris</a:t>
            </a:r>
            <a:r>
              <a:rPr lang="en-US" dirty="0"/>
              <a:t> and has a plasma half-life of 2 h</a:t>
            </a:r>
          </a:p>
          <a:p>
            <a:r>
              <a:rPr lang="en-US" dirty="0"/>
              <a:t>The drug, therefore, should only be administered by a health care professional with appropriate medical support to manage anaphylaxis</a:t>
            </a:r>
          </a:p>
        </p:txBody>
      </p:sp>
    </p:spTree>
    <p:extLst>
      <p:ext uri="{BB962C8B-B14F-4D97-AF65-F5344CB8AC3E}">
        <p14:creationId xmlns:p14="http://schemas.microsoft.com/office/powerpoint/2010/main" val="29585409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9871" y="207651"/>
            <a:ext cx="9567170" cy="1280890"/>
          </a:xfrm>
        </p:spPr>
        <p:txBody>
          <a:bodyPr>
            <a:normAutofit fontScale="90000"/>
          </a:bodyPr>
          <a:lstStyle/>
          <a:p>
            <a:r>
              <a:rPr lang="en-US" dirty="0">
                <a:solidFill>
                  <a:srgbClr val="006600"/>
                </a:solidFill>
              </a:rPr>
              <a:t>On-demand treatment with the </a:t>
            </a:r>
            <a:r>
              <a:rPr lang="en-US" dirty="0" err="1">
                <a:solidFill>
                  <a:srgbClr val="006600"/>
                </a:solidFill>
              </a:rPr>
              <a:t>bradykinin</a:t>
            </a:r>
            <a:r>
              <a:rPr lang="en-US" dirty="0">
                <a:solidFill>
                  <a:srgbClr val="006600"/>
                </a:solidFill>
              </a:rPr>
              <a:t> B2 receptor antagonist </a:t>
            </a:r>
            <a:r>
              <a:rPr lang="en-US" dirty="0" err="1">
                <a:solidFill>
                  <a:srgbClr val="006600"/>
                </a:solidFill>
              </a:rPr>
              <a:t>icatibant</a:t>
            </a:r>
            <a:endParaRPr lang="en-US" dirty="0">
              <a:solidFill>
                <a:srgbClr val="006600"/>
              </a:solidFill>
            </a:endParaRPr>
          </a:p>
        </p:txBody>
      </p:sp>
      <p:sp>
        <p:nvSpPr>
          <p:cNvPr id="3" name="Content Placeholder 2"/>
          <p:cNvSpPr>
            <a:spLocks noGrp="1"/>
          </p:cNvSpPr>
          <p:nvPr>
            <p:ph idx="1"/>
          </p:nvPr>
        </p:nvSpPr>
        <p:spPr>
          <a:xfrm>
            <a:off x="1620570" y="1819747"/>
            <a:ext cx="9884042" cy="4526731"/>
          </a:xfrm>
        </p:spPr>
        <p:txBody>
          <a:bodyPr>
            <a:normAutofit/>
          </a:bodyPr>
          <a:lstStyle/>
          <a:p>
            <a:r>
              <a:rPr lang="en-US" sz="2000" dirty="0" err="1"/>
              <a:t>Icatibant</a:t>
            </a:r>
            <a:r>
              <a:rPr lang="en-US" sz="2000" dirty="0"/>
              <a:t> (</a:t>
            </a:r>
            <a:r>
              <a:rPr lang="en-US" sz="2000" dirty="0" err="1"/>
              <a:t>Firazyr</a:t>
            </a:r>
            <a:r>
              <a:rPr lang="en-US" sz="2000" dirty="0"/>
              <a:t>; Takeda)</a:t>
            </a:r>
          </a:p>
          <a:p>
            <a:r>
              <a:rPr lang="en-US" sz="2000" dirty="0" err="1"/>
              <a:t>Icatibant</a:t>
            </a:r>
            <a:r>
              <a:rPr lang="en-US" sz="2000" dirty="0"/>
              <a:t> is indicated for self-administered on-demand treatment of all types of HAE attacks in adults and children</a:t>
            </a:r>
          </a:p>
          <a:p>
            <a:r>
              <a:rPr lang="en-US" sz="2000" dirty="0"/>
              <a:t>It has a plasma half-life of 1–2 h. </a:t>
            </a:r>
          </a:p>
          <a:p>
            <a:r>
              <a:rPr lang="en-US" sz="2000" dirty="0"/>
              <a:t>By far the most attacks resolve with one injection of </a:t>
            </a:r>
            <a:r>
              <a:rPr lang="en-US" sz="2000" dirty="0" err="1"/>
              <a:t>icatibant</a:t>
            </a:r>
            <a:r>
              <a:rPr lang="en-US" sz="2000" dirty="0"/>
              <a:t>. </a:t>
            </a:r>
          </a:p>
          <a:p>
            <a:r>
              <a:rPr lang="en-US" sz="2000" dirty="0"/>
              <a:t>The safety and tolerability of </a:t>
            </a:r>
            <a:r>
              <a:rPr lang="en-US" sz="2000" dirty="0" err="1"/>
              <a:t>icatibant</a:t>
            </a:r>
            <a:r>
              <a:rPr lang="en-US" sz="2000" dirty="0"/>
              <a:t> are good, although transient local injection site reactions (erythema, wheal, pruritus and burning sensation) may occur. Allergic reactions have not been reported</a:t>
            </a:r>
          </a:p>
        </p:txBody>
      </p:sp>
    </p:spTree>
    <p:extLst>
      <p:ext uri="{BB962C8B-B14F-4D97-AF65-F5344CB8AC3E}">
        <p14:creationId xmlns:p14="http://schemas.microsoft.com/office/powerpoint/2010/main" val="7246150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154" y="351967"/>
            <a:ext cx="8911687" cy="1280890"/>
          </a:xfrm>
        </p:spPr>
        <p:txBody>
          <a:bodyPr/>
          <a:lstStyle/>
          <a:p>
            <a:r>
              <a:rPr lang="en-US" b="1" dirty="0">
                <a:solidFill>
                  <a:srgbClr val="006600"/>
                </a:solidFill>
                <a:latin typeface="Arial" panose="020B0604020202020204" pitchFamily="34" charset="0"/>
                <a:cs typeface="Arial" panose="020B0604020202020204" pitchFamily="34" charset="0"/>
              </a:rPr>
              <a:t>HAE in Pregnancy</a:t>
            </a:r>
          </a:p>
        </p:txBody>
      </p:sp>
      <p:sp>
        <p:nvSpPr>
          <p:cNvPr id="3" name="Content Placeholder 2"/>
          <p:cNvSpPr>
            <a:spLocks noGrp="1"/>
          </p:cNvSpPr>
          <p:nvPr>
            <p:ph idx="1"/>
          </p:nvPr>
        </p:nvSpPr>
        <p:spPr>
          <a:xfrm>
            <a:off x="1665139" y="1830612"/>
            <a:ext cx="9817702" cy="4542980"/>
          </a:xfrm>
        </p:spPr>
        <p:txBody>
          <a:bodyPr>
            <a:noAutofit/>
          </a:bodyPr>
          <a:lstStyle/>
          <a:p>
            <a:pPr>
              <a:spcBef>
                <a:spcPts val="400"/>
              </a:spcBef>
            </a:pPr>
            <a:r>
              <a:rPr lang="en-US" sz="2800" dirty="0">
                <a:latin typeface="Arial" panose="020B0604020202020204" pitchFamily="34" charset="0"/>
                <a:cs typeface="Arial" panose="020B0604020202020204" pitchFamily="34" charset="0"/>
              </a:rPr>
              <a:t>C1-INH may be low during pregnancy due to </a:t>
            </a:r>
            <a:r>
              <a:rPr lang="en-US" sz="2800" dirty="0" err="1">
                <a:latin typeface="Arial" panose="020B0604020202020204" pitchFamily="34" charset="0"/>
                <a:cs typeface="Arial" panose="020B0604020202020204" pitchFamily="34" charset="0"/>
              </a:rPr>
              <a:t>dilutional</a:t>
            </a:r>
            <a:r>
              <a:rPr lang="en-US" sz="2800" dirty="0">
                <a:latin typeface="Arial" panose="020B0604020202020204" pitchFamily="34" charset="0"/>
                <a:cs typeface="Arial" panose="020B0604020202020204" pitchFamily="34" charset="0"/>
              </a:rPr>
              <a:t> effects</a:t>
            </a:r>
          </a:p>
          <a:p>
            <a:pPr>
              <a:spcBef>
                <a:spcPts val="400"/>
              </a:spcBef>
            </a:pPr>
            <a:r>
              <a:rPr lang="en-US" sz="2800" dirty="0">
                <a:latin typeface="Arial" panose="020B0604020202020204" pitchFamily="34" charset="0"/>
                <a:cs typeface="Arial" panose="020B0604020202020204" pitchFamily="34" charset="0"/>
              </a:rPr>
              <a:t>Symptoms during previous pregnancy do not predict symptoms during current pregnancy</a:t>
            </a:r>
          </a:p>
          <a:p>
            <a:pPr>
              <a:spcBef>
                <a:spcPts val="400"/>
              </a:spcBef>
            </a:pPr>
            <a:r>
              <a:rPr lang="en-US" sz="2800" dirty="0">
                <a:latin typeface="Arial" panose="020B0604020202020204" pitchFamily="34" charset="0"/>
                <a:cs typeface="Arial" panose="020B0604020202020204" pitchFamily="34" charset="0"/>
              </a:rPr>
              <a:t>Fetus with HAE may cause more attacks in mother during third trimester</a:t>
            </a:r>
          </a:p>
          <a:p>
            <a:r>
              <a:rPr lang="en-US" sz="2800" dirty="0">
                <a:latin typeface="Arial" panose="020B0604020202020204" pitchFamily="34" charset="0"/>
                <a:cs typeface="Arial" panose="020B0604020202020204" pitchFamily="34" charset="0"/>
              </a:rPr>
              <a:t>Vaginal birth is preferable to cesarean delivery in women with HAE.  </a:t>
            </a:r>
          </a:p>
          <a:p>
            <a:r>
              <a:rPr lang="en-US" sz="2800" dirty="0">
                <a:latin typeface="Arial" panose="020B0604020202020204" pitchFamily="34" charset="0"/>
                <a:cs typeface="Arial" panose="020B0604020202020204" pitchFamily="34" charset="0"/>
              </a:rPr>
              <a:t>Lactation can increase the frequency of HAE attacks; </a:t>
            </a:r>
          </a:p>
          <a:p>
            <a:pPr>
              <a:spcBef>
                <a:spcPts val="400"/>
              </a:spcBef>
            </a:pPr>
            <a:endParaRPr lang="en-US" sz="2800" dirty="0">
              <a:latin typeface="Arial" panose="020B0604020202020204" pitchFamily="34" charset="0"/>
              <a:cs typeface="Arial" panose="020B0604020202020204" pitchFamily="34" charset="0"/>
            </a:endParaRPr>
          </a:p>
          <a:p>
            <a:pPr>
              <a:spcBef>
                <a:spcPts val="400"/>
              </a:spcBef>
            </a:pPr>
            <a:endParaRPr lang="en-US" sz="2800" dirty="0">
              <a:latin typeface="Arial" panose="020B0604020202020204" pitchFamily="34" charset="0"/>
              <a:cs typeface="Arial" panose="020B0604020202020204" pitchFamily="34" charset="0"/>
            </a:endParaRPr>
          </a:p>
          <a:p>
            <a:pPr>
              <a:spcBef>
                <a:spcPts val="400"/>
              </a:spcBef>
            </a:pPr>
            <a:endParaRPr lang="en-US" sz="28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a:srcRect t="11125" b="10999"/>
          <a:stretch/>
        </p:blipFill>
        <p:spPr>
          <a:xfrm>
            <a:off x="9654268" y="154212"/>
            <a:ext cx="2124075" cy="1676400"/>
          </a:xfrm>
          <a:prstGeom prst="rect">
            <a:avLst/>
          </a:prstGeom>
        </p:spPr>
      </p:pic>
    </p:spTree>
    <p:extLst>
      <p:ext uri="{BB962C8B-B14F-4D97-AF65-F5344CB8AC3E}">
        <p14:creationId xmlns:p14="http://schemas.microsoft.com/office/powerpoint/2010/main" val="5971181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742467" y="618733"/>
            <a:ext cx="8707065" cy="5620534"/>
          </a:xfrm>
          <a:prstGeom prst="rect">
            <a:avLst/>
          </a:prstGeom>
        </p:spPr>
      </p:pic>
    </p:spTree>
    <p:extLst>
      <p:ext uri="{BB962C8B-B14F-4D97-AF65-F5344CB8AC3E}">
        <p14:creationId xmlns:p14="http://schemas.microsoft.com/office/powerpoint/2010/main" val="5908843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C3B64-D11B-5751-E9A5-3075D4AE711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EEFEBE8-C800-43EA-8DBA-48459991CBE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D8A8302-12EB-9444-7020-0E5307DE4916}"/>
              </a:ext>
            </a:extLst>
          </p:cNvPr>
          <p:cNvPicPr>
            <a:picLocks noChangeAspect="1"/>
          </p:cNvPicPr>
          <p:nvPr/>
        </p:nvPicPr>
        <p:blipFill>
          <a:blip r:embed="rId2"/>
          <a:stretch>
            <a:fillRect/>
          </a:stretch>
        </p:blipFill>
        <p:spPr>
          <a:xfrm>
            <a:off x="3299254" y="79632"/>
            <a:ext cx="5556805" cy="6654799"/>
          </a:xfrm>
          <a:prstGeom prst="rect">
            <a:avLst/>
          </a:prstGeom>
        </p:spPr>
      </p:pic>
    </p:spTree>
    <p:extLst>
      <p:ext uri="{BB962C8B-B14F-4D97-AF65-F5344CB8AC3E}">
        <p14:creationId xmlns:p14="http://schemas.microsoft.com/office/powerpoint/2010/main" val="3088532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s://ars.els-cdn.com/content/image/1-s2.0-S0021755720302291-gr1_lr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963" y="0"/>
            <a:ext cx="11349037" cy="58742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876815" y="6039874"/>
            <a:ext cx="2882386" cy="683665"/>
          </a:xfrm>
          <a:prstGeom prst="rect">
            <a:avLst/>
          </a:prstGeom>
        </p:spPr>
      </p:pic>
      <p:pic>
        <p:nvPicPr>
          <p:cNvPr id="5" name="Picture 4"/>
          <p:cNvPicPr>
            <a:picLocks noChangeAspect="1"/>
          </p:cNvPicPr>
          <p:nvPr/>
        </p:nvPicPr>
        <p:blipFill>
          <a:blip r:embed="rId5"/>
          <a:stretch>
            <a:fillRect/>
          </a:stretch>
        </p:blipFill>
        <p:spPr>
          <a:xfrm>
            <a:off x="6241659" y="6341187"/>
            <a:ext cx="5601482" cy="314369"/>
          </a:xfrm>
          <a:prstGeom prst="rect">
            <a:avLst/>
          </a:prstGeom>
        </p:spPr>
      </p:pic>
    </p:spTree>
    <p:extLst>
      <p:ext uri="{BB962C8B-B14F-4D97-AF65-F5344CB8AC3E}">
        <p14:creationId xmlns:p14="http://schemas.microsoft.com/office/powerpoint/2010/main" val="3119745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C72171F0-AE81-4F26-979D-B5FB8555F489}"/>
              </a:ext>
            </a:extLst>
          </p:cNvPr>
          <p:cNvSpPr txBox="1">
            <a:spLocks/>
          </p:cNvSpPr>
          <p:nvPr/>
        </p:nvSpPr>
        <p:spPr>
          <a:xfrm>
            <a:off x="2945009" y="428247"/>
            <a:ext cx="8176437" cy="675764"/>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006600"/>
                </a:solidFill>
              </a:rPr>
              <a:t>Onset of Symptoms</a:t>
            </a:r>
          </a:p>
        </p:txBody>
      </p:sp>
      <p:sp>
        <p:nvSpPr>
          <p:cNvPr id="5" name="Text Box 6">
            <a:extLst>
              <a:ext uri="{FF2B5EF4-FFF2-40B4-BE49-F238E27FC236}">
                <a16:creationId xmlns:a16="http://schemas.microsoft.com/office/drawing/2014/main" id="{F7926D65-B05A-4B97-B0D5-BCC412043889}"/>
              </a:ext>
            </a:extLst>
          </p:cNvPr>
          <p:cNvSpPr txBox="1">
            <a:spLocks noChangeArrowheads="1"/>
          </p:cNvSpPr>
          <p:nvPr/>
        </p:nvSpPr>
        <p:spPr bwMode="auto">
          <a:xfrm>
            <a:off x="3041149" y="6039281"/>
            <a:ext cx="8086945" cy="707886"/>
          </a:xfrm>
          <a:prstGeom prst="rect">
            <a:avLst/>
          </a:prstGeom>
          <a:noFill/>
          <a:ln w="9525">
            <a:noFill/>
            <a:miter lim="800000"/>
            <a:headEnd/>
            <a:tailEnd/>
          </a:ln>
        </p:spPr>
        <p:txBody>
          <a:bodyPr wrap="square" anchor="b">
            <a:spAutoFit/>
          </a:bodyPr>
          <a:lstStyle/>
          <a:p>
            <a:r>
              <a:rPr lang="da-DK" sz="1000" dirty="0">
                <a:solidFill>
                  <a:srgbClr val="000000"/>
                </a:solidFill>
                <a:ea typeface="MS PGothic" pitchFamily="34" charset="-128"/>
                <a:cs typeface="Arial" panose="020B0604020202020204" pitchFamily="34" charset="0"/>
              </a:rPr>
              <a:t>Frank MM, et al. </a:t>
            </a:r>
            <a:r>
              <a:rPr lang="da-DK" sz="1000" i="1" dirty="0">
                <a:solidFill>
                  <a:srgbClr val="000000"/>
                </a:solidFill>
                <a:ea typeface="MS PGothic" pitchFamily="34" charset="-128"/>
                <a:cs typeface="Arial" panose="020B0604020202020204" pitchFamily="34" charset="0"/>
              </a:rPr>
              <a:t>Ann Intern Med</a:t>
            </a:r>
            <a:r>
              <a:rPr lang="da-DK" sz="1000" dirty="0">
                <a:solidFill>
                  <a:srgbClr val="000000"/>
                </a:solidFill>
                <a:ea typeface="MS PGothic" pitchFamily="34" charset="-128"/>
                <a:cs typeface="Arial" panose="020B0604020202020204" pitchFamily="34" charset="0"/>
              </a:rPr>
              <a:t>. 1976;84:580-593; Nzeako UC, et al. </a:t>
            </a:r>
            <a:r>
              <a:rPr lang="da-DK" sz="1000" i="1" dirty="0">
                <a:solidFill>
                  <a:srgbClr val="000000"/>
                </a:solidFill>
                <a:ea typeface="MS PGothic" pitchFamily="34" charset="-128"/>
                <a:cs typeface="Arial" panose="020B0604020202020204" pitchFamily="34" charset="0"/>
              </a:rPr>
              <a:t>Arch Intern Med</a:t>
            </a:r>
            <a:r>
              <a:rPr lang="da-DK" sz="1000" dirty="0">
                <a:solidFill>
                  <a:srgbClr val="000000"/>
                </a:solidFill>
                <a:ea typeface="MS PGothic" pitchFamily="34" charset="-128"/>
                <a:cs typeface="Arial" panose="020B0604020202020204" pitchFamily="34" charset="0"/>
              </a:rPr>
              <a:t>. 2001;161:2417-2429; Farkas H, et al. </a:t>
            </a:r>
            <a:r>
              <a:rPr lang="da-DK" sz="1000" i="1" dirty="0">
                <a:solidFill>
                  <a:srgbClr val="000000"/>
                </a:solidFill>
                <a:ea typeface="MS PGothic" pitchFamily="34" charset="-128"/>
                <a:cs typeface="Arial" panose="020B0604020202020204" pitchFamily="34" charset="0"/>
              </a:rPr>
              <a:t>Pediatr Allergy Immunol</a:t>
            </a:r>
            <a:r>
              <a:rPr lang="da-DK" sz="1000" dirty="0">
                <a:solidFill>
                  <a:srgbClr val="000000"/>
                </a:solidFill>
                <a:ea typeface="MS PGothic" pitchFamily="34" charset="-128"/>
                <a:cs typeface="Arial" panose="020B0604020202020204" pitchFamily="34" charset="0"/>
              </a:rPr>
              <a:t>. 2002;13:153-161; Agostoni A, et al. </a:t>
            </a:r>
            <a:r>
              <a:rPr lang="da-DK" sz="1000" i="1" dirty="0">
                <a:solidFill>
                  <a:srgbClr val="000000"/>
                </a:solidFill>
                <a:ea typeface="MS PGothic" pitchFamily="34" charset="-128"/>
                <a:cs typeface="Arial" panose="020B0604020202020204" pitchFamily="34" charset="0"/>
              </a:rPr>
              <a:t>J Allergy Clin Immunol</a:t>
            </a:r>
            <a:r>
              <a:rPr lang="da-DK" sz="1000" dirty="0">
                <a:solidFill>
                  <a:srgbClr val="000000"/>
                </a:solidFill>
                <a:ea typeface="MS PGothic" pitchFamily="34" charset="-128"/>
                <a:cs typeface="Arial" panose="020B0604020202020204" pitchFamily="34" charset="0"/>
              </a:rPr>
              <a:t>. 2004;114:S51-131; Frank MM. </a:t>
            </a:r>
            <a:r>
              <a:rPr lang="da-DK" sz="1000" i="1" dirty="0">
                <a:solidFill>
                  <a:srgbClr val="000000"/>
                </a:solidFill>
                <a:ea typeface="MS PGothic" pitchFamily="34" charset="-128"/>
                <a:cs typeface="Arial" panose="020B0604020202020204" pitchFamily="34" charset="0"/>
              </a:rPr>
              <a:t>Curr Opin Pediatr</a:t>
            </a:r>
            <a:r>
              <a:rPr lang="da-DK" sz="1000" dirty="0">
                <a:solidFill>
                  <a:srgbClr val="000000"/>
                </a:solidFill>
                <a:ea typeface="MS PGothic" pitchFamily="34" charset="-128"/>
                <a:cs typeface="Arial" panose="020B0604020202020204" pitchFamily="34" charset="0"/>
              </a:rPr>
              <a:t>. 2005;17:686-689; Bork K, et al. </a:t>
            </a:r>
            <a:r>
              <a:rPr lang="da-DK" sz="1000" i="1" dirty="0">
                <a:solidFill>
                  <a:srgbClr val="000000"/>
                </a:solidFill>
                <a:ea typeface="MS PGothic" pitchFamily="34" charset="-128"/>
                <a:cs typeface="Arial" panose="020B0604020202020204" pitchFamily="34" charset="0"/>
              </a:rPr>
              <a:t>Am J Med</a:t>
            </a:r>
            <a:r>
              <a:rPr lang="da-DK" sz="1000" dirty="0">
                <a:solidFill>
                  <a:srgbClr val="000000"/>
                </a:solidFill>
                <a:ea typeface="MS PGothic" pitchFamily="34" charset="-128"/>
                <a:cs typeface="Arial" panose="020B0604020202020204" pitchFamily="34" charset="0"/>
              </a:rPr>
              <a:t>. 2006;119:267-274; Bygum A. </a:t>
            </a:r>
            <a:r>
              <a:rPr lang="da-DK" sz="1000" i="1" dirty="0">
                <a:solidFill>
                  <a:srgbClr val="000000"/>
                </a:solidFill>
                <a:ea typeface="MS PGothic" pitchFamily="34" charset="-128"/>
                <a:cs typeface="Arial" panose="020B0604020202020204" pitchFamily="34" charset="0"/>
              </a:rPr>
              <a:t>Br J Dermatol</a:t>
            </a:r>
            <a:r>
              <a:rPr lang="da-DK" sz="1000" dirty="0">
                <a:solidFill>
                  <a:srgbClr val="000000"/>
                </a:solidFill>
                <a:ea typeface="MS PGothic" pitchFamily="34" charset="-128"/>
                <a:cs typeface="Arial" panose="020B0604020202020204" pitchFamily="34" charset="0"/>
              </a:rPr>
              <a:t>. 2009;161(5):1153-1158; Farkas H. </a:t>
            </a:r>
            <a:r>
              <a:rPr lang="da-DK" sz="1000" i="1" dirty="0">
                <a:solidFill>
                  <a:srgbClr val="000000"/>
                </a:solidFill>
                <a:ea typeface="MS PGothic" pitchFamily="34" charset="-128"/>
                <a:cs typeface="Arial" panose="020B0604020202020204" pitchFamily="34" charset="0"/>
              </a:rPr>
              <a:t>Allergy Asthma Clin Immunol</a:t>
            </a:r>
            <a:r>
              <a:rPr lang="da-DK" sz="1000" dirty="0">
                <a:solidFill>
                  <a:srgbClr val="000000"/>
                </a:solidFill>
                <a:ea typeface="MS PGothic" pitchFamily="34" charset="-128"/>
                <a:cs typeface="Arial" panose="020B0604020202020204" pitchFamily="34" charset="0"/>
              </a:rPr>
              <a:t>. 2010;6:18; Nielsen EW, et al. </a:t>
            </a:r>
            <a:r>
              <a:rPr lang="da-DK" sz="1000" i="1" dirty="0">
                <a:solidFill>
                  <a:srgbClr val="000000"/>
                </a:solidFill>
                <a:ea typeface="MS PGothic" pitchFamily="34" charset="-128"/>
                <a:cs typeface="Arial" panose="020B0604020202020204" pitchFamily="34" charset="0"/>
              </a:rPr>
              <a:t>Pediatr Res</a:t>
            </a:r>
            <a:r>
              <a:rPr lang="da-DK" sz="1000" dirty="0">
                <a:solidFill>
                  <a:srgbClr val="000000"/>
                </a:solidFill>
                <a:ea typeface="MS PGothic" pitchFamily="34" charset="-128"/>
                <a:cs typeface="Arial" panose="020B0604020202020204" pitchFamily="34" charset="0"/>
              </a:rPr>
              <a:t>. 1994;35(2):184-187.</a:t>
            </a:r>
          </a:p>
        </p:txBody>
      </p:sp>
      <p:grpSp>
        <p:nvGrpSpPr>
          <p:cNvPr id="6" name="Group 7">
            <a:extLst>
              <a:ext uri="{FF2B5EF4-FFF2-40B4-BE49-F238E27FC236}">
                <a16:creationId xmlns:a16="http://schemas.microsoft.com/office/drawing/2014/main" id="{3871FCDA-BFB4-47A8-A76B-2DD730B0CE4F}"/>
              </a:ext>
            </a:extLst>
          </p:cNvPr>
          <p:cNvGrpSpPr/>
          <p:nvPr/>
        </p:nvGrpSpPr>
        <p:grpSpPr>
          <a:xfrm>
            <a:off x="2785522" y="1488558"/>
            <a:ext cx="8335924" cy="4391245"/>
            <a:chOff x="1611233" y="1052854"/>
            <a:chExt cx="5906250" cy="3232659"/>
          </a:xfrm>
        </p:grpSpPr>
        <p:sp>
          <p:nvSpPr>
            <p:cNvPr id="7" name="TextBox 2">
              <a:extLst>
                <a:ext uri="{FF2B5EF4-FFF2-40B4-BE49-F238E27FC236}">
                  <a16:creationId xmlns:a16="http://schemas.microsoft.com/office/drawing/2014/main" id="{651A3422-1FE4-4F3B-82BD-F796C644CCCD}"/>
                </a:ext>
              </a:extLst>
            </p:cNvPr>
            <p:cNvSpPr txBox="1">
              <a:spLocks noChangeArrowheads="1"/>
            </p:cNvSpPr>
            <p:nvPr/>
          </p:nvSpPr>
          <p:spPr bwMode="auto">
            <a:xfrm rot="16200000">
              <a:off x="948456" y="2398288"/>
              <a:ext cx="1633332" cy="307777"/>
            </a:xfrm>
            <a:prstGeom prst="rect">
              <a:avLst/>
            </a:prstGeom>
            <a:noFill/>
            <a:ln w="9525">
              <a:noFill/>
              <a:miter lim="800000"/>
              <a:headEnd/>
              <a:tailEnd/>
            </a:ln>
          </p:spPr>
          <p:txBody>
            <a:bodyPr wrap="none">
              <a:spAutoFit/>
            </a:bodyPr>
            <a:lstStyle/>
            <a:p>
              <a:pPr algn="ctr"/>
              <a:r>
                <a:rPr lang="en-US" sz="1400" b="1" dirty="0">
                  <a:solidFill>
                    <a:schemeClr val="tx2"/>
                  </a:solidFill>
                </a:rPr>
                <a:t>Number of Patients</a:t>
              </a:r>
            </a:p>
          </p:txBody>
        </p:sp>
        <p:grpSp>
          <p:nvGrpSpPr>
            <p:cNvPr id="8" name="Group 2">
              <a:extLst>
                <a:ext uri="{FF2B5EF4-FFF2-40B4-BE49-F238E27FC236}">
                  <a16:creationId xmlns:a16="http://schemas.microsoft.com/office/drawing/2014/main" id="{3E28E960-AD48-4813-B6EA-C05C84CED3C2}"/>
                </a:ext>
              </a:extLst>
            </p:cNvPr>
            <p:cNvGrpSpPr/>
            <p:nvPr/>
          </p:nvGrpSpPr>
          <p:grpSpPr>
            <a:xfrm>
              <a:off x="1805681" y="1052854"/>
              <a:ext cx="354584" cy="2901417"/>
              <a:chOff x="883575" y="1518105"/>
              <a:chExt cx="472779" cy="3868555"/>
            </a:xfrm>
          </p:grpSpPr>
          <p:sp>
            <p:nvSpPr>
              <p:cNvPr id="51" name="TextBox 3">
                <a:extLst>
                  <a:ext uri="{FF2B5EF4-FFF2-40B4-BE49-F238E27FC236}">
                    <a16:creationId xmlns:a16="http://schemas.microsoft.com/office/drawing/2014/main" id="{F11D1CEA-A699-43CC-B1F2-C24E846EDB22}"/>
                  </a:ext>
                </a:extLst>
              </p:cNvPr>
              <p:cNvSpPr txBox="1">
                <a:spLocks noChangeArrowheads="1"/>
              </p:cNvSpPr>
              <p:nvPr/>
            </p:nvSpPr>
            <p:spPr bwMode="auto">
              <a:xfrm>
                <a:off x="883575" y="1518105"/>
                <a:ext cx="472779" cy="369332"/>
              </a:xfrm>
              <a:prstGeom prst="rect">
                <a:avLst/>
              </a:prstGeom>
              <a:noFill/>
              <a:ln w="9525">
                <a:noFill/>
                <a:miter lim="800000"/>
                <a:headEnd/>
                <a:tailEnd/>
              </a:ln>
            </p:spPr>
            <p:txBody>
              <a:bodyPr wrap="none">
                <a:spAutoFit/>
              </a:bodyPr>
              <a:lstStyle/>
              <a:p>
                <a:pPr algn="r"/>
                <a:r>
                  <a:rPr lang="en-US" sz="1200" b="1" dirty="0">
                    <a:solidFill>
                      <a:schemeClr val="tx2"/>
                    </a:solidFill>
                  </a:rPr>
                  <a:t>15</a:t>
                </a:r>
              </a:p>
            </p:txBody>
          </p:sp>
          <p:sp>
            <p:nvSpPr>
              <p:cNvPr id="52" name="TextBox 11">
                <a:extLst>
                  <a:ext uri="{FF2B5EF4-FFF2-40B4-BE49-F238E27FC236}">
                    <a16:creationId xmlns:a16="http://schemas.microsoft.com/office/drawing/2014/main" id="{8FE460ED-A1EC-49E6-AD92-6DF4AA925739}"/>
                  </a:ext>
                </a:extLst>
              </p:cNvPr>
              <p:cNvSpPr txBox="1">
                <a:spLocks noChangeArrowheads="1"/>
              </p:cNvSpPr>
              <p:nvPr/>
            </p:nvSpPr>
            <p:spPr bwMode="auto">
              <a:xfrm>
                <a:off x="883575" y="2675935"/>
                <a:ext cx="472779" cy="369332"/>
              </a:xfrm>
              <a:prstGeom prst="rect">
                <a:avLst/>
              </a:prstGeom>
              <a:noFill/>
              <a:ln w="9525">
                <a:noFill/>
                <a:miter lim="800000"/>
                <a:headEnd/>
                <a:tailEnd/>
              </a:ln>
            </p:spPr>
            <p:txBody>
              <a:bodyPr wrap="none">
                <a:spAutoFit/>
              </a:bodyPr>
              <a:lstStyle/>
              <a:p>
                <a:pPr algn="r"/>
                <a:r>
                  <a:rPr lang="en-US" sz="1200" b="1" dirty="0">
                    <a:solidFill>
                      <a:schemeClr val="tx2"/>
                    </a:solidFill>
                  </a:rPr>
                  <a:t>10</a:t>
                </a:r>
              </a:p>
            </p:txBody>
          </p:sp>
          <p:sp>
            <p:nvSpPr>
              <p:cNvPr id="53" name="TextBox 12">
                <a:extLst>
                  <a:ext uri="{FF2B5EF4-FFF2-40B4-BE49-F238E27FC236}">
                    <a16:creationId xmlns:a16="http://schemas.microsoft.com/office/drawing/2014/main" id="{D0298296-A917-401B-84C8-C58BCAF35CC2}"/>
                  </a:ext>
                </a:extLst>
              </p:cNvPr>
              <p:cNvSpPr txBox="1">
                <a:spLocks noChangeArrowheads="1"/>
              </p:cNvSpPr>
              <p:nvPr/>
            </p:nvSpPr>
            <p:spPr bwMode="auto">
              <a:xfrm>
                <a:off x="996852" y="3843749"/>
                <a:ext cx="359502" cy="369332"/>
              </a:xfrm>
              <a:prstGeom prst="rect">
                <a:avLst/>
              </a:prstGeom>
              <a:noFill/>
              <a:ln w="9525">
                <a:noFill/>
                <a:miter lim="800000"/>
                <a:headEnd/>
                <a:tailEnd/>
              </a:ln>
            </p:spPr>
            <p:txBody>
              <a:bodyPr wrap="none">
                <a:spAutoFit/>
              </a:bodyPr>
              <a:lstStyle/>
              <a:p>
                <a:pPr algn="r"/>
                <a:r>
                  <a:rPr lang="en-US" sz="1200" b="1" dirty="0">
                    <a:solidFill>
                      <a:schemeClr val="tx2"/>
                    </a:solidFill>
                  </a:rPr>
                  <a:t>5</a:t>
                </a:r>
              </a:p>
            </p:txBody>
          </p:sp>
          <p:sp>
            <p:nvSpPr>
              <p:cNvPr id="54" name="TextBox 13">
                <a:extLst>
                  <a:ext uri="{FF2B5EF4-FFF2-40B4-BE49-F238E27FC236}">
                    <a16:creationId xmlns:a16="http://schemas.microsoft.com/office/drawing/2014/main" id="{D23C9874-CA37-4353-8AE5-685DD2DED22E}"/>
                  </a:ext>
                </a:extLst>
              </p:cNvPr>
              <p:cNvSpPr txBox="1">
                <a:spLocks noChangeArrowheads="1"/>
              </p:cNvSpPr>
              <p:nvPr/>
            </p:nvSpPr>
            <p:spPr bwMode="auto">
              <a:xfrm>
                <a:off x="996852" y="5017328"/>
                <a:ext cx="359502" cy="369332"/>
              </a:xfrm>
              <a:prstGeom prst="rect">
                <a:avLst/>
              </a:prstGeom>
              <a:noFill/>
              <a:ln w="9525">
                <a:noFill/>
                <a:miter lim="800000"/>
                <a:headEnd/>
                <a:tailEnd/>
              </a:ln>
            </p:spPr>
            <p:txBody>
              <a:bodyPr wrap="none">
                <a:spAutoFit/>
              </a:bodyPr>
              <a:lstStyle/>
              <a:p>
                <a:pPr algn="r"/>
                <a:r>
                  <a:rPr lang="en-US" sz="1200" b="1" dirty="0">
                    <a:solidFill>
                      <a:schemeClr val="tx2"/>
                    </a:solidFill>
                  </a:rPr>
                  <a:t>0</a:t>
                </a:r>
              </a:p>
            </p:txBody>
          </p:sp>
        </p:grpSp>
        <p:grpSp>
          <p:nvGrpSpPr>
            <p:cNvPr id="9" name="Group 30">
              <a:extLst>
                <a:ext uri="{FF2B5EF4-FFF2-40B4-BE49-F238E27FC236}">
                  <a16:creationId xmlns:a16="http://schemas.microsoft.com/office/drawing/2014/main" id="{5BB7056A-C6A5-4FEE-BA4E-4E968E1471F1}"/>
                </a:ext>
              </a:extLst>
            </p:cNvPr>
            <p:cNvGrpSpPr>
              <a:grpSpLocks/>
            </p:cNvGrpSpPr>
            <p:nvPr/>
          </p:nvGrpSpPr>
          <p:grpSpPr bwMode="auto">
            <a:xfrm>
              <a:off x="2078856" y="3807631"/>
              <a:ext cx="5382346" cy="277000"/>
              <a:chOff x="1040451" y="5674152"/>
              <a:chExt cx="3684826" cy="236813"/>
            </a:xfrm>
          </p:grpSpPr>
          <p:sp>
            <p:nvSpPr>
              <p:cNvPr id="46" name="TextBox 14">
                <a:extLst>
                  <a:ext uri="{FF2B5EF4-FFF2-40B4-BE49-F238E27FC236}">
                    <a16:creationId xmlns:a16="http://schemas.microsoft.com/office/drawing/2014/main" id="{1F75D570-73B1-4CB9-9DFC-D8C7C275B9C3}"/>
                  </a:ext>
                </a:extLst>
              </p:cNvPr>
              <p:cNvSpPr txBox="1">
                <a:spLocks noChangeArrowheads="1"/>
              </p:cNvSpPr>
              <p:nvPr/>
            </p:nvSpPr>
            <p:spPr bwMode="auto">
              <a:xfrm>
                <a:off x="1040451" y="5674152"/>
                <a:ext cx="184590" cy="236812"/>
              </a:xfrm>
              <a:prstGeom prst="rect">
                <a:avLst/>
              </a:prstGeom>
              <a:noFill/>
              <a:ln w="9525">
                <a:noFill/>
                <a:miter lim="800000"/>
                <a:headEnd/>
                <a:tailEnd/>
              </a:ln>
            </p:spPr>
            <p:txBody>
              <a:bodyPr wrap="none">
                <a:spAutoFit/>
              </a:bodyPr>
              <a:lstStyle/>
              <a:p>
                <a:pPr algn="ctr"/>
                <a:r>
                  <a:rPr lang="en-US" sz="1200" b="1" dirty="0">
                    <a:solidFill>
                      <a:schemeClr val="tx2"/>
                    </a:solidFill>
                  </a:rPr>
                  <a:t>0</a:t>
                </a:r>
              </a:p>
            </p:txBody>
          </p:sp>
          <p:sp>
            <p:nvSpPr>
              <p:cNvPr id="47" name="TextBox 15">
                <a:extLst>
                  <a:ext uri="{FF2B5EF4-FFF2-40B4-BE49-F238E27FC236}">
                    <a16:creationId xmlns:a16="http://schemas.microsoft.com/office/drawing/2014/main" id="{6B43AF52-0A1A-4292-B870-1C770939F965}"/>
                  </a:ext>
                </a:extLst>
              </p:cNvPr>
              <p:cNvSpPr txBox="1">
                <a:spLocks noChangeArrowheads="1"/>
              </p:cNvSpPr>
              <p:nvPr/>
            </p:nvSpPr>
            <p:spPr bwMode="auto">
              <a:xfrm>
                <a:off x="1856664" y="5674152"/>
                <a:ext cx="242754" cy="236813"/>
              </a:xfrm>
              <a:prstGeom prst="rect">
                <a:avLst/>
              </a:prstGeom>
              <a:noFill/>
              <a:ln w="9525">
                <a:noFill/>
                <a:miter lim="800000"/>
                <a:headEnd/>
                <a:tailEnd/>
              </a:ln>
            </p:spPr>
            <p:txBody>
              <a:bodyPr wrap="none">
                <a:spAutoFit/>
              </a:bodyPr>
              <a:lstStyle/>
              <a:p>
                <a:pPr algn="ctr"/>
                <a:r>
                  <a:rPr lang="en-US" sz="1200" b="1" dirty="0">
                    <a:solidFill>
                      <a:schemeClr val="tx2"/>
                    </a:solidFill>
                  </a:rPr>
                  <a:t>10</a:t>
                </a:r>
              </a:p>
            </p:txBody>
          </p:sp>
          <p:sp>
            <p:nvSpPr>
              <p:cNvPr id="48" name="TextBox 16">
                <a:extLst>
                  <a:ext uri="{FF2B5EF4-FFF2-40B4-BE49-F238E27FC236}">
                    <a16:creationId xmlns:a16="http://schemas.microsoft.com/office/drawing/2014/main" id="{76B808EE-4CB8-4628-BC3B-2F18CF47EAE3}"/>
                  </a:ext>
                </a:extLst>
              </p:cNvPr>
              <p:cNvSpPr txBox="1">
                <a:spLocks noChangeArrowheads="1"/>
              </p:cNvSpPr>
              <p:nvPr/>
            </p:nvSpPr>
            <p:spPr bwMode="auto">
              <a:xfrm>
                <a:off x="2764471" y="5674152"/>
                <a:ext cx="242754" cy="236812"/>
              </a:xfrm>
              <a:prstGeom prst="rect">
                <a:avLst/>
              </a:prstGeom>
              <a:noFill/>
              <a:ln w="9525">
                <a:noFill/>
                <a:miter lim="800000"/>
                <a:headEnd/>
                <a:tailEnd/>
              </a:ln>
            </p:spPr>
            <p:txBody>
              <a:bodyPr wrap="none">
                <a:spAutoFit/>
              </a:bodyPr>
              <a:lstStyle/>
              <a:p>
                <a:pPr algn="ctr"/>
                <a:r>
                  <a:rPr lang="en-US" sz="1200" b="1" dirty="0">
                    <a:solidFill>
                      <a:schemeClr val="tx2"/>
                    </a:solidFill>
                  </a:rPr>
                  <a:t>20</a:t>
                </a:r>
              </a:p>
            </p:txBody>
          </p:sp>
          <p:sp>
            <p:nvSpPr>
              <p:cNvPr id="49" name="TextBox 17">
                <a:extLst>
                  <a:ext uri="{FF2B5EF4-FFF2-40B4-BE49-F238E27FC236}">
                    <a16:creationId xmlns:a16="http://schemas.microsoft.com/office/drawing/2014/main" id="{AE45A833-FFCA-4240-A055-842515A19251}"/>
                  </a:ext>
                </a:extLst>
              </p:cNvPr>
              <p:cNvSpPr txBox="1">
                <a:spLocks noChangeArrowheads="1"/>
              </p:cNvSpPr>
              <p:nvPr/>
            </p:nvSpPr>
            <p:spPr bwMode="auto">
              <a:xfrm>
                <a:off x="3612423" y="5674152"/>
                <a:ext cx="242754" cy="236812"/>
              </a:xfrm>
              <a:prstGeom prst="rect">
                <a:avLst/>
              </a:prstGeom>
              <a:noFill/>
              <a:ln w="9525">
                <a:noFill/>
                <a:miter lim="800000"/>
                <a:headEnd/>
                <a:tailEnd/>
              </a:ln>
            </p:spPr>
            <p:txBody>
              <a:bodyPr wrap="none">
                <a:spAutoFit/>
              </a:bodyPr>
              <a:lstStyle/>
              <a:p>
                <a:pPr algn="ctr"/>
                <a:r>
                  <a:rPr lang="en-US" sz="1200" b="1" dirty="0">
                    <a:solidFill>
                      <a:schemeClr val="tx2"/>
                    </a:solidFill>
                  </a:rPr>
                  <a:t>30</a:t>
                </a:r>
              </a:p>
            </p:txBody>
          </p:sp>
          <p:sp>
            <p:nvSpPr>
              <p:cNvPr id="50" name="TextBox 18">
                <a:extLst>
                  <a:ext uri="{FF2B5EF4-FFF2-40B4-BE49-F238E27FC236}">
                    <a16:creationId xmlns:a16="http://schemas.microsoft.com/office/drawing/2014/main" id="{BCC9E259-EA8B-4353-8179-73324B3D88D7}"/>
                  </a:ext>
                </a:extLst>
              </p:cNvPr>
              <p:cNvSpPr txBox="1">
                <a:spLocks noChangeArrowheads="1"/>
              </p:cNvSpPr>
              <p:nvPr/>
            </p:nvSpPr>
            <p:spPr bwMode="auto">
              <a:xfrm>
                <a:off x="4482523" y="5674152"/>
                <a:ext cx="242754" cy="236812"/>
              </a:xfrm>
              <a:prstGeom prst="rect">
                <a:avLst/>
              </a:prstGeom>
              <a:noFill/>
              <a:ln w="9525">
                <a:noFill/>
                <a:miter lim="800000"/>
                <a:headEnd/>
                <a:tailEnd/>
              </a:ln>
            </p:spPr>
            <p:txBody>
              <a:bodyPr wrap="none">
                <a:spAutoFit/>
              </a:bodyPr>
              <a:lstStyle/>
              <a:p>
                <a:pPr algn="ctr"/>
                <a:r>
                  <a:rPr lang="en-US" sz="1200" b="1" dirty="0">
                    <a:solidFill>
                      <a:schemeClr val="tx2"/>
                    </a:solidFill>
                  </a:rPr>
                  <a:t>40</a:t>
                </a:r>
              </a:p>
            </p:txBody>
          </p:sp>
        </p:grpSp>
        <p:cxnSp>
          <p:nvCxnSpPr>
            <p:cNvPr id="10" name="Straight Connector 5">
              <a:extLst>
                <a:ext uri="{FF2B5EF4-FFF2-40B4-BE49-F238E27FC236}">
                  <a16:creationId xmlns:a16="http://schemas.microsoft.com/office/drawing/2014/main" id="{7AF80B6C-F3A5-492C-BAB4-AD684046D46A}"/>
                </a:ext>
              </a:extLst>
            </p:cNvPr>
            <p:cNvCxnSpPr>
              <a:cxnSpLocks noChangeShapeType="1"/>
            </p:cNvCxnSpPr>
            <p:nvPr/>
          </p:nvCxnSpPr>
          <p:spPr bwMode="auto">
            <a:xfrm>
              <a:off x="2213668" y="1189391"/>
              <a:ext cx="0" cy="2623815"/>
            </a:xfrm>
            <a:prstGeom prst="line">
              <a:avLst/>
            </a:prstGeom>
            <a:noFill/>
            <a:ln w="19050" algn="ctr">
              <a:solidFill>
                <a:schemeClr val="tx2"/>
              </a:solidFill>
              <a:round/>
              <a:headEnd/>
              <a:tailEnd/>
            </a:ln>
          </p:spPr>
        </p:cxnSp>
        <p:cxnSp>
          <p:nvCxnSpPr>
            <p:cNvPr id="11" name="Straight Connector 26">
              <a:extLst>
                <a:ext uri="{FF2B5EF4-FFF2-40B4-BE49-F238E27FC236}">
                  <a16:creationId xmlns:a16="http://schemas.microsoft.com/office/drawing/2014/main" id="{BFE6C170-2F2C-4166-B10D-F7C61252CF4B}"/>
                </a:ext>
              </a:extLst>
            </p:cNvPr>
            <p:cNvCxnSpPr>
              <a:cxnSpLocks noChangeShapeType="1"/>
            </p:cNvCxnSpPr>
            <p:nvPr/>
          </p:nvCxnSpPr>
          <p:spPr bwMode="auto">
            <a:xfrm>
              <a:off x="2130462" y="1189391"/>
              <a:ext cx="82048" cy="0"/>
            </a:xfrm>
            <a:prstGeom prst="line">
              <a:avLst/>
            </a:prstGeom>
            <a:noFill/>
            <a:ln w="19050" algn="ctr">
              <a:solidFill>
                <a:schemeClr val="tx2"/>
              </a:solidFill>
              <a:round/>
              <a:headEnd/>
              <a:tailEnd/>
            </a:ln>
          </p:spPr>
        </p:cxnSp>
        <p:cxnSp>
          <p:nvCxnSpPr>
            <p:cNvPr id="12" name="Straight Connector 33">
              <a:extLst>
                <a:ext uri="{FF2B5EF4-FFF2-40B4-BE49-F238E27FC236}">
                  <a16:creationId xmlns:a16="http://schemas.microsoft.com/office/drawing/2014/main" id="{E9240F10-B84D-4C74-9D33-5F3D79FF23A3}"/>
                </a:ext>
              </a:extLst>
            </p:cNvPr>
            <p:cNvCxnSpPr>
              <a:cxnSpLocks noChangeShapeType="1"/>
            </p:cNvCxnSpPr>
            <p:nvPr/>
          </p:nvCxnSpPr>
          <p:spPr bwMode="auto">
            <a:xfrm>
              <a:off x="2130462" y="2049615"/>
              <a:ext cx="82048" cy="0"/>
            </a:xfrm>
            <a:prstGeom prst="line">
              <a:avLst/>
            </a:prstGeom>
            <a:noFill/>
            <a:ln w="19050" algn="ctr">
              <a:solidFill>
                <a:schemeClr val="tx2"/>
              </a:solidFill>
              <a:round/>
              <a:headEnd/>
              <a:tailEnd/>
            </a:ln>
          </p:spPr>
        </p:cxnSp>
        <p:cxnSp>
          <p:nvCxnSpPr>
            <p:cNvPr id="13" name="Straight Connector 34">
              <a:extLst>
                <a:ext uri="{FF2B5EF4-FFF2-40B4-BE49-F238E27FC236}">
                  <a16:creationId xmlns:a16="http://schemas.microsoft.com/office/drawing/2014/main" id="{9454BABF-689E-44F3-B859-BE0AE359E3C4}"/>
                </a:ext>
              </a:extLst>
            </p:cNvPr>
            <p:cNvCxnSpPr>
              <a:cxnSpLocks noChangeShapeType="1"/>
            </p:cNvCxnSpPr>
            <p:nvPr/>
          </p:nvCxnSpPr>
          <p:spPr bwMode="auto">
            <a:xfrm>
              <a:off x="2130462" y="2925784"/>
              <a:ext cx="82048" cy="0"/>
            </a:xfrm>
            <a:prstGeom prst="line">
              <a:avLst/>
            </a:prstGeom>
            <a:noFill/>
            <a:ln w="19050" algn="ctr">
              <a:solidFill>
                <a:schemeClr val="tx2"/>
              </a:solidFill>
              <a:round/>
              <a:headEnd/>
              <a:tailEnd/>
            </a:ln>
          </p:spPr>
        </p:cxnSp>
        <p:grpSp>
          <p:nvGrpSpPr>
            <p:cNvPr id="14" name="Group 6">
              <a:extLst>
                <a:ext uri="{FF2B5EF4-FFF2-40B4-BE49-F238E27FC236}">
                  <a16:creationId xmlns:a16="http://schemas.microsoft.com/office/drawing/2014/main" id="{B9E833F4-CCFD-48CA-9478-32D18E296FD4}"/>
                </a:ext>
              </a:extLst>
            </p:cNvPr>
            <p:cNvGrpSpPr/>
            <p:nvPr/>
          </p:nvGrpSpPr>
          <p:grpSpPr>
            <a:xfrm>
              <a:off x="2301857" y="1202919"/>
              <a:ext cx="5022119" cy="2607505"/>
              <a:chOff x="1863059" y="1718192"/>
              <a:chExt cx="6156723" cy="3476672"/>
            </a:xfrm>
          </p:grpSpPr>
          <p:sp>
            <p:nvSpPr>
              <p:cNvPr id="17" name="Rectangle 28">
                <a:extLst>
                  <a:ext uri="{FF2B5EF4-FFF2-40B4-BE49-F238E27FC236}">
                    <a16:creationId xmlns:a16="http://schemas.microsoft.com/office/drawing/2014/main" id="{AEC687CA-FA3D-4B6C-A830-9C1F5181414A}"/>
                  </a:ext>
                </a:extLst>
              </p:cNvPr>
              <p:cNvSpPr>
                <a:spLocks noChangeArrowheads="1"/>
              </p:cNvSpPr>
              <p:nvPr/>
            </p:nvSpPr>
            <p:spPr bwMode="auto">
              <a:xfrm>
                <a:off x="7156074" y="4967464"/>
                <a:ext cx="114618" cy="227397"/>
              </a:xfrm>
              <a:prstGeom prst="rect">
                <a:avLst/>
              </a:prstGeom>
              <a:solidFill>
                <a:schemeClr val="accent1"/>
              </a:solidFill>
              <a:ln w="9525" algn="ctr">
                <a:noFill/>
                <a:round/>
                <a:headEnd/>
                <a:tailEnd/>
              </a:ln>
              <a:scene3d>
                <a:camera prst="orthographicFront"/>
                <a:lightRig rig="threePt" dir="t"/>
              </a:scene3d>
              <a:sp3d>
                <a:bevelT w="38100" h="38100"/>
              </a:sp3d>
            </p:spPr>
            <p:txBody>
              <a:bodyPr/>
              <a:lstStyle/>
              <a:p>
                <a:pPr algn="ctr"/>
                <a:endParaRPr lang="en-US" sz="1350" b="1" dirty="0">
                  <a:solidFill>
                    <a:schemeClr val="tx2"/>
                  </a:solidFill>
                  <a:latin typeface="Arial" panose="020B0604020202020204" pitchFamily="34" charset="0"/>
                </a:endParaRPr>
              </a:p>
            </p:txBody>
          </p:sp>
          <p:sp>
            <p:nvSpPr>
              <p:cNvPr id="18" name="Rectangle 38">
                <a:extLst>
                  <a:ext uri="{FF2B5EF4-FFF2-40B4-BE49-F238E27FC236}">
                    <a16:creationId xmlns:a16="http://schemas.microsoft.com/office/drawing/2014/main" id="{F870222C-1420-4EA7-9552-E8DF22A878F7}"/>
                  </a:ext>
                </a:extLst>
              </p:cNvPr>
              <p:cNvSpPr>
                <a:spLocks noChangeArrowheads="1"/>
              </p:cNvSpPr>
              <p:nvPr/>
            </p:nvSpPr>
            <p:spPr bwMode="auto">
              <a:xfrm>
                <a:off x="7921538" y="4967464"/>
                <a:ext cx="98244" cy="227397"/>
              </a:xfrm>
              <a:prstGeom prst="rect">
                <a:avLst/>
              </a:prstGeom>
              <a:solidFill>
                <a:schemeClr val="accent1"/>
              </a:solidFill>
              <a:ln w="9525" algn="ctr">
                <a:noFill/>
                <a:round/>
                <a:headEnd/>
                <a:tailEnd/>
              </a:ln>
              <a:scene3d>
                <a:camera prst="orthographicFront"/>
                <a:lightRig rig="threePt" dir="t"/>
              </a:scene3d>
              <a:sp3d>
                <a:bevelT w="38100" h="38100"/>
              </a:sp3d>
            </p:spPr>
            <p:txBody>
              <a:bodyPr/>
              <a:lstStyle/>
              <a:p>
                <a:pPr algn="ctr"/>
                <a:endParaRPr lang="en-US" sz="1350" b="1" dirty="0">
                  <a:solidFill>
                    <a:schemeClr val="tx2"/>
                  </a:solidFill>
                  <a:latin typeface="Arial" panose="020B0604020202020204" pitchFamily="34" charset="0"/>
                </a:endParaRPr>
              </a:p>
            </p:txBody>
          </p:sp>
          <p:sp>
            <p:nvSpPr>
              <p:cNvPr id="19" name="Rectangle 43">
                <a:extLst>
                  <a:ext uri="{FF2B5EF4-FFF2-40B4-BE49-F238E27FC236}">
                    <a16:creationId xmlns:a16="http://schemas.microsoft.com/office/drawing/2014/main" id="{DB5166E5-EDC7-46A9-99D7-2CBD9033C882}"/>
                  </a:ext>
                </a:extLst>
              </p:cNvPr>
              <p:cNvSpPr>
                <a:spLocks noChangeArrowheads="1"/>
              </p:cNvSpPr>
              <p:nvPr/>
            </p:nvSpPr>
            <p:spPr bwMode="auto">
              <a:xfrm>
                <a:off x="6071479" y="4967464"/>
                <a:ext cx="114618" cy="227397"/>
              </a:xfrm>
              <a:prstGeom prst="rect">
                <a:avLst/>
              </a:prstGeom>
              <a:solidFill>
                <a:schemeClr val="accent1"/>
              </a:solidFill>
              <a:ln w="9525" algn="ctr">
                <a:noFill/>
                <a:round/>
                <a:headEnd/>
                <a:tailEnd/>
              </a:ln>
              <a:scene3d>
                <a:camera prst="orthographicFront"/>
                <a:lightRig rig="threePt" dir="t"/>
              </a:scene3d>
              <a:sp3d>
                <a:bevelT w="38100" h="38100"/>
              </a:sp3d>
            </p:spPr>
            <p:txBody>
              <a:bodyPr/>
              <a:lstStyle/>
              <a:p>
                <a:pPr algn="ctr"/>
                <a:endParaRPr lang="en-US" sz="1350" b="1" dirty="0">
                  <a:solidFill>
                    <a:schemeClr val="tx2"/>
                  </a:solidFill>
                  <a:latin typeface="Arial" panose="020B0604020202020204" pitchFamily="34" charset="0"/>
                </a:endParaRPr>
              </a:p>
            </p:txBody>
          </p:sp>
          <p:sp>
            <p:nvSpPr>
              <p:cNvPr id="20" name="Rectangle 44">
                <a:extLst>
                  <a:ext uri="{FF2B5EF4-FFF2-40B4-BE49-F238E27FC236}">
                    <a16:creationId xmlns:a16="http://schemas.microsoft.com/office/drawing/2014/main" id="{1D32716F-026B-47EA-9C0C-0047FE36FB41}"/>
                  </a:ext>
                </a:extLst>
              </p:cNvPr>
              <p:cNvSpPr>
                <a:spLocks noChangeArrowheads="1"/>
              </p:cNvSpPr>
              <p:nvPr/>
            </p:nvSpPr>
            <p:spPr bwMode="auto">
              <a:xfrm>
                <a:off x="5916045" y="4967464"/>
                <a:ext cx="114618" cy="227397"/>
              </a:xfrm>
              <a:prstGeom prst="rect">
                <a:avLst/>
              </a:prstGeom>
              <a:solidFill>
                <a:schemeClr val="accent1"/>
              </a:solidFill>
              <a:ln w="9525" algn="ctr">
                <a:noFill/>
                <a:round/>
                <a:headEnd/>
                <a:tailEnd/>
              </a:ln>
              <a:scene3d>
                <a:camera prst="orthographicFront"/>
                <a:lightRig rig="threePt" dir="t"/>
              </a:scene3d>
              <a:sp3d>
                <a:bevelT w="38100" h="38100"/>
              </a:sp3d>
            </p:spPr>
            <p:txBody>
              <a:bodyPr/>
              <a:lstStyle/>
              <a:p>
                <a:pPr algn="ctr"/>
                <a:endParaRPr lang="en-US" sz="1350" b="1" dirty="0">
                  <a:solidFill>
                    <a:schemeClr val="tx2"/>
                  </a:solidFill>
                  <a:latin typeface="Arial" panose="020B0604020202020204" pitchFamily="34" charset="0"/>
                </a:endParaRPr>
              </a:p>
            </p:txBody>
          </p:sp>
          <p:sp>
            <p:nvSpPr>
              <p:cNvPr id="21" name="Rectangle 45">
                <a:extLst>
                  <a:ext uri="{FF2B5EF4-FFF2-40B4-BE49-F238E27FC236}">
                    <a16:creationId xmlns:a16="http://schemas.microsoft.com/office/drawing/2014/main" id="{BB66383D-0564-4DF1-B1C5-BEEB25D53D64}"/>
                  </a:ext>
                </a:extLst>
              </p:cNvPr>
              <p:cNvSpPr>
                <a:spLocks noChangeArrowheads="1"/>
              </p:cNvSpPr>
              <p:nvPr/>
            </p:nvSpPr>
            <p:spPr bwMode="auto">
              <a:xfrm>
                <a:off x="5747402" y="4755062"/>
                <a:ext cx="114618" cy="439800"/>
              </a:xfrm>
              <a:prstGeom prst="rect">
                <a:avLst/>
              </a:prstGeom>
              <a:solidFill>
                <a:schemeClr val="accent1"/>
              </a:solidFill>
              <a:ln w="9525" algn="ctr">
                <a:noFill/>
                <a:round/>
                <a:headEnd/>
                <a:tailEnd/>
              </a:ln>
              <a:scene3d>
                <a:camera prst="orthographicFront"/>
                <a:lightRig rig="threePt" dir="t"/>
              </a:scene3d>
              <a:sp3d>
                <a:bevelT w="38100" h="38100"/>
              </a:sp3d>
            </p:spPr>
            <p:txBody>
              <a:bodyPr/>
              <a:lstStyle/>
              <a:p>
                <a:pPr algn="ctr"/>
                <a:endParaRPr lang="en-US" sz="1350" b="1" dirty="0">
                  <a:solidFill>
                    <a:schemeClr val="tx2"/>
                  </a:solidFill>
                  <a:latin typeface="Arial" panose="020B0604020202020204" pitchFamily="34" charset="0"/>
                </a:endParaRPr>
              </a:p>
            </p:txBody>
          </p:sp>
          <p:sp>
            <p:nvSpPr>
              <p:cNvPr id="22" name="Rectangle 46">
                <a:extLst>
                  <a:ext uri="{FF2B5EF4-FFF2-40B4-BE49-F238E27FC236}">
                    <a16:creationId xmlns:a16="http://schemas.microsoft.com/office/drawing/2014/main" id="{218E79D6-3AE2-476F-BD1C-4E1A70566919}"/>
                  </a:ext>
                </a:extLst>
              </p:cNvPr>
              <p:cNvSpPr>
                <a:spLocks noChangeArrowheads="1"/>
              </p:cNvSpPr>
              <p:nvPr/>
            </p:nvSpPr>
            <p:spPr bwMode="auto">
              <a:xfrm>
                <a:off x="5436131" y="4967464"/>
                <a:ext cx="114618" cy="227397"/>
              </a:xfrm>
              <a:prstGeom prst="rect">
                <a:avLst/>
              </a:prstGeom>
              <a:solidFill>
                <a:schemeClr val="accent1"/>
              </a:solidFill>
              <a:ln w="9525" algn="ctr">
                <a:noFill/>
                <a:round/>
                <a:headEnd/>
                <a:tailEnd/>
              </a:ln>
              <a:scene3d>
                <a:camera prst="orthographicFront"/>
                <a:lightRig rig="threePt" dir="t"/>
              </a:scene3d>
              <a:sp3d>
                <a:bevelT w="38100" h="38100"/>
              </a:sp3d>
            </p:spPr>
            <p:txBody>
              <a:bodyPr/>
              <a:lstStyle/>
              <a:p>
                <a:pPr algn="ctr"/>
                <a:endParaRPr lang="en-US" sz="1350" b="1" dirty="0">
                  <a:solidFill>
                    <a:schemeClr val="tx2"/>
                  </a:solidFill>
                  <a:latin typeface="Arial" panose="020B0604020202020204" pitchFamily="34" charset="0"/>
                </a:endParaRPr>
              </a:p>
            </p:txBody>
          </p:sp>
          <p:sp>
            <p:nvSpPr>
              <p:cNvPr id="23" name="Rectangle 49">
                <a:extLst>
                  <a:ext uri="{FF2B5EF4-FFF2-40B4-BE49-F238E27FC236}">
                    <a16:creationId xmlns:a16="http://schemas.microsoft.com/office/drawing/2014/main" id="{5EA29B6B-848C-4746-952B-3A3ED7644AE7}"/>
                  </a:ext>
                </a:extLst>
              </p:cNvPr>
              <p:cNvSpPr>
                <a:spLocks noChangeArrowheads="1"/>
              </p:cNvSpPr>
              <p:nvPr/>
            </p:nvSpPr>
            <p:spPr bwMode="auto">
              <a:xfrm>
                <a:off x="5123122" y="4755062"/>
                <a:ext cx="114618" cy="439800"/>
              </a:xfrm>
              <a:prstGeom prst="rect">
                <a:avLst/>
              </a:prstGeom>
              <a:solidFill>
                <a:schemeClr val="accent1"/>
              </a:solidFill>
              <a:ln w="9525" algn="ctr">
                <a:noFill/>
                <a:round/>
                <a:headEnd/>
                <a:tailEnd/>
              </a:ln>
              <a:scene3d>
                <a:camera prst="orthographicFront"/>
                <a:lightRig rig="threePt" dir="t"/>
              </a:scene3d>
              <a:sp3d>
                <a:bevelT w="38100" h="38100"/>
              </a:sp3d>
            </p:spPr>
            <p:txBody>
              <a:bodyPr/>
              <a:lstStyle/>
              <a:p>
                <a:pPr algn="ctr"/>
                <a:endParaRPr lang="en-US" sz="1350" b="1" dirty="0">
                  <a:solidFill>
                    <a:schemeClr val="tx2"/>
                  </a:solidFill>
                  <a:latin typeface="Arial" panose="020B0604020202020204" pitchFamily="34" charset="0"/>
                </a:endParaRPr>
              </a:p>
            </p:txBody>
          </p:sp>
          <p:sp>
            <p:nvSpPr>
              <p:cNvPr id="24" name="Rectangle 50">
                <a:extLst>
                  <a:ext uri="{FF2B5EF4-FFF2-40B4-BE49-F238E27FC236}">
                    <a16:creationId xmlns:a16="http://schemas.microsoft.com/office/drawing/2014/main" id="{35A900B2-1EBE-45D0-A247-859BCB01586A}"/>
                  </a:ext>
                </a:extLst>
              </p:cNvPr>
              <p:cNvSpPr>
                <a:spLocks noChangeArrowheads="1"/>
              </p:cNvSpPr>
              <p:nvPr/>
            </p:nvSpPr>
            <p:spPr bwMode="auto">
              <a:xfrm>
                <a:off x="5596284" y="3821547"/>
                <a:ext cx="114618" cy="1373315"/>
              </a:xfrm>
              <a:prstGeom prst="rect">
                <a:avLst/>
              </a:prstGeom>
              <a:solidFill>
                <a:schemeClr val="accent1"/>
              </a:solidFill>
              <a:ln w="9525" algn="ctr">
                <a:noFill/>
                <a:round/>
                <a:headEnd/>
                <a:tailEnd/>
              </a:ln>
              <a:scene3d>
                <a:camera prst="orthographicFront"/>
                <a:lightRig rig="threePt" dir="t"/>
              </a:scene3d>
              <a:sp3d>
                <a:bevelT w="38100" h="38100"/>
              </a:sp3d>
            </p:spPr>
            <p:txBody>
              <a:bodyPr/>
              <a:lstStyle/>
              <a:p>
                <a:pPr algn="ctr"/>
                <a:endParaRPr lang="en-US" sz="1350" b="1" dirty="0">
                  <a:solidFill>
                    <a:schemeClr val="tx2"/>
                  </a:solidFill>
                  <a:latin typeface="Arial" panose="020B0604020202020204" pitchFamily="34" charset="0"/>
                </a:endParaRPr>
              </a:p>
            </p:txBody>
          </p:sp>
          <p:sp>
            <p:nvSpPr>
              <p:cNvPr id="25" name="Rectangle 51">
                <a:extLst>
                  <a:ext uri="{FF2B5EF4-FFF2-40B4-BE49-F238E27FC236}">
                    <a16:creationId xmlns:a16="http://schemas.microsoft.com/office/drawing/2014/main" id="{46993219-56ED-4BC2-B809-4346E204531E}"/>
                  </a:ext>
                </a:extLst>
              </p:cNvPr>
              <p:cNvSpPr>
                <a:spLocks noChangeArrowheads="1"/>
              </p:cNvSpPr>
              <p:nvPr/>
            </p:nvSpPr>
            <p:spPr bwMode="auto">
              <a:xfrm>
                <a:off x="4971128" y="3821547"/>
                <a:ext cx="114618" cy="1373315"/>
              </a:xfrm>
              <a:prstGeom prst="rect">
                <a:avLst/>
              </a:prstGeom>
              <a:solidFill>
                <a:schemeClr val="accent1"/>
              </a:solidFill>
              <a:ln w="9525" algn="ctr">
                <a:noFill/>
                <a:round/>
                <a:headEnd/>
                <a:tailEnd/>
              </a:ln>
              <a:scene3d>
                <a:camera prst="orthographicFront"/>
                <a:lightRig rig="threePt" dir="t"/>
              </a:scene3d>
              <a:sp3d>
                <a:bevelT w="38100" h="38100"/>
              </a:sp3d>
            </p:spPr>
            <p:txBody>
              <a:bodyPr/>
              <a:lstStyle/>
              <a:p>
                <a:pPr algn="ctr"/>
                <a:endParaRPr lang="en-US" sz="1350" b="1" dirty="0">
                  <a:solidFill>
                    <a:schemeClr val="tx2"/>
                  </a:solidFill>
                  <a:latin typeface="Arial" panose="020B0604020202020204" pitchFamily="34" charset="0"/>
                </a:endParaRPr>
              </a:p>
            </p:txBody>
          </p:sp>
          <p:sp>
            <p:nvSpPr>
              <p:cNvPr id="26" name="Rectangle 52">
                <a:extLst>
                  <a:ext uri="{FF2B5EF4-FFF2-40B4-BE49-F238E27FC236}">
                    <a16:creationId xmlns:a16="http://schemas.microsoft.com/office/drawing/2014/main" id="{2858D6DD-FD42-43CC-961C-BAF175F384E5}"/>
                  </a:ext>
                </a:extLst>
              </p:cNvPr>
              <p:cNvSpPr>
                <a:spLocks noChangeArrowheads="1"/>
              </p:cNvSpPr>
              <p:nvPr/>
            </p:nvSpPr>
            <p:spPr bwMode="auto">
              <a:xfrm>
                <a:off x="4815557" y="3597032"/>
                <a:ext cx="114618" cy="1597830"/>
              </a:xfrm>
              <a:prstGeom prst="rect">
                <a:avLst/>
              </a:prstGeom>
              <a:solidFill>
                <a:schemeClr val="accent1"/>
              </a:solidFill>
              <a:ln w="9525" algn="ctr">
                <a:noFill/>
                <a:round/>
                <a:headEnd/>
                <a:tailEnd/>
              </a:ln>
              <a:scene3d>
                <a:camera prst="orthographicFront"/>
                <a:lightRig rig="threePt" dir="t"/>
              </a:scene3d>
              <a:sp3d>
                <a:bevelT w="38100" h="38100"/>
              </a:sp3d>
            </p:spPr>
            <p:txBody>
              <a:bodyPr/>
              <a:lstStyle/>
              <a:p>
                <a:pPr algn="ctr"/>
                <a:endParaRPr lang="en-US" sz="1350" b="1" dirty="0">
                  <a:solidFill>
                    <a:schemeClr val="tx2"/>
                  </a:solidFill>
                  <a:latin typeface="Arial" panose="020B0604020202020204" pitchFamily="34" charset="0"/>
                </a:endParaRPr>
              </a:p>
            </p:txBody>
          </p:sp>
          <p:sp>
            <p:nvSpPr>
              <p:cNvPr id="27" name="Rectangle 53">
                <a:extLst>
                  <a:ext uri="{FF2B5EF4-FFF2-40B4-BE49-F238E27FC236}">
                    <a16:creationId xmlns:a16="http://schemas.microsoft.com/office/drawing/2014/main" id="{09CA310B-9338-416F-9B91-130DCF1033A6}"/>
                  </a:ext>
                </a:extLst>
              </p:cNvPr>
              <p:cNvSpPr>
                <a:spLocks noChangeArrowheads="1"/>
              </p:cNvSpPr>
              <p:nvPr/>
            </p:nvSpPr>
            <p:spPr bwMode="auto">
              <a:xfrm>
                <a:off x="4666831" y="3597032"/>
                <a:ext cx="114618" cy="1597830"/>
              </a:xfrm>
              <a:prstGeom prst="rect">
                <a:avLst/>
              </a:prstGeom>
              <a:solidFill>
                <a:schemeClr val="accent1"/>
              </a:solidFill>
              <a:ln w="9525" algn="ctr">
                <a:noFill/>
                <a:round/>
                <a:headEnd/>
                <a:tailEnd/>
              </a:ln>
              <a:scene3d>
                <a:camera prst="orthographicFront"/>
                <a:lightRig rig="threePt" dir="t"/>
              </a:scene3d>
              <a:sp3d>
                <a:bevelT w="38100" h="38100"/>
              </a:sp3d>
            </p:spPr>
            <p:txBody>
              <a:bodyPr/>
              <a:lstStyle/>
              <a:p>
                <a:pPr algn="ctr"/>
                <a:endParaRPr lang="en-US" sz="1350" b="1" dirty="0">
                  <a:solidFill>
                    <a:schemeClr val="tx2"/>
                  </a:solidFill>
                  <a:latin typeface="Arial" panose="020B0604020202020204" pitchFamily="34" charset="0"/>
                </a:endParaRPr>
              </a:p>
            </p:txBody>
          </p:sp>
          <p:sp>
            <p:nvSpPr>
              <p:cNvPr id="28" name="Rectangle 54">
                <a:extLst>
                  <a:ext uri="{FF2B5EF4-FFF2-40B4-BE49-F238E27FC236}">
                    <a16:creationId xmlns:a16="http://schemas.microsoft.com/office/drawing/2014/main" id="{F7FFE99B-B71A-4531-A7FF-70F272F30217}"/>
                  </a:ext>
                </a:extLst>
              </p:cNvPr>
              <p:cNvSpPr>
                <a:spLocks noChangeArrowheads="1"/>
              </p:cNvSpPr>
              <p:nvPr/>
            </p:nvSpPr>
            <p:spPr bwMode="auto">
              <a:xfrm>
                <a:off x="4505314" y="2423250"/>
                <a:ext cx="114618" cy="2771612"/>
              </a:xfrm>
              <a:prstGeom prst="rect">
                <a:avLst/>
              </a:prstGeom>
              <a:solidFill>
                <a:schemeClr val="accent1"/>
              </a:solidFill>
              <a:ln w="9525" algn="ctr">
                <a:noFill/>
                <a:round/>
                <a:headEnd/>
                <a:tailEnd/>
              </a:ln>
              <a:scene3d>
                <a:camera prst="orthographicFront"/>
                <a:lightRig rig="threePt" dir="t"/>
              </a:scene3d>
              <a:sp3d>
                <a:bevelT w="38100" h="38100"/>
              </a:sp3d>
            </p:spPr>
            <p:txBody>
              <a:bodyPr/>
              <a:lstStyle/>
              <a:p>
                <a:pPr algn="ctr"/>
                <a:endParaRPr lang="en-US" sz="1350" b="1" dirty="0">
                  <a:solidFill>
                    <a:schemeClr val="tx2"/>
                  </a:solidFill>
                  <a:latin typeface="Arial" panose="020B0604020202020204" pitchFamily="34" charset="0"/>
                </a:endParaRPr>
              </a:p>
            </p:txBody>
          </p:sp>
          <p:sp>
            <p:nvSpPr>
              <p:cNvPr id="29" name="Rectangle 55">
                <a:extLst>
                  <a:ext uri="{FF2B5EF4-FFF2-40B4-BE49-F238E27FC236}">
                    <a16:creationId xmlns:a16="http://schemas.microsoft.com/office/drawing/2014/main" id="{3BD63DDE-6E67-4950-A897-EBDDC9F15EB9}"/>
                  </a:ext>
                </a:extLst>
              </p:cNvPr>
              <p:cNvSpPr>
                <a:spLocks noChangeArrowheads="1"/>
              </p:cNvSpPr>
              <p:nvPr/>
            </p:nvSpPr>
            <p:spPr bwMode="auto">
              <a:xfrm>
                <a:off x="4041790" y="2423250"/>
                <a:ext cx="114618" cy="2771612"/>
              </a:xfrm>
              <a:prstGeom prst="rect">
                <a:avLst/>
              </a:prstGeom>
              <a:solidFill>
                <a:schemeClr val="accent1"/>
              </a:solidFill>
              <a:ln w="9525" algn="ctr">
                <a:noFill/>
                <a:round/>
                <a:headEnd/>
                <a:tailEnd/>
              </a:ln>
              <a:scene3d>
                <a:camera prst="orthographicFront"/>
                <a:lightRig rig="threePt" dir="t"/>
              </a:scene3d>
              <a:sp3d>
                <a:bevelT w="38100" h="38100"/>
              </a:sp3d>
            </p:spPr>
            <p:txBody>
              <a:bodyPr/>
              <a:lstStyle/>
              <a:p>
                <a:pPr algn="ctr"/>
                <a:endParaRPr lang="en-US" sz="1350" b="1" dirty="0">
                  <a:solidFill>
                    <a:schemeClr val="tx2"/>
                  </a:solidFill>
                  <a:latin typeface="Arial" panose="020B0604020202020204" pitchFamily="34" charset="0"/>
                </a:endParaRPr>
              </a:p>
            </p:txBody>
          </p:sp>
          <p:sp>
            <p:nvSpPr>
              <p:cNvPr id="30" name="Rectangle 56">
                <a:extLst>
                  <a:ext uri="{FF2B5EF4-FFF2-40B4-BE49-F238E27FC236}">
                    <a16:creationId xmlns:a16="http://schemas.microsoft.com/office/drawing/2014/main" id="{F404DCC3-4755-4A18-ABEB-0797E92A4D09}"/>
                  </a:ext>
                </a:extLst>
              </p:cNvPr>
              <p:cNvSpPr>
                <a:spLocks noChangeArrowheads="1"/>
              </p:cNvSpPr>
              <p:nvPr/>
            </p:nvSpPr>
            <p:spPr bwMode="auto">
              <a:xfrm>
                <a:off x="4348798" y="4290273"/>
                <a:ext cx="114618" cy="904589"/>
              </a:xfrm>
              <a:prstGeom prst="rect">
                <a:avLst/>
              </a:prstGeom>
              <a:solidFill>
                <a:schemeClr val="accent1"/>
              </a:solidFill>
              <a:ln w="9525" algn="ctr">
                <a:noFill/>
                <a:round/>
                <a:headEnd/>
                <a:tailEnd/>
              </a:ln>
              <a:scene3d>
                <a:camera prst="orthographicFront"/>
                <a:lightRig rig="threePt" dir="t"/>
              </a:scene3d>
              <a:sp3d>
                <a:bevelT w="38100" h="38100"/>
              </a:sp3d>
            </p:spPr>
            <p:txBody>
              <a:bodyPr/>
              <a:lstStyle/>
              <a:p>
                <a:pPr algn="ctr"/>
                <a:endParaRPr lang="en-US" sz="1350" b="1" dirty="0">
                  <a:solidFill>
                    <a:schemeClr val="tx2"/>
                  </a:solidFill>
                  <a:latin typeface="Arial" panose="020B0604020202020204" pitchFamily="34" charset="0"/>
                </a:endParaRPr>
              </a:p>
            </p:txBody>
          </p:sp>
          <p:sp>
            <p:nvSpPr>
              <p:cNvPr id="31" name="Rectangle 57">
                <a:extLst>
                  <a:ext uri="{FF2B5EF4-FFF2-40B4-BE49-F238E27FC236}">
                    <a16:creationId xmlns:a16="http://schemas.microsoft.com/office/drawing/2014/main" id="{61BF0E3E-A973-44C4-9623-349C5562FBDF}"/>
                  </a:ext>
                </a:extLst>
              </p:cNvPr>
              <p:cNvSpPr>
                <a:spLocks noChangeArrowheads="1"/>
              </p:cNvSpPr>
              <p:nvPr/>
            </p:nvSpPr>
            <p:spPr bwMode="auto">
              <a:xfrm>
                <a:off x="4193419" y="3817609"/>
                <a:ext cx="114618" cy="1377254"/>
              </a:xfrm>
              <a:prstGeom prst="rect">
                <a:avLst/>
              </a:prstGeom>
              <a:solidFill>
                <a:schemeClr val="accent1"/>
              </a:solidFill>
              <a:ln w="9525" algn="ctr">
                <a:noFill/>
                <a:round/>
                <a:headEnd/>
                <a:tailEnd/>
              </a:ln>
              <a:scene3d>
                <a:camera prst="orthographicFront"/>
                <a:lightRig rig="threePt" dir="t"/>
              </a:scene3d>
              <a:sp3d>
                <a:bevelT w="38100" h="38100"/>
              </a:sp3d>
            </p:spPr>
            <p:txBody>
              <a:bodyPr/>
              <a:lstStyle/>
              <a:p>
                <a:pPr algn="ctr"/>
                <a:endParaRPr lang="en-US" sz="1350" b="1" dirty="0">
                  <a:solidFill>
                    <a:schemeClr val="tx2"/>
                  </a:solidFill>
                  <a:latin typeface="Arial" panose="020B0604020202020204" pitchFamily="34" charset="0"/>
                </a:endParaRPr>
              </a:p>
            </p:txBody>
          </p:sp>
          <p:sp>
            <p:nvSpPr>
              <p:cNvPr id="32" name="Rectangle 58">
                <a:extLst>
                  <a:ext uri="{FF2B5EF4-FFF2-40B4-BE49-F238E27FC236}">
                    <a16:creationId xmlns:a16="http://schemas.microsoft.com/office/drawing/2014/main" id="{AD99B886-D0FF-4769-9637-CAE8C63E8D9D}"/>
                  </a:ext>
                </a:extLst>
              </p:cNvPr>
              <p:cNvSpPr>
                <a:spLocks noChangeArrowheads="1"/>
              </p:cNvSpPr>
              <p:nvPr/>
            </p:nvSpPr>
            <p:spPr bwMode="auto">
              <a:xfrm>
                <a:off x="3884536" y="3356762"/>
                <a:ext cx="114618" cy="1838101"/>
              </a:xfrm>
              <a:prstGeom prst="rect">
                <a:avLst/>
              </a:prstGeom>
              <a:solidFill>
                <a:schemeClr val="accent1"/>
              </a:solidFill>
              <a:ln w="9525" algn="ctr">
                <a:noFill/>
                <a:round/>
                <a:headEnd/>
                <a:tailEnd/>
              </a:ln>
              <a:scene3d>
                <a:camera prst="orthographicFront"/>
                <a:lightRig rig="threePt" dir="t"/>
              </a:scene3d>
              <a:sp3d>
                <a:bevelT w="38100" h="38100"/>
              </a:sp3d>
            </p:spPr>
            <p:txBody>
              <a:bodyPr/>
              <a:lstStyle/>
              <a:p>
                <a:pPr algn="ctr"/>
                <a:endParaRPr lang="en-US" sz="1350" b="1" dirty="0">
                  <a:solidFill>
                    <a:schemeClr val="tx2"/>
                  </a:solidFill>
                  <a:latin typeface="Arial" panose="020B0604020202020204" pitchFamily="34" charset="0"/>
                </a:endParaRPr>
              </a:p>
            </p:txBody>
          </p:sp>
          <p:sp>
            <p:nvSpPr>
              <p:cNvPr id="33" name="Rectangle 61">
                <a:extLst>
                  <a:ext uri="{FF2B5EF4-FFF2-40B4-BE49-F238E27FC236}">
                    <a16:creationId xmlns:a16="http://schemas.microsoft.com/office/drawing/2014/main" id="{99F89376-CF83-418C-9C5A-11989CED5D9B}"/>
                  </a:ext>
                </a:extLst>
              </p:cNvPr>
              <p:cNvSpPr>
                <a:spLocks noChangeArrowheads="1"/>
              </p:cNvSpPr>
              <p:nvPr/>
            </p:nvSpPr>
            <p:spPr bwMode="auto">
              <a:xfrm>
                <a:off x="3730504" y="2655644"/>
                <a:ext cx="114618" cy="2539220"/>
              </a:xfrm>
              <a:prstGeom prst="rect">
                <a:avLst/>
              </a:prstGeom>
              <a:solidFill>
                <a:schemeClr val="accent1"/>
              </a:solidFill>
              <a:ln w="9525" algn="ctr">
                <a:noFill/>
                <a:round/>
                <a:headEnd/>
                <a:tailEnd/>
              </a:ln>
              <a:scene3d>
                <a:camera prst="orthographicFront"/>
                <a:lightRig rig="threePt" dir="t"/>
              </a:scene3d>
              <a:sp3d>
                <a:bevelT w="38100" h="38100"/>
              </a:sp3d>
            </p:spPr>
            <p:txBody>
              <a:bodyPr/>
              <a:lstStyle/>
              <a:p>
                <a:pPr algn="ctr"/>
                <a:endParaRPr lang="en-US" sz="1350" b="1" dirty="0">
                  <a:solidFill>
                    <a:schemeClr val="tx2"/>
                  </a:solidFill>
                  <a:latin typeface="Arial" panose="020B0604020202020204" pitchFamily="34" charset="0"/>
                </a:endParaRPr>
              </a:p>
            </p:txBody>
          </p:sp>
          <p:sp>
            <p:nvSpPr>
              <p:cNvPr id="34" name="Rectangle 62">
                <a:extLst>
                  <a:ext uri="{FF2B5EF4-FFF2-40B4-BE49-F238E27FC236}">
                    <a16:creationId xmlns:a16="http://schemas.microsoft.com/office/drawing/2014/main" id="{CB9078E5-9795-4281-8C29-4D3781258FCF}"/>
                  </a:ext>
                </a:extLst>
              </p:cNvPr>
              <p:cNvSpPr>
                <a:spLocks noChangeArrowheads="1"/>
              </p:cNvSpPr>
              <p:nvPr/>
            </p:nvSpPr>
            <p:spPr bwMode="auto">
              <a:xfrm>
                <a:off x="3570022" y="2888036"/>
                <a:ext cx="114618" cy="2306828"/>
              </a:xfrm>
              <a:prstGeom prst="rect">
                <a:avLst/>
              </a:prstGeom>
              <a:solidFill>
                <a:schemeClr val="accent1"/>
              </a:solidFill>
              <a:ln w="9525" algn="ctr">
                <a:noFill/>
                <a:round/>
                <a:headEnd/>
                <a:tailEnd/>
              </a:ln>
              <a:scene3d>
                <a:camera prst="orthographicFront"/>
                <a:lightRig rig="threePt" dir="t"/>
              </a:scene3d>
              <a:sp3d>
                <a:bevelT w="38100" h="38100"/>
              </a:sp3d>
            </p:spPr>
            <p:txBody>
              <a:bodyPr/>
              <a:lstStyle/>
              <a:p>
                <a:pPr algn="ctr"/>
                <a:endParaRPr lang="en-US" sz="1350" b="1" dirty="0">
                  <a:solidFill>
                    <a:schemeClr val="tx2"/>
                  </a:solidFill>
                  <a:latin typeface="Arial" panose="020B0604020202020204" pitchFamily="34" charset="0"/>
                </a:endParaRPr>
              </a:p>
            </p:txBody>
          </p:sp>
          <p:sp>
            <p:nvSpPr>
              <p:cNvPr id="35" name="Rectangle 63">
                <a:extLst>
                  <a:ext uri="{FF2B5EF4-FFF2-40B4-BE49-F238E27FC236}">
                    <a16:creationId xmlns:a16="http://schemas.microsoft.com/office/drawing/2014/main" id="{3E3AA2BD-CCE7-4803-B2CF-B1629AD05B46}"/>
                  </a:ext>
                </a:extLst>
              </p:cNvPr>
              <p:cNvSpPr>
                <a:spLocks noChangeArrowheads="1"/>
              </p:cNvSpPr>
              <p:nvPr/>
            </p:nvSpPr>
            <p:spPr bwMode="auto">
              <a:xfrm>
                <a:off x="3419232" y="4057879"/>
                <a:ext cx="114618" cy="1136983"/>
              </a:xfrm>
              <a:prstGeom prst="rect">
                <a:avLst/>
              </a:prstGeom>
              <a:solidFill>
                <a:schemeClr val="accent1"/>
              </a:solidFill>
              <a:ln w="9525" algn="ctr">
                <a:noFill/>
                <a:round/>
                <a:headEnd/>
                <a:tailEnd/>
              </a:ln>
              <a:scene3d>
                <a:camera prst="orthographicFront"/>
                <a:lightRig rig="threePt" dir="t"/>
              </a:scene3d>
              <a:sp3d>
                <a:bevelT w="38100" h="38100"/>
              </a:sp3d>
            </p:spPr>
            <p:txBody>
              <a:bodyPr/>
              <a:lstStyle/>
              <a:p>
                <a:pPr algn="ctr"/>
                <a:endParaRPr lang="en-US" sz="1350" b="1" dirty="0">
                  <a:solidFill>
                    <a:schemeClr val="tx2"/>
                  </a:solidFill>
                  <a:latin typeface="Arial" panose="020B0604020202020204" pitchFamily="34" charset="0"/>
                </a:endParaRPr>
              </a:p>
            </p:txBody>
          </p:sp>
          <p:sp>
            <p:nvSpPr>
              <p:cNvPr id="36" name="Rectangle 64">
                <a:extLst>
                  <a:ext uri="{FF2B5EF4-FFF2-40B4-BE49-F238E27FC236}">
                    <a16:creationId xmlns:a16="http://schemas.microsoft.com/office/drawing/2014/main" id="{64400921-6A58-4E11-90E5-58D561A733FB}"/>
                  </a:ext>
                </a:extLst>
              </p:cNvPr>
              <p:cNvSpPr>
                <a:spLocks noChangeArrowheads="1"/>
              </p:cNvSpPr>
              <p:nvPr/>
            </p:nvSpPr>
            <p:spPr bwMode="auto">
              <a:xfrm>
                <a:off x="3260070" y="3124368"/>
                <a:ext cx="114618" cy="2070495"/>
              </a:xfrm>
              <a:prstGeom prst="rect">
                <a:avLst/>
              </a:prstGeom>
              <a:solidFill>
                <a:schemeClr val="accent1"/>
              </a:solidFill>
              <a:ln w="9525" algn="ctr">
                <a:noFill/>
                <a:round/>
                <a:headEnd/>
                <a:tailEnd/>
              </a:ln>
              <a:scene3d>
                <a:camera prst="orthographicFront"/>
                <a:lightRig rig="threePt" dir="t"/>
              </a:scene3d>
              <a:sp3d>
                <a:bevelT w="38100" h="38100"/>
              </a:sp3d>
            </p:spPr>
            <p:txBody>
              <a:bodyPr/>
              <a:lstStyle/>
              <a:p>
                <a:pPr algn="ctr"/>
                <a:endParaRPr lang="en-US" sz="1350" b="1" dirty="0">
                  <a:solidFill>
                    <a:schemeClr val="tx2"/>
                  </a:solidFill>
                  <a:latin typeface="Arial" panose="020B0604020202020204" pitchFamily="34" charset="0"/>
                </a:endParaRPr>
              </a:p>
            </p:txBody>
          </p:sp>
          <p:sp>
            <p:nvSpPr>
              <p:cNvPr id="37" name="Rectangle 65">
                <a:extLst>
                  <a:ext uri="{FF2B5EF4-FFF2-40B4-BE49-F238E27FC236}">
                    <a16:creationId xmlns:a16="http://schemas.microsoft.com/office/drawing/2014/main" id="{9647B3BA-D0A4-453B-9C56-645F92B3BF21}"/>
                  </a:ext>
                </a:extLst>
              </p:cNvPr>
              <p:cNvSpPr>
                <a:spLocks noChangeArrowheads="1"/>
              </p:cNvSpPr>
              <p:nvPr/>
            </p:nvSpPr>
            <p:spPr bwMode="auto">
              <a:xfrm>
                <a:off x="3107961" y="4294212"/>
                <a:ext cx="114618" cy="900651"/>
              </a:xfrm>
              <a:prstGeom prst="rect">
                <a:avLst/>
              </a:prstGeom>
              <a:solidFill>
                <a:schemeClr val="accent1"/>
              </a:solidFill>
              <a:ln w="9525" algn="ctr">
                <a:noFill/>
                <a:round/>
                <a:headEnd/>
                <a:tailEnd/>
              </a:ln>
              <a:scene3d>
                <a:camera prst="orthographicFront"/>
                <a:lightRig rig="threePt" dir="t"/>
              </a:scene3d>
              <a:sp3d>
                <a:bevelT w="38100" h="38100"/>
              </a:sp3d>
            </p:spPr>
            <p:txBody>
              <a:bodyPr/>
              <a:lstStyle/>
              <a:p>
                <a:pPr algn="ctr"/>
                <a:endParaRPr lang="en-US" sz="1350" b="1" dirty="0">
                  <a:solidFill>
                    <a:schemeClr val="tx2"/>
                  </a:solidFill>
                  <a:latin typeface="Arial" panose="020B0604020202020204" pitchFamily="34" charset="0"/>
                </a:endParaRPr>
              </a:p>
            </p:txBody>
          </p:sp>
          <p:sp>
            <p:nvSpPr>
              <p:cNvPr id="38" name="Rectangle 66">
                <a:extLst>
                  <a:ext uri="{FF2B5EF4-FFF2-40B4-BE49-F238E27FC236}">
                    <a16:creationId xmlns:a16="http://schemas.microsoft.com/office/drawing/2014/main" id="{18D8302D-7024-4163-AFAD-767EEDD183CD}"/>
                  </a:ext>
                </a:extLst>
              </p:cNvPr>
              <p:cNvSpPr>
                <a:spLocks noChangeArrowheads="1"/>
              </p:cNvSpPr>
              <p:nvPr/>
            </p:nvSpPr>
            <p:spPr bwMode="auto">
              <a:xfrm>
                <a:off x="2948240" y="2182979"/>
                <a:ext cx="114618" cy="3011885"/>
              </a:xfrm>
              <a:prstGeom prst="rect">
                <a:avLst/>
              </a:prstGeom>
              <a:solidFill>
                <a:schemeClr val="accent1"/>
              </a:solidFill>
              <a:ln w="9525" algn="ctr">
                <a:noFill/>
                <a:round/>
                <a:headEnd/>
                <a:tailEnd/>
              </a:ln>
              <a:scene3d>
                <a:camera prst="orthographicFront"/>
                <a:lightRig rig="threePt" dir="t"/>
              </a:scene3d>
              <a:sp3d>
                <a:bevelT w="38100" h="38100"/>
              </a:sp3d>
            </p:spPr>
            <p:txBody>
              <a:bodyPr/>
              <a:lstStyle/>
              <a:p>
                <a:pPr algn="ctr"/>
                <a:endParaRPr lang="en-US" sz="1350" b="1" dirty="0">
                  <a:solidFill>
                    <a:schemeClr val="tx2"/>
                  </a:solidFill>
                  <a:latin typeface="Arial" panose="020B0604020202020204" pitchFamily="34" charset="0"/>
                </a:endParaRPr>
              </a:p>
            </p:txBody>
          </p:sp>
          <p:sp>
            <p:nvSpPr>
              <p:cNvPr id="39" name="Rectangle 67">
                <a:extLst>
                  <a:ext uri="{FF2B5EF4-FFF2-40B4-BE49-F238E27FC236}">
                    <a16:creationId xmlns:a16="http://schemas.microsoft.com/office/drawing/2014/main" id="{3FA5229F-39B2-4878-9091-8079E2D10C63}"/>
                  </a:ext>
                </a:extLst>
              </p:cNvPr>
              <p:cNvSpPr>
                <a:spLocks noChangeArrowheads="1"/>
              </p:cNvSpPr>
              <p:nvPr/>
            </p:nvSpPr>
            <p:spPr bwMode="auto">
              <a:xfrm>
                <a:off x="2793366" y="3356762"/>
                <a:ext cx="114618" cy="1838101"/>
              </a:xfrm>
              <a:prstGeom prst="rect">
                <a:avLst/>
              </a:prstGeom>
              <a:solidFill>
                <a:schemeClr val="accent1"/>
              </a:solidFill>
              <a:ln w="9525" algn="ctr">
                <a:noFill/>
                <a:round/>
                <a:headEnd/>
                <a:tailEnd/>
              </a:ln>
              <a:scene3d>
                <a:camera prst="orthographicFront"/>
                <a:lightRig rig="threePt" dir="t"/>
              </a:scene3d>
              <a:sp3d>
                <a:bevelT w="38100" h="38100"/>
              </a:sp3d>
            </p:spPr>
            <p:txBody>
              <a:bodyPr/>
              <a:lstStyle/>
              <a:p>
                <a:pPr algn="ctr"/>
                <a:endParaRPr lang="en-US" sz="1350" b="1" dirty="0">
                  <a:solidFill>
                    <a:schemeClr val="tx2"/>
                  </a:solidFill>
                  <a:latin typeface="Arial" panose="020B0604020202020204" pitchFamily="34" charset="0"/>
                </a:endParaRPr>
              </a:p>
            </p:txBody>
          </p:sp>
          <p:sp>
            <p:nvSpPr>
              <p:cNvPr id="40" name="Rectangle 68">
                <a:extLst>
                  <a:ext uri="{FF2B5EF4-FFF2-40B4-BE49-F238E27FC236}">
                    <a16:creationId xmlns:a16="http://schemas.microsoft.com/office/drawing/2014/main" id="{ABB1ABD1-E455-4F2E-B0C7-10F5A0938142}"/>
                  </a:ext>
                </a:extLst>
              </p:cNvPr>
              <p:cNvSpPr>
                <a:spLocks noChangeArrowheads="1"/>
              </p:cNvSpPr>
              <p:nvPr/>
            </p:nvSpPr>
            <p:spPr bwMode="auto">
              <a:xfrm>
                <a:off x="2638907" y="3124368"/>
                <a:ext cx="114618" cy="2070495"/>
              </a:xfrm>
              <a:prstGeom prst="rect">
                <a:avLst/>
              </a:prstGeom>
              <a:solidFill>
                <a:schemeClr val="accent1"/>
              </a:solidFill>
              <a:ln w="9525" algn="ctr">
                <a:noFill/>
                <a:round/>
                <a:headEnd/>
                <a:tailEnd/>
              </a:ln>
              <a:scene3d>
                <a:camera prst="orthographicFront"/>
                <a:lightRig rig="threePt" dir="t"/>
              </a:scene3d>
              <a:sp3d>
                <a:bevelT w="38100" h="38100"/>
              </a:sp3d>
            </p:spPr>
            <p:txBody>
              <a:bodyPr/>
              <a:lstStyle/>
              <a:p>
                <a:pPr algn="ctr"/>
                <a:endParaRPr lang="en-US" sz="1350" b="1" dirty="0">
                  <a:solidFill>
                    <a:schemeClr val="tx2"/>
                  </a:solidFill>
                  <a:latin typeface="Arial" panose="020B0604020202020204" pitchFamily="34" charset="0"/>
                </a:endParaRPr>
              </a:p>
            </p:txBody>
          </p:sp>
          <p:sp>
            <p:nvSpPr>
              <p:cNvPr id="41" name="Rectangle 69">
                <a:extLst>
                  <a:ext uri="{FF2B5EF4-FFF2-40B4-BE49-F238E27FC236}">
                    <a16:creationId xmlns:a16="http://schemas.microsoft.com/office/drawing/2014/main" id="{50E7DED0-A1B6-459C-BAEB-1C661B413824}"/>
                  </a:ext>
                </a:extLst>
              </p:cNvPr>
              <p:cNvSpPr>
                <a:spLocks noChangeArrowheads="1"/>
              </p:cNvSpPr>
              <p:nvPr/>
            </p:nvSpPr>
            <p:spPr bwMode="auto">
              <a:xfrm>
                <a:off x="2485403" y="1950586"/>
                <a:ext cx="114618" cy="3244278"/>
              </a:xfrm>
              <a:prstGeom prst="rect">
                <a:avLst/>
              </a:prstGeom>
              <a:solidFill>
                <a:schemeClr val="accent1"/>
              </a:solidFill>
              <a:ln w="9525" algn="ctr">
                <a:noFill/>
                <a:round/>
                <a:headEnd/>
                <a:tailEnd/>
              </a:ln>
              <a:scene3d>
                <a:camera prst="orthographicFront"/>
                <a:lightRig rig="threePt" dir="t"/>
              </a:scene3d>
              <a:sp3d>
                <a:bevelT w="38100" h="38100"/>
              </a:sp3d>
            </p:spPr>
            <p:txBody>
              <a:bodyPr/>
              <a:lstStyle/>
              <a:p>
                <a:pPr algn="ctr"/>
                <a:endParaRPr lang="en-US" sz="1350" b="1" dirty="0">
                  <a:solidFill>
                    <a:schemeClr val="tx2"/>
                  </a:solidFill>
                  <a:latin typeface="Arial" panose="020B0604020202020204" pitchFamily="34" charset="0"/>
                </a:endParaRPr>
              </a:p>
            </p:txBody>
          </p:sp>
          <p:sp>
            <p:nvSpPr>
              <p:cNvPr id="42" name="Rectangle 70">
                <a:extLst>
                  <a:ext uri="{FF2B5EF4-FFF2-40B4-BE49-F238E27FC236}">
                    <a16:creationId xmlns:a16="http://schemas.microsoft.com/office/drawing/2014/main" id="{2D459DBC-EB77-4701-AADA-030F19A46B2B}"/>
                  </a:ext>
                </a:extLst>
              </p:cNvPr>
              <p:cNvSpPr>
                <a:spLocks noChangeArrowheads="1"/>
              </p:cNvSpPr>
              <p:nvPr/>
            </p:nvSpPr>
            <p:spPr bwMode="auto">
              <a:xfrm>
                <a:off x="2327636" y="2182979"/>
                <a:ext cx="114618" cy="3011885"/>
              </a:xfrm>
              <a:prstGeom prst="rect">
                <a:avLst/>
              </a:prstGeom>
              <a:solidFill>
                <a:schemeClr val="accent1"/>
              </a:solidFill>
              <a:ln w="9525" algn="ctr">
                <a:noFill/>
                <a:round/>
                <a:headEnd/>
                <a:tailEnd/>
              </a:ln>
              <a:scene3d>
                <a:camera prst="orthographicFront"/>
                <a:lightRig rig="threePt" dir="t"/>
              </a:scene3d>
              <a:sp3d>
                <a:bevelT w="38100" h="38100"/>
              </a:sp3d>
            </p:spPr>
            <p:txBody>
              <a:bodyPr/>
              <a:lstStyle/>
              <a:p>
                <a:pPr algn="ctr"/>
                <a:endParaRPr lang="en-US" sz="1350" b="1" dirty="0">
                  <a:solidFill>
                    <a:schemeClr val="tx2"/>
                  </a:solidFill>
                  <a:latin typeface="Arial" panose="020B0604020202020204" pitchFamily="34" charset="0"/>
                </a:endParaRPr>
              </a:p>
            </p:txBody>
          </p:sp>
          <p:sp>
            <p:nvSpPr>
              <p:cNvPr id="43" name="Rectangle 71">
                <a:extLst>
                  <a:ext uri="{FF2B5EF4-FFF2-40B4-BE49-F238E27FC236}">
                    <a16:creationId xmlns:a16="http://schemas.microsoft.com/office/drawing/2014/main" id="{9AB93720-04D1-44BB-9D00-29E5B0319FE9}"/>
                  </a:ext>
                </a:extLst>
              </p:cNvPr>
              <p:cNvSpPr>
                <a:spLocks noChangeArrowheads="1"/>
              </p:cNvSpPr>
              <p:nvPr/>
            </p:nvSpPr>
            <p:spPr bwMode="auto">
              <a:xfrm>
                <a:off x="2178909" y="1950586"/>
                <a:ext cx="114618" cy="3244278"/>
              </a:xfrm>
              <a:prstGeom prst="rect">
                <a:avLst/>
              </a:prstGeom>
              <a:solidFill>
                <a:schemeClr val="accent1"/>
              </a:solidFill>
              <a:ln w="9525" algn="ctr">
                <a:noFill/>
                <a:round/>
                <a:headEnd/>
                <a:tailEnd/>
              </a:ln>
              <a:scene3d>
                <a:camera prst="orthographicFront"/>
                <a:lightRig rig="threePt" dir="t"/>
              </a:scene3d>
              <a:sp3d>
                <a:bevelT w="38100" h="38100"/>
              </a:sp3d>
            </p:spPr>
            <p:txBody>
              <a:bodyPr/>
              <a:lstStyle/>
              <a:p>
                <a:pPr algn="ctr"/>
                <a:endParaRPr lang="en-US" sz="1350" b="1" dirty="0">
                  <a:solidFill>
                    <a:schemeClr val="tx2"/>
                  </a:solidFill>
                  <a:latin typeface="Arial" panose="020B0604020202020204" pitchFamily="34" charset="0"/>
                </a:endParaRPr>
              </a:p>
            </p:txBody>
          </p:sp>
          <p:sp>
            <p:nvSpPr>
              <p:cNvPr id="44" name="Rectangle 72">
                <a:extLst>
                  <a:ext uri="{FF2B5EF4-FFF2-40B4-BE49-F238E27FC236}">
                    <a16:creationId xmlns:a16="http://schemas.microsoft.com/office/drawing/2014/main" id="{1901DC37-C803-47E2-8029-C6AB6FFFEFB4}"/>
                  </a:ext>
                </a:extLst>
              </p:cNvPr>
              <p:cNvSpPr>
                <a:spLocks noChangeArrowheads="1"/>
              </p:cNvSpPr>
              <p:nvPr/>
            </p:nvSpPr>
            <p:spPr bwMode="auto">
              <a:xfrm>
                <a:off x="2022187" y="3356762"/>
                <a:ext cx="114618" cy="1838101"/>
              </a:xfrm>
              <a:prstGeom prst="rect">
                <a:avLst/>
              </a:prstGeom>
              <a:solidFill>
                <a:schemeClr val="accent1"/>
              </a:solidFill>
              <a:ln w="9525" algn="ctr">
                <a:noFill/>
                <a:round/>
                <a:headEnd/>
                <a:tailEnd/>
              </a:ln>
              <a:scene3d>
                <a:camera prst="orthographicFront"/>
                <a:lightRig rig="threePt" dir="t"/>
              </a:scene3d>
              <a:sp3d>
                <a:bevelT w="38100" h="38100"/>
              </a:sp3d>
            </p:spPr>
            <p:txBody>
              <a:bodyPr/>
              <a:lstStyle/>
              <a:p>
                <a:pPr algn="ctr"/>
                <a:endParaRPr lang="en-US" sz="1350" b="1" dirty="0">
                  <a:solidFill>
                    <a:schemeClr val="tx2"/>
                  </a:solidFill>
                  <a:latin typeface="Arial" panose="020B0604020202020204" pitchFamily="34" charset="0"/>
                </a:endParaRPr>
              </a:p>
            </p:txBody>
          </p:sp>
          <p:sp>
            <p:nvSpPr>
              <p:cNvPr id="45" name="Rectangle 73">
                <a:extLst>
                  <a:ext uri="{FF2B5EF4-FFF2-40B4-BE49-F238E27FC236}">
                    <a16:creationId xmlns:a16="http://schemas.microsoft.com/office/drawing/2014/main" id="{2621D17B-6354-4C4E-AB9D-EDC633D60A90}"/>
                  </a:ext>
                </a:extLst>
              </p:cNvPr>
              <p:cNvSpPr>
                <a:spLocks noChangeArrowheads="1"/>
              </p:cNvSpPr>
              <p:nvPr/>
            </p:nvSpPr>
            <p:spPr bwMode="auto">
              <a:xfrm>
                <a:off x="1863059" y="1718192"/>
                <a:ext cx="114618" cy="3476672"/>
              </a:xfrm>
              <a:prstGeom prst="rect">
                <a:avLst/>
              </a:prstGeom>
              <a:solidFill>
                <a:schemeClr val="accent1"/>
              </a:solidFill>
              <a:ln w="9525" algn="ctr">
                <a:noFill/>
                <a:round/>
                <a:headEnd/>
                <a:tailEnd/>
              </a:ln>
              <a:scene3d>
                <a:camera prst="orthographicFront"/>
                <a:lightRig rig="threePt" dir="t"/>
              </a:scene3d>
              <a:sp3d>
                <a:bevelT w="38100" h="38100"/>
              </a:sp3d>
            </p:spPr>
            <p:txBody>
              <a:bodyPr/>
              <a:lstStyle/>
              <a:p>
                <a:pPr algn="ctr"/>
                <a:endParaRPr lang="en-US" sz="1350" b="1" dirty="0">
                  <a:solidFill>
                    <a:schemeClr val="tx2"/>
                  </a:solidFill>
                  <a:latin typeface="Arial" panose="020B0604020202020204" pitchFamily="34" charset="0"/>
                </a:endParaRPr>
              </a:p>
            </p:txBody>
          </p:sp>
        </p:grpSp>
        <p:sp>
          <p:nvSpPr>
            <p:cNvPr id="15" name="TextBox 75">
              <a:extLst>
                <a:ext uri="{FF2B5EF4-FFF2-40B4-BE49-F238E27FC236}">
                  <a16:creationId xmlns:a16="http://schemas.microsoft.com/office/drawing/2014/main" id="{C32EE26F-1CE8-4E61-9686-22E4ECB6B08A}"/>
                </a:ext>
              </a:extLst>
            </p:cNvPr>
            <p:cNvSpPr txBox="1">
              <a:spLocks noChangeArrowheads="1"/>
            </p:cNvSpPr>
            <p:nvPr/>
          </p:nvSpPr>
          <p:spPr bwMode="auto">
            <a:xfrm>
              <a:off x="3941655" y="3977736"/>
              <a:ext cx="1679755" cy="307777"/>
            </a:xfrm>
            <a:prstGeom prst="rect">
              <a:avLst/>
            </a:prstGeom>
            <a:noFill/>
            <a:ln w="9525">
              <a:noFill/>
              <a:miter lim="800000"/>
              <a:headEnd/>
              <a:tailEnd/>
            </a:ln>
          </p:spPr>
          <p:txBody>
            <a:bodyPr wrap="none">
              <a:spAutoFit/>
            </a:bodyPr>
            <a:lstStyle/>
            <a:p>
              <a:pPr algn="ctr"/>
              <a:r>
                <a:rPr lang="en-US" sz="1400" b="1" dirty="0">
                  <a:solidFill>
                    <a:schemeClr val="tx2"/>
                  </a:solidFill>
                </a:rPr>
                <a:t>Age at Onset (Years)</a:t>
              </a:r>
            </a:p>
          </p:txBody>
        </p:sp>
        <p:cxnSp>
          <p:nvCxnSpPr>
            <p:cNvPr id="16" name="Straight Connector 10">
              <a:extLst>
                <a:ext uri="{FF2B5EF4-FFF2-40B4-BE49-F238E27FC236}">
                  <a16:creationId xmlns:a16="http://schemas.microsoft.com/office/drawing/2014/main" id="{44CDB7B6-A6EA-423E-9C57-CCB6D2824B3C}"/>
                </a:ext>
              </a:extLst>
            </p:cNvPr>
            <p:cNvCxnSpPr>
              <a:cxnSpLocks noChangeShapeType="1"/>
            </p:cNvCxnSpPr>
            <p:nvPr/>
          </p:nvCxnSpPr>
          <p:spPr bwMode="auto">
            <a:xfrm>
              <a:off x="2146130" y="3808817"/>
              <a:ext cx="5371353" cy="0"/>
            </a:xfrm>
            <a:prstGeom prst="line">
              <a:avLst/>
            </a:prstGeom>
            <a:noFill/>
            <a:ln w="19050" algn="ctr">
              <a:solidFill>
                <a:schemeClr val="tx2"/>
              </a:solidFill>
              <a:round/>
              <a:headEnd/>
              <a:tailEnd/>
            </a:ln>
          </p:spPr>
        </p:cxnSp>
      </p:grpSp>
    </p:spTree>
    <p:extLst>
      <p:ext uri="{BB962C8B-B14F-4D97-AF65-F5344CB8AC3E}">
        <p14:creationId xmlns:p14="http://schemas.microsoft.com/office/powerpoint/2010/main" val="2290401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B24343AD-CEDB-4512-9202-0D07F5A05FD0}"/>
              </a:ext>
            </a:extLst>
          </p:cNvPr>
          <p:cNvSpPr>
            <a:spLocks noGrp="1"/>
          </p:cNvSpPr>
          <p:nvPr>
            <p:ph idx="1"/>
          </p:nvPr>
        </p:nvSpPr>
        <p:spPr/>
        <p:txBody>
          <a:bodyPr/>
          <a:lstStyle/>
          <a:p>
            <a:endParaRPr lang="vi-VN"/>
          </a:p>
        </p:txBody>
      </p:sp>
      <p:pic>
        <p:nvPicPr>
          <p:cNvPr id="5" name="Hình ảnh 4">
            <a:extLst>
              <a:ext uri="{FF2B5EF4-FFF2-40B4-BE49-F238E27FC236}">
                <a16:creationId xmlns:a16="http://schemas.microsoft.com/office/drawing/2014/main" id="{45CE9EF7-5A21-4D94-9382-C28E4D90D0B4}"/>
              </a:ext>
            </a:extLst>
          </p:cNvPr>
          <p:cNvPicPr>
            <a:picLocks noChangeAspect="1"/>
          </p:cNvPicPr>
          <p:nvPr/>
        </p:nvPicPr>
        <p:blipFill>
          <a:blip r:embed="rId2"/>
          <a:stretch>
            <a:fillRect/>
          </a:stretch>
        </p:blipFill>
        <p:spPr>
          <a:xfrm>
            <a:off x="2139506" y="1435395"/>
            <a:ext cx="9723293" cy="5124893"/>
          </a:xfrm>
          <a:prstGeom prst="rect">
            <a:avLst/>
          </a:prstGeom>
        </p:spPr>
      </p:pic>
      <p:sp>
        <p:nvSpPr>
          <p:cNvPr id="7" name="Hình chữ nhật 6">
            <a:extLst>
              <a:ext uri="{FF2B5EF4-FFF2-40B4-BE49-F238E27FC236}">
                <a16:creationId xmlns:a16="http://schemas.microsoft.com/office/drawing/2014/main" id="{C4D2FE4A-12E1-48DB-AE1F-CE198442EA89}"/>
              </a:ext>
            </a:extLst>
          </p:cNvPr>
          <p:cNvSpPr/>
          <p:nvPr/>
        </p:nvSpPr>
        <p:spPr>
          <a:xfrm>
            <a:off x="8593584" y="5948039"/>
            <a:ext cx="303617" cy="3198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chemeClr val="bg1"/>
                </a:solidFill>
              </a:ln>
              <a:solidFill>
                <a:schemeClr val="bg1"/>
              </a:solidFill>
            </a:endParaRPr>
          </a:p>
        </p:txBody>
      </p:sp>
      <p:sp>
        <p:nvSpPr>
          <p:cNvPr id="8" name="Hộp Văn bản 7">
            <a:extLst>
              <a:ext uri="{FF2B5EF4-FFF2-40B4-BE49-F238E27FC236}">
                <a16:creationId xmlns:a16="http://schemas.microsoft.com/office/drawing/2014/main" id="{15B93C6F-049F-4EA1-9683-F7D7F53E0166}"/>
              </a:ext>
            </a:extLst>
          </p:cNvPr>
          <p:cNvSpPr txBox="1"/>
          <p:nvPr/>
        </p:nvSpPr>
        <p:spPr>
          <a:xfrm>
            <a:off x="2396867" y="501537"/>
            <a:ext cx="4429957" cy="646331"/>
          </a:xfrm>
          <a:prstGeom prst="rect">
            <a:avLst/>
          </a:prstGeom>
          <a:noFill/>
        </p:spPr>
        <p:txBody>
          <a:bodyPr wrap="square" rtlCol="0">
            <a:spAutoFit/>
          </a:bodyPr>
          <a:lstStyle/>
          <a:p>
            <a:r>
              <a:rPr lang="en-US" sz="3600" b="1" dirty="0">
                <a:solidFill>
                  <a:srgbClr val="006600"/>
                </a:solidFill>
                <a:latin typeface="Arial" panose="020B0604020202020204" pitchFamily="34" charset="0"/>
                <a:cs typeface="Arial" panose="020B0604020202020204" pitchFamily="34" charset="0"/>
              </a:rPr>
              <a:t>VỊ TRÍ PHÙ MẠCH</a:t>
            </a:r>
            <a:endParaRPr lang="vi-VN" sz="3600" b="1" dirty="0">
              <a:solidFill>
                <a:srgbClr val="00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7704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6">
            <a:extLst>
              <a:ext uri="{FF2B5EF4-FFF2-40B4-BE49-F238E27FC236}">
                <a16:creationId xmlns:a16="http://schemas.microsoft.com/office/drawing/2014/main" id="{94F1DD66-3DD5-4C8B-9735-87B556C0E0B6}"/>
              </a:ext>
            </a:extLst>
          </p:cNvPr>
          <p:cNvPicPr>
            <a:picLocks noChangeAspect="1"/>
          </p:cNvPicPr>
          <p:nvPr/>
        </p:nvPicPr>
        <p:blipFill rotWithShape="1">
          <a:blip r:embed="rId2"/>
          <a:srcRect r="55276" b="25064"/>
          <a:stretch/>
        </p:blipFill>
        <p:spPr>
          <a:xfrm>
            <a:off x="7479954" y="0"/>
            <a:ext cx="4105686" cy="2953265"/>
          </a:xfrm>
          <a:prstGeom prst="rect">
            <a:avLst/>
          </a:prstGeom>
        </p:spPr>
      </p:pic>
      <p:pic>
        <p:nvPicPr>
          <p:cNvPr id="2" name="Hình ảnh 6">
            <a:extLst>
              <a:ext uri="{FF2B5EF4-FFF2-40B4-BE49-F238E27FC236}">
                <a16:creationId xmlns:a16="http://schemas.microsoft.com/office/drawing/2014/main" id="{72130A51-3CD9-3916-09C8-ED65A41E9894}"/>
              </a:ext>
            </a:extLst>
          </p:cNvPr>
          <p:cNvPicPr>
            <a:picLocks noChangeAspect="1"/>
          </p:cNvPicPr>
          <p:nvPr/>
        </p:nvPicPr>
        <p:blipFill rotWithShape="1">
          <a:blip r:embed="rId2"/>
          <a:srcRect t="74290"/>
          <a:stretch/>
        </p:blipFill>
        <p:spPr>
          <a:xfrm>
            <a:off x="2072693" y="5844746"/>
            <a:ext cx="9180193" cy="1013254"/>
          </a:xfrm>
          <a:prstGeom prst="rect">
            <a:avLst/>
          </a:prstGeom>
        </p:spPr>
      </p:pic>
      <p:pic>
        <p:nvPicPr>
          <p:cNvPr id="3" name="Hình ảnh 6">
            <a:extLst>
              <a:ext uri="{FF2B5EF4-FFF2-40B4-BE49-F238E27FC236}">
                <a16:creationId xmlns:a16="http://schemas.microsoft.com/office/drawing/2014/main" id="{C40B00AB-6E09-B07D-8E39-05FDC677CB49}"/>
              </a:ext>
            </a:extLst>
          </p:cNvPr>
          <p:cNvPicPr>
            <a:picLocks noChangeAspect="1"/>
          </p:cNvPicPr>
          <p:nvPr/>
        </p:nvPicPr>
        <p:blipFill rotWithShape="1">
          <a:blip r:embed="rId2"/>
          <a:srcRect l="44688" b="25064"/>
          <a:stretch/>
        </p:blipFill>
        <p:spPr>
          <a:xfrm>
            <a:off x="6993924" y="2891481"/>
            <a:ext cx="5077746" cy="2953265"/>
          </a:xfrm>
          <a:prstGeom prst="rect">
            <a:avLst/>
          </a:prstGeom>
        </p:spPr>
      </p:pic>
      <p:sp>
        <p:nvSpPr>
          <p:cNvPr id="6" name="TextBox 5">
            <a:extLst>
              <a:ext uri="{FF2B5EF4-FFF2-40B4-BE49-F238E27FC236}">
                <a16:creationId xmlns:a16="http://schemas.microsoft.com/office/drawing/2014/main" id="{39DB22F2-58E4-62E7-2B64-B7ED67AA8BFA}"/>
              </a:ext>
            </a:extLst>
          </p:cNvPr>
          <p:cNvSpPr txBox="1"/>
          <p:nvPr/>
        </p:nvSpPr>
        <p:spPr>
          <a:xfrm>
            <a:off x="1425146" y="1680519"/>
            <a:ext cx="4670854" cy="2985433"/>
          </a:xfrm>
          <a:prstGeom prst="rect">
            <a:avLst/>
          </a:prstGeom>
          <a:noFill/>
        </p:spPr>
        <p:txBody>
          <a:bodyPr wrap="square" rtlCol="0">
            <a:spAutoFit/>
          </a:bodyPr>
          <a:lstStyle/>
          <a:p>
            <a:r>
              <a:rPr lang="en-US" sz="2400" b="1" dirty="0" err="1">
                <a:latin typeface="Arial" panose="020B0604020202020204" pitchFamily="34" charset="0"/>
                <a:cs typeface="Arial" panose="020B0604020202020204" pitchFamily="34" charset="0"/>
              </a:rPr>
              <a:t>Triệu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chứng</a:t>
            </a:r>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r>
              <a:rPr lang="en-US" sz="2000" dirty="0" err="1">
                <a:latin typeface="Arial" panose="020B0604020202020204" pitchFamily="34" charset="0"/>
                <a:cs typeface="Arial" panose="020B0604020202020204" pitchFamily="34" charset="0"/>
              </a:rPr>
              <a:t>Sưng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dưới</a:t>
            </a:r>
            <a:r>
              <a:rPr lang="en-US" sz="2000" dirty="0">
                <a:latin typeface="Arial" panose="020B0604020202020204" pitchFamily="34" charset="0"/>
                <a:cs typeface="Arial" panose="020B0604020202020204" pitchFamily="34" charset="0"/>
              </a:rPr>
              <a:t> da ở </a:t>
            </a:r>
            <a:r>
              <a:rPr lang="en-US" sz="2000" dirty="0" err="1">
                <a:latin typeface="Arial" panose="020B0604020202020204" pitchFamily="34" charset="0"/>
                <a:cs typeface="Arial" panose="020B0604020202020204" pitchFamily="34" charset="0"/>
              </a:rPr>
              <a:t>mặt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tay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mắt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môi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phận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sinh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dục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bụng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thanh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quản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đường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tiêu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hóa</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err="1">
                <a:latin typeface="Arial" panose="020B0604020202020204" pitchFamily="34" charset="0"/>
                <a:cs typeface="Arial" panose="020B0604020202020204" pitchFamily="34" charset="0"/>
              </a:rPr>
              <a:t>Chỗ</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sưng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đỏ</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đau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nóng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hoặc</a:t>
            </a:r>
            <a:r>
              <a:rPr lang="en-US" sz="2000" dirty="0">
                <a:latin typeface="Arial" panose="020B0604020202020204" pitchFamily="34" charset="0"/>
                <a:cs typeface="Arial" panose="020B0604020202020204" pitchFamily="34" charset="0"/>
              </a:rPr>
              <a:t> da </a:t>
            </a:r>
            <a:r>
              <a:rPr lang="en-US" sz="2000" dirty="0" err="1">
                <a:latin typeface="Arial" panose="020B0604020202020204" pitchFamily="34" charset="0"/>
                <a:cs typeface="Arial" panose="020B0604020202020204" pitchFamily="34" charset="0"/>
              </a:rPr>
              <a:t>nhạt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màu</a:t>
            </a:r>
            <a:r>
              <a:rPr lang="en-US" sz="2000" dirty="0">
                <a:latin typeface="Arial" panose="020B0604020202020204" pitchFamily="34" charset="0"/>
                <a:cs typeface="Arial" panose="020B0604020202020204" pitchFamily="34" charset="0"/>
              </a:rPr>
              <a:t> </a:t>
            </a:r>
          </a:p>
          <a:p>
            <a:pPr marL="0" indent="0">
              <a:buNone/>
            </a:pPr>
            <a:r>
              <a:rPr lang="en-US"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0470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284482" y="3196065"/>
            <a:ext cx="8907005" cy="2930313"/>
            <a:chOff x="3809376" y="3563340"/>
            <a:chExt cx="7075285" cy="2422937"/>
          </a:xfrm>
        </p:grpSpPr>
        <p:pic>
          <p:nvPicPr>
            <p:cNvPr id="10" name="Hình ảnh 6">
              <a:extLst>
                <a:ext uri="{FF2B5EF4-FFF2-40B4-BE49-F238E27FC236}">
                  <a16:creationId xmlns:a16="http://schemas.microsoft.com/office/drawing/2014/main" id="{4B953034-7C86-4225-BCFC-4AD8E3F0F14B}"/>
                </a:ext>
              </a:extLst>
            </p:cNvPr>
            <p:cNvPicPr>
              <a:picLocks noChangeAspect="1"/>
            </p:cNvPicPr>
            <p:nvPr/>
          </p:nvPicPr>
          <p:blipFill>
            <a:blip r:embed="rId2"/>
            <a:stretch>
              <a:fillRect/>
            </a:stretch>
          </p:blipFill>
          <p:spPr>
            <a:xfrm>
              <a:off x="3921788" y="3563340"/>
              <a:ext cx="2881478" cy="2035947"/>
            </a:xfrm>
            <a:prstGeom prst="rect">
              <a:avLst/>
            </a:prstGeom>
          </p:spPr>
        </p:pic>
        <p:pic>
          <p:nvPicPr>
            <p:cNvPr id="11" name="Hình ảnh 8">
              <a:extLst>
                <a:ext uri="{FF2B5EF4-FFF2-40B4-BE49-F238E27FC236}">
                  <a16:creationId xmlns:a16="http://schemas.microsoft.com/office/drawing/2014/main" id="{0B39606E-0D07-4956-8434-A206C63544EB}"/>
                </a:ext>
              </a:extLst>
            </p:cNvPr>
            <p:cNvPicPr>
              <a:picLocks noChangeAspect="1"/>
            </p:cNvPicPr>
            <p:nvPr/>
          </p:nvPicPr>
          <p:blipFill>
            <a:blip r:embed="rId3"/>
            <a:stretch>
              <a:fillRect/>
            </a:stretch>
          </p:blipFill>
          <p:spPr>
            <a:xfrm>
              <a:off x="7286489" y="3563432"/>
              <a:ext cx="3115418" cy="2035855"/>
            </a:xfrm>
            <a:prstGeom prst="rect">
              <a:avLst/>
            </a:prstGeom>
          </p:spPr>
        </p:pic>
        <p:pic>
          <p:nvPicPr>
            <p:cNvPr id="12" name="Hình ảnh 10">
              <a:extLst>
                <a:ext uri="{FF2B5EF4-FFF2-40B4-BE49-F238E27FC236}">
                  <a16:creationId xmlns:a16="http://schemas.microsoft.com/office/drawing/2014/main" id="{D3DC9663-032E-4922-9CDF-2B4D2C441576}"/>
                </a:ext>
              </a:extLst>
            </p:cNvPr>
            <p:cNvPicPr>
              <a:picLocks noChangeAspect="1"/>
            </p:cNvPicPr>
            <p:nvPr/>
          </p:nvPicPr>
          <p:blipFill rotWithShape="1">
            <a:blip r:embed="rId4"/>
            <a:srcRect t="24466"/>
            <a:stretch/>
          </p:blipFill>
          <p:spPr>
            <a:xfrm>
              <a:off x="3809376" y="5774433"/>
              <a:ext cx="7075285" cy="211844"/>
            </a:xfrm>
            <a:prstGeom prst="rect">
              <a:avLst/>
            </a:prstGeom>
          </p:spPr>
        </p:pic>
      </p:grpSp>
      <p:sp>
        <p:nvSpPr>
          <p:cNvPr id="2" name="TextBox 1"/>
          <p:cNvSpPr txBox="1"/>
          <p:nvPr/>
        </p:nvSpPr>
        <p:spPr>
          <a:xfrm>
            <a:off x="2754087" y="533401"/>
            <a:ext cx="7957457" cy="646331"/>
          </a:xfrm>
          <a:prstGeom prst="rect">
            <a:avLst/>
          </a:prstGeom>
          <a:noFill/>
        </p:spPr>
        <p:txBody>
          <a:bodyPr wrap="square" rtlCol="0">
            <a:spAutoFit/>
          </a:bodyPr>
          <a:lstStyle/>
          <a:p>
            <a:r>
              <a:rPr lang="en-US" sz="3600" dirty="0" err="1">
                <a:latin typeface="Arial" panose="020B0604020202020204" pitchFamily="34" charset="0"/>
                <a:cs typeface="Arial" panose="020B0604020202020204" pitchFamily="34" charset="0"/>
              </a:rPr>
              <a:t>Hồng</a:t>
            </a:r>
            <a:r>
              <a:rPr lang="en-US" sz="3600" dirty="0">
                <a:latin typeface="Arial" panose="020B0604020202020204" pitchFamily="34" charset="0"/>
                <a:cs typeface="Arial" panose="020B0604020202020204" pitchFamily="34" charset="0"/>
              </a:rPr>
              <a:t> ban </a:t>
            </a:r>
            <a:r>
              <a:rPr lang="en-US" sz="3600" dirty="0" err="1">
                <a:latin typeface="Arial" panose="020B0604020202020204" pitchFamily="34" charset="0"/>
                <a:cs typeface="Arial" panose="020B0604020202020204" pitchFamily="34" charset="0"/>
              </a:rPr>
              <a:t>dạng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lưới</a:t>
            </a:r>
            <a:endParaRPr lang="en-US" sz="3600" dirty="0">
              <a:latin typeface="Arial" panose="020B0604020202020204" pitchFamily="34" charset="0"/>
              <a:cs typeface="Arial" panose="020B0604020202020204" pitchFamily="34" charset="0"/>
            </a:endParaRPr>
          </a:p>
        </p:txBody>
      </p:sp>
      <p:sp>
        <p:nvSpPr>
          <p:cNvPr id="3" name="TextBox 2"/>
          <p:cNvSpPr txBox="1"/>
          <p:nvPr/>
        </p:nvSpPr>
        <p:spPr>
          <a:xfrm>
            <a:off x="2284481" y="1654629"/>
            <a:ext cx="8024290" cy="830997"/>
          </a:xfrm>
          <a:prstGeom prst="rect">
            <a:avLst/>
          </a:prstGeom>
          <a:noFill/>
        </p:spPr>
        <p:txBody>
          <a:bodyPr wrap="square" rtlCol="0">
            <a:spAutoFit/>
          </a:bodyPr>
          <a:lstStyle/>
          <a:p>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yếu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tố</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tiền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triệu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gặp</a:t>
            </a:r>
            <a:r>
              <a:rPr lang="en-US" sz="2400" dirty="0">
                <a:latin typeface="Arial" panose="020B0604020202020204" pitchFamily="34" charset="0"/>
                <a:cs typeface="Arial" panose="020B0604020202020204" pitchFamily="34" charset="0"/>
              </a:rPr>
              <a:t> ở 50-60% </a:t>
            </a:r>
            <a:r>
              <a:rPr lang="en-US" sz="2400" dirty="0" err="1">
                <a:latin typeface="Arial" panose="020B0604020202020204" pitchFamily="34" charset="0"/>
                <a:cs typeface="Arial" panose="020B0604020202020204" pitchFamily="34" charset="0"/>
              </a:rPr>
              <a:t>trẻ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em</a:t>
            </a:r>
            <a:endParaRPr lang="en-US" sz="2400" dirty="0">
              <a:latin typeface="Arial" panose="020B0604020202020204" pitchFamily="34" charset="0"/>
              <a:cs typeface="Arial" panose="020B0604020202020204" pitchFamily="34" charset="0"/>
            </a:endParaRPr>
          </a:p>
          <a:p>
            <a:r>
              <a:rPr lang="en-US" sz="2400" dirty="0" err="1">
                <a:latin typeface="Arial" panose="020B0604020202020204" pitchFamily="34" charset="0"/>
                <a:cs typeface="Arial" panose="020B0604020202020204" pitchFamily="34" charset="0"/>
              </a:rPr>
              <a:t>Phân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biệt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mày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đay</a:t>
            </a:r>
            <a:endParaRPr lang="en-US" sz="2400" dirty="0">
              <a:latin typeface="Arial" panose="020B0604020202020204" pitchFamily="34" charset="0"/>
              <a:cs typeface="Arial" panose="020B0604020202020204" pitchFamily="34" charset="0"/>
            </a:endParaRPr>
          </a:p>
        </p:txBody>
      </p:sp>
      <p:pic>
        <p:nvPicPr>
          <p:cNvPr id="4" name="Picture 3" descr="Bệnh viện Đại học Y Dược - Home | Facebook">
            <a:extLst>
              <a:ext uri="{FF2B5EF4-FFF2-40B4-BE49-F238E27FC236}">
                <a16:creationId xmlns:a16="http://schemas.microsoft.com/office/drawing/2014/main" id="{B0C62E0F-E1A4-513B-EDBC-B2DF6C63DE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78251" y="157678"/>
            <a:ext cx="695446" cy="695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9734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PI_HAS_CHART" val="false"/>
</p:tagLst>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13428</TotalTime>
  <Words>2516</Words>
  <Application>Microsoft Office PowerPoint</Application>
  <PresentationFormat>Widescreen</PresentationFormat>
  <Paragraphs>413</Paragraphs>
  <Slides>47</Slides>
  <Notes>10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7" baseType="lpstr">
      <vt:lpstr>Arial</vt:lpstr>
      <vt:lpstr>Calibri</vt:lpstr>
      <vt:lpstr>Century Gothic</vt:lpstr>
      <vt:lpstr>Tahoma</vt:lpstr>
      <vt:lpstr>Times New Roman</vt:lpstr>
      <vt:lpstr>Verdana</vt:lpstr>
      <vt:lpstr>Wingdings</vt:lpstr>
      <vt:lpstr>Wingdings 3</vt:lpstr>
      <vt:lpstr>Wisp</vt:lpstr>
      <vt:lpstr>Image</vt:lpstr>
      <vt:lpstr>  Cập nhật chẩn đoán và điều trị   PHÙ MẠCH DI  TRUYỀN (HAE)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Số đợt cấp của HAE </vt:lpstr>
      <vt:lpstr>Chẩn đoán phân biệt</vt:lpstr>
      <vt:lpstr>PowerPoint Presentation</vt:lpstr>
      <vt:lpstr>Cập nhật chương trình</vt:lpstr>
      <vt:lpstr>Diagnostic Algorithm for Angioedema </vt:lpstr>
      <vt:lpstr>Diagnosis of HAE with Normal C1-INH</vt:lpstr>
      <vt:lpstr>PowerPoint Presentation</vt:lpstr>
      <vt:lpstr>PowerPoint Presentation</vt:lpstr>
      <vt:lpstr>C4</vt:lpstr>
      <vt:lpstr>Điều trị</vt:lpstr>
      <vt:lpstr>Three Treatment Strategies for HAE-C1-INH</vt:lpstr>
      <vt:lpstr>Điều trị đợt cấp HAE </vt:lpstr>
      <vt:lpstr>PowerPoint Presentation</vt:lpstr>
      <vt:lpstr>Treatment of Acute Attacks of HAE</vt:lpstr>
      <vt:lpstr>Comparison of Acute Treatments</vt:lpstr>
      <vt:lpstr>Fresh frozen plasma for the treatment of HAE</vt:lpstr>
      <vt:lpstr>Điều trị dự phòng ngắn hạn HAE</vt:lpstr>
      <vt:lpstr>PowerPoint Presentation</vt:lpstr>
      <vt:lpstr>Long term prophylaxis</vt:lpstr>
      <vt:lpstr>PowerPoint Presentation</vt:lpstr>
      <vt:lpstr>Dự  phòng dài hạn HAE</vt:lpstr>
      <vt:lpstr>HAE ở phụ nữ mang thai</vt:lpstr>
      <vt:lpstr>PowerPoint Presentation</vt:lpstr>
      <vt:lpstr>PowerPoint Presentation</vt:lpstr>
      <vt:lpstr>HAE ở phụ nữ có thai</vt:lpstr>
      <vt:lpstr>PowerPoint Presentation</vt:lpstr>
      <vt:lpstr>PowerPoint Presentation</vt:lpstr>
      <vt:lpstr>Take home messages</vt:lpstr>
      <vt:lpstr>PowerPoint Presentation</vt:lpstr>
      <vt:lpstr>On-demand treatment with C1 nhibitor</vt:lpstr>
      <vt:lpstr>On-demand treatment with the kallikrein inhibitor ecallantide</vt:lpstr>
      <vt:lpstr>On-demand treatment with the bradykinin B2 receptor antagonist icatibant</vt:lpstr>
      <vt:lpstr>HAE in Pregnancy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Hoang Thi Lam</dc:creator>
  <cp:lastModifiedBy>Hoang Thi Lam</cp:lastModifiedBy>
  <cp:revision>181</cp:revision>
  <dcterms:created xsi:type="dcterms:W3CDTF">2022-09-04T13:04:45Z</dcterms:created>
  <dcterms:modified xsi:type="dcterms:W3CDTF">2023-09-28T06:22:00Z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2023-01-07T15:36:17Z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c5c9d60f-7f95-45bf-95d2-1845d7996f0b</vt:lpwstr>
  </property>
  <property fmtid="{D5CDD505-2E9C-101B-9397-08002B2CF9AE}" pid="7" name="MSIP_Label_defa4170-0d19-0005-0004-bc88714345d2_ActionId">
    <vt:lpwstr>820da6fc-fb40-412d-b173-b7a2d59ec559</vt:lpwstr>
  </property>
  <property fmtid="{D5CDD505-2E9C-101B-9397-08002B2CF9AE}" pid="8" name="MSIP_Label_defa4170-0d19-0005-0004-bc88714345d2_ContentBits">
    <vt:lpwstr>0</vt:lpwstr>
  </property>
</Properties>
</file>